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56" r:id="rId2"/>
    <p:sldId id="258" r:id="rId3"/>
    <p:sldId id="261" r:id="rId4"/>
    <p:sldId id="263" r:id="rId5"/>
    <p:sldId id="269" r:id="rId6"/>
    <p:sldId id="270" r:id="rId7"/>
    <p:sldId id="266" r:id="rId8"/>
    <p:sldId id="271" r:id="rId9"/>
    <p:sldId id="272" r:id="rId10"/>
    <p:sldId id="273" r:id="rId11"/>
    <p:sldId id="274" r:id="rId12"/>
    <p:sldId id="275" r:id="rId13"/>
    <p:sldId id="276" r:id="rId14"/>
    <p:sldId id="291" r:id="rId15"/>
    <p:sldId id="277" r:id="rId16"/>
    <p:sldId id="278" r:id="rId17"/>
    <p:sldId id="279" r:id="rId18"/>
    <p:sldId id="280" r:id="rId19"/>
    <p:sldId id="281" r:id="rId20"/>
    <p:sldId id="282" r:id="rId21"/>
    <p:sldId id="283" r:id="rId22"/>
    <p:sldId id="284" r:id="rId23"/>
    <p:sldId id="285" r:id="rId24"/>
    <p:sldId id="286" r:id="rId25"/>
    <p:sldId id="287" r:id="rId26"/>
    <p:sldId id="289" r:id="rId27"/>
    <p:sldId id="290" r:id="rId28"/>
    <p:sldId id="288" r:id="rId29"/>
    <p:sldId id="268"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5EDAB9-88D7-2858-2330-AFB4003B1B7D}" name="rabiot mathias" initials="rm" userId="058a7abd52d9497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00FF"/>
    <a:srgbClr val="384AA6"/>
    <a:srgbClr val="E6E6E6"/>
    <a:srgbClr val="387DA6"/>
    <a:srgbClr val="38A1A6"/>
    <a:srgbClr val="547D61"/>
    <a:srgbClr val="D49E40"/>
    <a:srgbClr val="B84500"/>
    <a:srgbClr val="A3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7290" autoAdjust="0"/>
    <p:restoredTop sz="96327"/>
  </p:normalViewPr>
  <p:slideViewPr>
    <p:cSldViewPr snapToGrid="0">
      <p:cViewPr varScale="1">
        <p:scale>
          <a:sx n="35" d="100"/>
          <a:sy n="35" d="100"/>
        </p:scale>
        <p:origin x="19" y="136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86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3A5B708-727A-4BEE-A0CE-402289A965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2908D59-4BB9-41BB-9D93-3D718FFC7E1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C5D5C0-1B71-4AF4-AC2B-8F4E8CC598FD}" type="datetimeFigureOut">
              <a:rPr lang="fr-FR" smtClean="0"/>
              <a:t>11/09/2026</a:t>
            </a:fld>
            <a:endParaRPr lang="fr-FR"/>
          </a:p>
        </p:txBody>
      </p:sp>
      <p:sp>
        <p:nvSpPr>
          <p:cNvPr id="4" name="Espace réservé du pied de page 3">
            <a:extLst>
              <a:ext uri="{FF2B5EF4-FFF2-40B4-BE49-F238E27FC236}">
                <a16:creationId xmlns:a16="http://schemas.microsoft.com/office/drawing/2014/main" id="{169E4744-4189-4AE5-85E2-310D3148DF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FDC2A1CC-2738-4016-AD01-279DA36887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FA9135-A3F7-4C95-B7EB-C89B9B99B002}" type="slidenum">
              <a:rPr lang="fr-FR" smtClean="0"/>
              <a:t>‹N°›</a:t>
            </a:fld>
            <a:endParaRPr lang="fr-FR"/>
          </a:p>
        </p:txBody>
      </p:sp>
    </p:spTree>
    <p:extLst>
      <p:ext uri="{BB962C8B-B14F-4D97-AF65-F5344CB8AC3E}">
        <p14:creationId xmlns:p14="http://schemas.microsoft.com/office/powerpoint/2010/main" val="165706675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8F304F-DC5C-4C42-BD9A-8577FF614607}" type="datetimeFigureOut">
              <a:rPr lang="fr-FR" smtClean="0"/>
              <a:t>11/09/2026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13A84-D04C-4EDC-A4AB-B803ADADF18A}" type="slidenum">
              <a:rPr lang="fr-FR" smtClean="0"/>
              <a:t>‹N°›</a:t>
            </a:fld>
            <a:endParaRPr lang="fr-FR"/>
          </a:p>
        </p:txBody>
      </p:sp>
    </p:spTree>
    <p:extLst>
      <p:ext uri="{BB962C8B-B14F-4D97-AF65-F5344CB8AC3E}">
        <p14:creationId xmlns:p14="http://schemas.microsoft.com/office/powerpoint/2010/main" val="329214510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e de titre Lyon 1">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800" b="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b="1" dirty="0"/>
              <a:t>univ-lyon1.fr</a:t>
            </a:r>
          </a:p>
        </p:txBody>
      </p:sp>
      <p:sp>
        <p:nvSpPr>
          <p:cNvPr id="3" name="Espace réservé du texte 2">
            <a:extLst>
              <a:ext uri="{FF2B5EF4-FFF2-40B4-BE49-F238E27FC236}">
                <a16:creationId xmlns:a16="http://schemas.microsoft.com/office/drawing/2014/main" id="{56217663-1ED6-453D-9B42-AD3AEBAC74AE}"/>
              </a:ext>
            </a:extLst>
          </p:cNvPr>
          <p:cNvSpPr>
            <a:spLocks noGrp="1"/>
          </p:cNvSpPr>
          <p:nvPr>
            <p:ph type="body" sz="quarter" idx="11" hasCustomPrompt="1"/>
          </p:nvPr>
        </p:nvSpPr>
        <p:spPr>
          <a:xfrm>
            <a:off x="519702" y="1183923"/>
            <a:ext cx="5654675" cy="1098550"/>
          </a:xfrm>
        </p:spPr>
        <p:txBody>
          <a:bodyPr>
            <a:noAutofit/>
          </a:bodyPr>
          <a:lstStyle>
            <a:lvl1pPr marL="0" indent="0">
              <a:lnSpc>
                <a:spcPts val="6000"/>
              </a:lnSpc>
              <a:buNone/>
              <a:defRPr sz="6600" b="1" spc="-150">
                <a:latin typeface="Inter" panose="02000503000000020004" pitchFamily="50" charset="0"/>
                <a:ea typeface="Inter" panose="02000503000000020004" pitchFamily="50" charset="0"/>
                <a:cs typeface="Inter" panose="02000503000000020004" pitchFamily="50" charset="0"/>
              </a:defRPr>
            </a:lvl1pPr>
          </a:lstStyle>
          <a:p>
            <a:r>
              <a:rPr lang="fr-FR" dirty="0"/>
              <a:t>Titre du document</a:t>
            </a:r>
          </a:p>
        </p:txBody>
      </p:sp>
      <p:sp>
        <p:nvSpPr>
          <p:cNvPr id="9" name="Espace réservé du texte 8">
            <a:extLst>
              <a:ext uri="{FF2B5EF4-FFF2-40B4-BE49-F238E27FC236}">
                <a16:creationId xmlns:a16="http://schemas.microsoft.com/office/drawing/2014/main" id="{35A56EB4-5740-4B11-A695-5707AD47167B}"/>
              </a:ext>
            </a:extLst>
          </p:cNvPr>
          <p:cNvSpPr>
            <a:spLocks noGrp="1"/>
          </p:cNvSpPr>
          <p:nvPr>
            <p:ph type="body" sz="quarter" idx="12" hasCustomPrompt="1"/>
          </p:nvPr>
        </p:nvSpPr>
        <p:spPr>
          <a:xfrm>
            <a:off x="519702" y="695810"/>
            <a:ext cx="2165350" cy="331360"/>
          </a:xfrm>
        </p:spPr>
        <p:txBody>
          <a:bodyPr/>
          <a:lstStyle>
            <a:lvl1pPr marL="0" indent="0">
              <a:buNone/>
              <a:defRPr sz="1800" b="1">
                <a:solidFill>
                  <a:srgbClr val="FF0000"/>
                </a:solidFill>
              </a:defRPr>
            </a:lvl1pPr>
          </a:lstStyle>
          <a:p>
            <a:pPr lvl="0"/>
            <a:r>
              <a:rPr lang="fr-FR" dirty="0"/>
              <a:t>XX/XX/2026</a:t>
            </a:r>
          </a:p>
        </p:txBody>
      </p:sp>
      <p:pic>
        <p:nvPicPr>
          <p:cNvPr id="5" name="Image 4">
            <a:extLst>
              <a:ext uri="{FF2B5EF4-FFF2-40B4-BE49-F238E27FC236}">
                <a16:creationId xmlns:a16="http://schemas.microsoft.com/office/drawing/2014/main" id="{68109E35-BE8F-448B-8A90-D57E27F892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2154" y="5462609"/>
            <a:ext cx="2404084" cy="1258866"/>
          </a:xfrm>
          <a:prstGeom prst="rect">
            <a:avLst/>
          </a:prstGeom>
        </p:spPr>
      </p:pic>
    </p:spTree>
    <p:extLst>
      <p:ext uri="{BB962C8B-B14F-4D97-AF65-F5344CB8AC3E}">
        <p14:creationId xmlns:p14="http://schemas.microsoft.com/office/powerpoint/2010/main" val="359596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la section Ly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041F24-BC0A-4B56-B550-A2ABCBBA260B}"/>
              </a:ext>
            </a:extLst>
          </p:cNvPr>
          <p:cNvSpPr/>
          <p:nvPr userDrawn="1"/>
        </p:nvSpPr>
        <p:spPr>
          <a:xfrm>
            <a:off x="0" y="0"/>
            <a:ext cx="12192000" cy="6858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00248FEA-A436-4E07-A731-2660BB1014D4}"/>
              </a:ext>
            </a:extLst>
          </p:cNvPr>
          <p:cNvSpPr>
            <a:spLocks noGrp="1"/>
          </p:cNvSpPr>
          <p:nvPr>
            <p:ph type="dt" sz="half" idx="10"/>
          </p:nvPr>
        </p:nvSpPr>
        <p:spPr>
          <a:xfrm>
            <a:off x="472440" y="6249949"/>
            <a:ext cx="2743200" cy="365125"/>
          </a:xfrm>
        </p:spPr>
        <p:txBody>
          <a:bodyPr/>
          <a:lstStyle>
            <a:lvl1pPr>
              <a:defRPr sz="1600" b="1">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a:defRPr/>
            </a:pPr>
            <a:r>
              <a:rPr lang="fr-FR" dirty="0"/>
              <a:t>univ-lyon1.fr</a:t>
            </a:r>
          </a:p>
        </p:txBody>
      </p:sp>
      <p:sp>
        <p:nvSpPr>
          <p:cNvPr id="3" name="Espace réservé du texte 2">
            <a:extLst>
              <a:ext uri="{FF2B5EF4-FFF2-40B4-BE49-F238E27FC236}">
                <a16:creationId xmlns:a16="http://schemas.microsoft.com/office/drawing/2014/main" id="{AA03D4D3-0C84-4914-8688-F3922E294B63}"/>
              </a:ext>
            </a:extLst>
          </p:cNvPr>
          <p:cNvSpPr>
            <a:spLocks noGrp="1"/>
          </p:cNvSpPr>
          <p:nvPr>
            <p:ph type="body" sz="quarter" idx="11" hasCustomPrompt="1"/>
          </p:nvPr>
        </p:nvSpPr>
        <p:spPr>
          <a:xfrm>
            <a:off x="472440" y="4964211"/>
            <a:ext cx="3855720" cy="1141412"/>
          </a:xfrm>
        </p:spPr>
        <p:txBody>
          <a:bodyPr>
            <a:noAutofit/>
          </a:bodyPr>
          <a:lstStyle>
            <a:lvl1pPr marL="0" indent="0">
              <a:lnSpc>
                <a:spcPts val="4600"/>
              </a:lnSpc>
              <a:spcBef>
                <a:spcPts val="0"/>
              </a:spcBef>
              <a:buNone/>
              <a:defRPr sz="4600" b="1" spc="-150">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lvl="0"/>
            <a:r>
              <a:rPr lang="fr-FR" dirty="0"/>
              <a:t>Titre </a:t>
            </a:r>
          </a:p>
          <a:p>
            <a:pPr lvl="0"/>
            <a:r>
              <a:rPr lang="fr-FR" dirty="0"/>
              <a:t>de chapitre</a:t>
            </a:r>
          </a:p>
        </p:txBody>
      </p:sp>
      <p:pic>
        <p:nvPicPr>
          <p:cNvPr id="5" name="Image 4">
            <a:extLst>
              <a:ext uri="{FF2B5EF4-FFF2-40B4-BE49-F238E27FC236}">
                <a16:creationId xmlns:a16="http://schemas.microsoft.com/office/drawing/2014/main" id="{8FDF48B6-55BC-4A46-A95C-22F6E3F260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093" y="391432"/>
            <a:ext cx="1226358" cy="642166"/>
          </a:xfrm>
          <a:prstGeom prst="rect">
            <a:avLst/>
          </a:prstGeom>
        </p:spPr>
      </p:pic>
    </p:spTree>
    <p:extLst>
      <p:ext uri="{BB962C8B-B14F-4D97-AF65-F5344CB8AC3E}">
        <p14:creationId xmlns:p14="http://schemas.microsoft.com/office/powerpoint/2010/main" val="2637783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Ly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C881E43-94CE-4020-B77D-598CAD6036E1}"/>
              </a:ext>
            </a:extLst>
          </p:cNvPr>
          <p:cNvSpPr/>
          <p:nvPr userDrawn="1"/>
        </p:nvSpPr>
        <p:spPr>
          <a:xfrm>
            <a:off x="18257" y="0"/>
            <a:ext cx="12192000" cy="6858000"/>
          </a:xfrm>
          <a:prstGeom prst="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400" b="1">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a:defRPr/>
            </a:pPr>
            <a:r>
              <a:rPr lang="fr-FR" dirty="0"/>
              <a:t>univ-lyon1.fr</a:t>
            </a:r>
          </a:p>
        </p:txBody>
      </p:sp>
      <p:sp>
        <p:nvSpPr>
          <p:cNvPr id="5" name="Espace réservé du pied de page 4">
            <a:extLst>
              <a:ext uri="{FF2B5EF4-FFF2-40B4-BE49-F238E27FC236}">
                <a16:creationId xmlns:a16="http://schemas.microsoft.com/office/drawing/2014/main" id="{149C8233-4D53-4B48-BFE6-B99045B5AFB6}"/>
              </a:ext>
            </a:extLst>
          </p:cNvPr>
          <p:cNvSpPr>
            <a:spLocks noGrp="1"/>
          </p:cNvSpPr>
          <p:nvPr>
            <p:ph type="ftr" sz="quarter" idx="11"/>
          </p:nvPr>
        </p:nvSpPr>
        <p:spPr/>
        <p:txBody>
          <a:bodyPr/>
          <a:lstStyle>
            <a:lvl1pPr marL="0" algn="ctr" defTabSz="914400" rtl="0" eaLnBrk="1" latinLnBrk="0" hangingPunct="1">
              <a:defRPr lang="fr-FR" sz="1400" kern="1200" smtClean="0">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a:defRPr/>
            </a:pPr>
            <a:r>
              <a:rPr lang="fr-FR" dirty="0"/>
              <a:t>Titre de section</a:t>
            </a:r>
          </a:p>
        </p:txBody>
      </p:sp>
      <p:sp>
        <p:nvSpPr>
          <p:cNvPr id="6" name="Espace réservé du numéro de diapositive 5">
            <a:extLst>
              <a:ext uri="{FF2B5EF4-FFF2-40B4-BE49-F238E27FC236}">
                <a16:creationId xmlns:a16="http://schemas.microsoft.com/office/drawing/2014/main" id="{7B24FF7B-6206-4072-9E2D-6ACD437F6EC3}"/>
              </a:ext>
            </a:extLst>
          </p:cNvPr>
          <p:cNvSpPr>
            <a:spLocks noGrp="1"/>
          </p:cNvSpPr>
          <p:nvPr>
            <p:ph type="sldNum" sz="quarter" idx="12"/>
          </p:nvPr>
        </p:nvSpPr>
        <p:spPr/>
        <p:txBody>
          <a:bodyPr/>
          <a:lstStyle>
            <a:lvl1pPr>
              <a:defRPr sz="1400">
                <a:solidFill>
                  <a:schemeClr val="bg1"/>
                </a:solidFill>
                <a:latin typeface="Inter" panose="02000503000000020004" pitchFamily="50" charset="0"/>
                <a:ea typeface="Inter" panose="02000503000000020004" pitchFamily="50" charset="0"/>
                <a:cs typeface="Inter" panose="02000503000000020004" pitchFamily="50" charset="0"/>
              </a:defRPr>
            </a:lvl1pPr>
          </a:lstStyle>
          <a:p>
            <a:fld id="{C3A264D3-183D-40FC-95F2-6132512B35F9}" type="slidenum">
              <a:rPr lang="fr-FR" smtClean="0"/>
              <a:pPr/>
              <a:t>‹N°›</a:t>
            </a:fld>
            <a:endParaRPr lang="fr-FR" dirty="0"/>
          </a:p>
        </p:txBody>
      </p:sp>
      <p:sp>
        <p:nvSpPr>
          <p:cNvPr id="12" name="Espace réservé du texte 11">
            <a:extLst>
              <a:ext uri="{FF2B5EF4-FFF2-40B4-BE49-F238E27FC236}">
                <a16:creationId xmlns:a16="http://schemas.microsoft.com/office/drawing/2014/main" id="{D3CC45EA-DFED-4394-AC71-C6E296A2B313}"/>
              </a:ext>
            </a:extLst>
          </p:cNvPr>
          <p:cNvSpPr>
            <a:spLocks noGrp="1"/>
          </p:cNvSpPr>
          <p:nvPr>
            <p:ph type="body" sz="quarter" idx="14" hasCustomPrompt="1"/>
          </p:nvPr>
        </p:nvSpPr>
        <p:spPr>
          <a:xfrm>
            <a:off x="441325" y="1654176"/>
            <a:ext cx="6791844" cy="864394"/>
          </a:xfrm>
        </p:spPr>
        <p:txBody>
          <a:bodyPr>
            <a:noAutofit/>
          </a:bodyPr>
          <a:lstStyle>
            <a:lvl1pPr marL="0" indent="0">
              <a:buNone/>
              <a:defRPr sz="6000" b="1">
                <a:solidFill>
                  <a:schemeClr val="bg1"/>
                </a:solidFill>
                <a:latin typeface="Inter" panose="02000503000000020004" pitchFamily="50" charset="0"/>
                <a:ea typeface="Inter" panose="02000503000000020004" pitchFamily="50" charset="0"/>
                <a:cs typeface="Inter" panose="02000503000000020004" pitchFamily="50" charset="0"/>
              </a:defRPr>
            </a:lvl1pPr>
          </a:lstStyle>
          <a:p>
            <a:pPr lvl="0"/>
            <a:r>
              <a:rPr lang="fr-FR" sz="6000" b="0" dirty="0">
                <a:solidFill>
                  <a:schemeClr val="bg1"/>
                </a:solidFill>
                <a:latin typeface="+mn-lt"/>
              </a:rPr>
              <a:t>01</a:t>
            </a:r>
          </a:p>
          <a:p>
            <a:pPr lvl="0"/>
            <a:r>
              <a:rPr lang="fr-FR" sz="6000" b="0" dirty="0">
                <a:solidFill>
                  <a:schemeClr val="bg1"/>
                </a:solidFill>
                <a:latin typeface="+mn-lt"/>
              </a:rPr>
              <a:t>Titre de la section</a:t>
            </a:r>
          </a:p>
          <a:p>
            <a:pPr lvl="0"/>
            <a:endParaRPr lang="fr-FR" dirty="0"/>
          </a:p>
        </p:txBody>
      </p:sp>
      <p:pic>
        <p:nvPicPr>
          <p:cNvPr id="8" name="Image 7">
            <a:extLst>
              <a:ext uri="{FF2B5EF4-FFF2-40B4-BE49-F238E27FC236}">
                <a16:creationId xmlns:a16="http://schemas.microsoft.com/office/drawing/2014/main" id="{1D52DDBB-6955-499E-8FDB-38B9848AB1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093" y="391432"/>
            <a:ext cx="1226358" cy="642166"/>
          </a:xfrm>
          <a:prstGeom prst="rect">
            <a:avLst/>
          </a:prstGeom>
        </p:spPr>
      </p:pic>
    </p:spTree>
    <p:extLst>
      <p:ext uri="{BB962C8B-B14F-4D97-AF65-F5344CB8AC3E}">
        <p14:creationId xmlns:p14="http://schemas.microsoft.com/office/powerpoint/2010/main" val="321662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de titre de section Lyon 1">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400" b="1">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univ-lyon1.fr</a:t>
            </a:r>
          </a:p>
        </p:txBody>
      </p:sp>
      <p:sp>
        <p:nvSpPr>
          <p:cNvPr id="5" name="Espace réservé du pied de page 4">
            <a:extLst>
              <a:ext uri="{FF2B5EF4-FFF2-40B4-BE49-F238E27FC236}">
                <a16:creationId xmlns:a16="http://schemas.microsoft.com/office/drawing/2014/main" id="{149C8233-4D53-4B48-BFE6-B99045B5AFB6}"/>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6" name="Espace réservé du numéro de diapositive 5">
            <a:extLst>
              <a:ext uri="{FF2B5EF4-FFF2-40B4-BE49-F238E27FC236}">
                <a16:creationId xmlns:a16="http://schemas.microsoft.com/office/drawing/2014/main" id="{7B24FF7B-6206-4072-9E2D-6ACD437F6EC3}"/>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C3A264D3-183D-40FC-95F2-6132512B35F9}" type="slidenum">
              <a:rPr lang="fr-FR" smtClean="0"/>
              <a:pPr/>
              <a:t>‹N°›</a:t>
            </a:fld>
            <a:endParaRPr lang="fr-FR" dirty="0"/>
          </a:p>
        </p:txBody>
      </p:sp>
      <p:sp>
        <p:nvSpPr>
          <p:cNvPr id="11" name="Espace réservé du texte 11">
            <a:extLst>
              <a:ext uri="{FF2B5EF4-FFF2-40B4-BE49-F238E27FC236}">
                <a16:creationId xmlns:a16="http://schemas.microsoft.com/office/drawing/2014/main" id="{87063860-7ADB-4DA1-B00C-18B031F8708A}"/>
              </a:ext>
            </a:extLst>
          </p:cNvPr>
          <p:cNvSpPr>
            <a:spLocks noGrp="1"/>
          </p:cNvSpPr>
          <p:nvPr>
            <p:ph type="body" sz="quarter" idx="14" hasCustomPrompt="1"/>
          </p:nvPr>
        </p:nvSpPr>
        <p:spPr>
          <a:xfrm>
            <a:off x="441324" y="1654795"/>
            <a:ext cx="6791845" cy="760586"/>
          </a:xfrm>
        </p:spPr>
        <p:txBody>
          <a:bodyPr>
            <a:noAutofit/>
          </a:bodyPr>
          <a:lstStyle>
            <a:lvl1pPr marL="0" indent="0">
              <a:lnSpc>
                <a:spcPct val="80000"/>
              </a:lnSpc>
              <a:buNone/>
              <a:defRPr sz="6000" b="0">
                <a:solidFill>
                  <a:schemeClr val="tx1"/>
                </a:solidFill>
                <a:latin typeface="Inter" panose="02000503000000020004"/>
              </a:defRPr>
            </a:lvl1pPr>
          </a:lstStyle>
          <a:p>
            <a:pPr lvl="0"/>
            <a:r>
              <a:rPr lang="fr-FR" dirty="0"/>
              <a:t>01</a:t>
            </a:r>
          </a:p>
          <a:p>
            <a:pPr lvl="0"/>
            <a:r>
              <a:rPr lang="fr-FR" dirty="0"/>
              <a:t>Titre de la section</a:t>
            </a:r>
          </a:p>
        </p:txBody>
      </p:sp>
      <p:pic>
        <p:nvPicPr>
          <p:cNvPr id="7" name="Image 6">
            <a:extLst>
              <a:ext uri="{FF2B5EF4-FFF2-40B4-BE49-F238E27FC236}">
                <a16:creationId xmlns:a16="http://schemas.microsoft.com/office/drawing/2014/main" id="{8403741E-3A39-4BC5-816D-EBA809D607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463966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7" name="Espace réservé du texte 6">
            <a:extLst>
              <a:ext uri="{FF2B5EF4-FFF2-40B4-BE49-F238E27FC236}">
                <a16:creationId xmlns:a16="http://schemas.microsoft.com/office/drawing/2014/main" id="{0B5C5D9D-9D0B-4692-A44E-75922C2D6621}"/>
              </a:ext>
            </a:extLst>
          </p:cNvPr>
          <p:cNvSpPr>
            <a:spLocks noGrp="1"/>
          </p:cNvSpPr>
          <p:nvPr>
            <p:ph type="body" sz="quarter" idx="13" hasCustomPrompt="1"/>
          </p:nvPr>
        </p:nvSpPr>
        <p:spPr>
          <a:xfrm>
            <a:off x="1901541" y="448668"/>
            <a:ext cx="3359718" cy="686816"/>
          </a:xfrm>
        </p:spPr>
        <p:txBody>
          <a:bodyPr>
            <a:normAutofit/>
          </a:bodyPr>
          <a:lstStyle>
            <a:lvl1pPr marL="0" indent="0">
              <a:lnSpc>
                <a:spcPts val="3500"/>
              </a:lnSpc>
              <a:buNone/>
              <a:defRPr sz="3500" b="1" spc="-150">
                <a:solidFill>
                  <a:srgbClr val="FF0000"/>
                </a:solidFill>
                <a:latin typeface="Inter" panose="02000503000000020004" pitchFamily="50" charset="0"/>
                <a:ea typeface="Inter" panose="02000503000000020004" pitchFamily="50" charset="0"/>
                <a:cs typeface="Inter" panose="02000503000000020004" pitchFamily="50" charset="0"/>
              </a:defRPr>
            </a:lvl1pPr>
          </a:lstStyle>
          <a:p>
            <a:pPr lvl="0"/>
            <a:r>
              <a:rPr lang="fr-FR" dirty="0"/>
              <a:t>Titre de la page</a:t>
            </a:r>
          </a:p>
        </p:txBody>
      </p:sp>
      <p:sp>
        <p:nvSpPr>
          <p:cNvPr id="19" name="Espace réservé du texte 18">
            <a:extLst>
              <a:ext uri="{FF2B5EF4-FFF2-40B4-BE49-F238E27FC236}">
                <a16:creationId xmlns:a16="http://schemas.microsoft.com/office/drawing/2014/main" id="{EF5615EA-829C-45FF-A202-167CF40E4958}"/>
              </a:ext>
            </a:extLst>
          </p:cNvPr>
          <p:cNvSpPr>
            <a:spLocks noGrp="1"/>
          </p:cNvSpPr>
          <p:nvPr>
            <p:ph type="body" sz="quarter" idx="15" hasCustomPrompt="1"/>
          </p:nvPr>
        </p:nvSpPr>
        <p:spPr>
          <a:xfrm>
            <a:off x="619124" y="1698172"/>
            <a:ext cx="5476875" cy="4380141"/>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p>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i="0" dirty="0">
              <a:solidFill>
                <a:schemeClr val="tx1"/>
              </a:solidFill>
              <a:effectLst/>
              <a:latin typeface="+mn-lt"/>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i="0" kern="1200" dirty="0">
              <a:solidFill>
                <a:schemeClr val="tx1"/>
              </a:solidFill>
              <a:effectLst/>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a:t>
            </a:r>
            <a:endParaRPr lang="fr-FR" sz="1200" b="0" kern="1200" dirty="0">
              <a:solidFill>
                <a:schemeClr val="tx1"/>
              </a:solidFill>
              <a:latin typeface="+mn-lt"/>
              <a:ea typeface="+mj-ea"/>
              <a:cs typeface="+mj-cs"/>
            </a:endParaRPr>
          </a:p>
        </p:txBody>
      </p:sp>
      <p:sp>
        <p:nvSpPr>
          <p:cNvPr id="25" name="Espace réservé du contenu 24">
            <a:extLst>
              <a:ext uri="{FF2B5EF4-FFF2-40B4-BE49-F238E27FC236}">
                <a16:creationId xmlns:a16="http://schemas.microsoft.com/office/drawing/2014/main" id="{59FD2847-BD6C-4B04-9624-FD26E9B61402}"/>
              </a:ext>
            </a:extLst>
          </p:cNvPr>
          <p:cNvSpPr>
            <a:spLocks noGrp="1"/>
          </p:cNvSpPr>
          <p:nvPr>
            <p:ph sz="quarter" idx="16"/>
          </p:nvPr>
        </p:nvSpPr>
        <p:spPr>
          <a:xfrm>
            <a:off x="6288089" y="1698625"/>
            <a:ext cx="5284788" cy="4379913"/>
          </a:xfrm>
        </p:spPr>
        <p:txBody>
          <a:bodyPr/>
          <a:lstStyle>
            <a:lvl1pPr marL="0" indent="0">
              <a:buNone/>
              <a:defRPr/>
            </a:lvl1pPr>
          </a:lstStyle>
          <a:p>
            <a:pPr lvl="0"/>
            <a:endParaRPr lang="fr-FR" dirty="0"/>
          </a:p>
        </p:txBody>
      </p:sp>
      <p:pic>
        <p:nvPicPr>
          <p:cNvPr id="10" name="Image 9">
            <a:extLst>
              <a:ext uri="{FF2B5EF4-FFF2-40B4-BE49-F238E27FC236}">
                <a16:creationId xmlns:a16="http://schemas.microsoft.com/office/drawing/2014/main" id="{1DFE528F-30B3-47D4-BD1A-26DCE48B41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392524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lumMod val="75000"/>
                    <a:lumOff val="25000"/>
                  </a:schemeClr>
                </a:solidFill>
              </a:defRPr>
            </a:lvl1pPr>
          </a:lstStyle>
          <a:p>
            <a:r>
              <a:rPr lang="fr-FR" dirty="0">
                <a:latin typeface="Inter"/>
              </a:rPr>
              <a:t>univ-lyon1.fr</a:t>
            </a:r>
            <a:endParaRPr lang="fr-FR" dirty="0"/>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8" name="Espace réservé du texte 7">
            <a:extLst>
              <a:ext uri="{FF2B5EF4-FFF2-40B4-BE49-F238E27FC236}">
                <a16:creationId xmlns:a16="http://schemas.microsoft.com/office/drawing/2014/main" id="{DED3124E-0F45-4D25-B872-4ED345062C60}"/>
              </a:ext>
            </a:extLst>
          </p:cNvPr>
          <p:cNvSpPr>
            <a:spLocks noGrp="1"/>
          </p:cNvSpPr>
          <p:nvPr>
            <p:ph type="body" sz="quarter" idx="17" hasCustomPrompt="1"/>
          </p:nvPr>
        </p:nvSpPr>
        <p:spPr>
          <a:xfrm>
            <a:off x="530498" y="1724660"/>
            <a:ext cx="4746897" cy="1471749"/>
          </a:xfrm>
        </p:spPr>
        <p:txBody>
          <a:bodyPr>
            <a:normAutofit/>
          </a:bodyPr>
          <a:lstStyle>
            <a:lvl1pPr marL="0" indent="0">
              <a:lnSpc>
                <a:spcPts val="3500"/>
              </a:lnSpc>
              <a:buNone/>
              <a:defRPr sz="3500" b="1" spc="-150">
                <a:latin typeface="Inter" panose="02000503000000020004" pitchFamily="50" charset="0"/>
                <a:ea typeface="Inter" panose="02000503000000020004" pitchFamily="50" charset="0"/>
                <a:cs typeface="Inter" panose="02000503000000020004" pitchFamily="50" charset="0"/>
              </a:defRPr>
            </a:lvl1pPr>
          </a:lstStyle>
          <a:p>
            <a:pPr lvl="0"/>
            <a:r>
              <a:rPr lang="fr-FR" dirty="0"/>
              <a:t>Titre de la page </a:t>
            </a:r>
          </a:p>
        </p:txBody>
      </p:sp>
      <p:sp>
        <p:nvSpPr>
          <p:cNvPr id="12" name="Espace réservé du texte 11">
            <a:extLst>
              <a:ext uri="{FF2B5EF4-FFF2-40B4-BE49-F238E27FC236}">
                <a16:creationId xmlns:a16="http://schemas.microsoft.com/office/drawing/2014/main" id="{5B7ACA0C-CE5E-4094-B4EF-2CC635AF03F4}"/>
              </a:ext>
            </a:extLst>
          </p:cNvPr>
          <p:cNvSpPr>
            <a:spLocks noGrp="1"/>
          </p:cNvSpPr>
          <p:nvPr>
            <p:ph type="body" sz="quarter" idx="18" hasCustomPrompt="1"/>
          </p:nvPr>
        </p:nvSpPr>
        <p:spPr>
          <a:xfrm>
            <a:off x="5582171" y="1724660"/>
            <a:ext cx="6270128" cy="1401763"/>
          </a:xfrm>
        </p:spPr>
        <p:txBody>
          <a:bodyPr>
            <a:normAutofit/>
          </a:bodyPr>
          <a:lstStyle>
            <a:lvl1pPr marL="0" indent="0">
              <a:buNone/>
              <a:defRPr sz="1800" b="1"/>
            </a:lvl1pPr>
          </a:lstStyle>
          <a:p>
            <a:pPr lvl="0"/>
            <a:r>
              <a:rPr lang="fr-FR" sz="1800" dirty="0"/>
              <a:t>Chapô </a:t>
            </a:r>
            <a:endParaRPr lang="fr-FR" dirty="0"/>
          </a:p>
        </p:txBody>
      </p:sp>
      <p:sp>
        <p:nvSpPr>
          <p:cNvPr id="14" name="Espace réservé du texte 13">
            <a:extLst>
              <a:ext uri="{FF2B5EF4-FFF2-40B4-BE49-F238E27FC236}">
                <a16:creationId xmlns:a16="http://schemas.microsoft.com/office/drawing/2014/main" id="{FCECC9D5-E54A-4FDC-B0BC-7C149F32AE37}"/>
              </a:ext>
            </a:extLst>
          </p:cNvPr>
          <p:cNvSpPr>
            <a:spLocks noGrp="1"/>
          </p:cNvSpPr>
          <p:nvPr>
            <p:ph type="body" sz="quarter" idx="19" hasCustomPrompt="1"/>
          </p:nvPr>
        </p:nvSpPr>
        <p:spPr>
          <a:xfrm>
            <a:off x="5582171" y="3196410"/>
            <a:ext cx="3135064" cy="2874192"/>
          </a:xfrm>
        </p:spPr>
        <p:txBody>
          <a:bodyPr>
            <a:normAutofit/>
          </a:bodyPr>
          <a:lstStyle>
            <a:lvl1pPr marL="0" indent="0">
              <a:buNone/>
              <a:defRPr sz="1200"/>
            </a:lvl1pPr>
          </a:lstStyle>
          <a:p>
            <a:pPr lvl="0"/>
            <a:r>
              <a:rPr lang="fr-FR" dirty="0"/>
              <a:t>Texte</a:t>
            </a:r>
          </a:p>
        </p:txBody>
      </p:sp>
      <p:sp>
        <p:nvSpPr>
          <p:cNvPr id="17" name="Espace réservé du texte 16">
            <a:extLst>
              <a:ext uri="{FF2B5EF4-FFF2-40B4-BE49-F238E27FC236}">
                <a16:creationId xmlns:a16="http://schemas.microsoft.com/office/drawing/2014/main" id="{1A4399E8-6EA3-4422-A4A8-DA6DEA6F0A69}"/>
              </a:ext>
            </a:extLst>
          </p:cNvPr>
          <p:cNvSpPr>
            <a:spLocks noGrp="1"/>
          </p:cNvSpPr>
          <p:nvPr>
            <p:ph type="body" sz="quarter" idx="20" hasCustomPrompt="1"/>
          </p:nvPr>
        </p:nvSpPr>
        <p:spPr>
          <a:xfrm>
            <a:off x="8752114" y="3196409"/>
            <a:ext cx="3117625" cy="2874192"/>
          </a:xfrm>
        </p:spPr>
        <p:txBody>
          <a:bodyPr>
            <a:normAutofit/>
          </a:bodyPr>
          <a:lstStyle>
            <a:lvl1pPr marL="0" indent="0">
              <a:buNone/>
              <a:defRPr sz="1200"/>
            </a:lvl1pPr>
          </a:lstStyle>
          <a:p>
            <a:pPr lvl="0"/>
            <a:r>
              <a:rPr lang="fr-FR" dirty="0"/>
              <a:t>Texte</a:t>
            </a:r>
          </a:p>
        </p:txBody>
      </p:sp>
      <p:pic>
        <p:nvPicPr>
          <p:cNvPr id="11" name="Image 10">
            <a:extLst>
              <a:ext uri="{FF2B5EF4-FFF2-40B4-BE49-F238E27FC236}">
                <a16:creationId xmlns:a16="http://schemas.microsoft.com/office/drawing/2014/main" id="{C2900C75-155A-4177-B1BE-E514E08197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1872345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7" name="Espace réservé du texte 6">
            <a:extLst>
              <a:ext uri="{FF2B5EF4-FFF2-40B4-BE49-F238E27FC236}">
                <a16:creationId xmlns:a16="http://schemas.microsoft.com/office/drawing/2014/main" id="{0B5C5D9D-9D0B-4692-A44E-75922C2D6621}"/>
              </a:ext>
            </a:extLst>
          </p:cNvPr>
          <p:cNvSpPr>
            <a:spLocks noGrp="1"/>
          </p:cNvSpPr>
          <p:nvPr>
            <p:ph type="body" sz="quarter" idx="13" hasCustomPrompt="1"/>
          </p:nvPr>
        </p:nvSpPr>
        <p:spPr>
          <a:xfrm>
            <a:off x="1799479" y="528930"/>
            <a:ext cx="3359718" cy="686816"/>
          </a:xfrm>
        </p:spPr>
        <p:txBody>
          <a:bodyPr>
            <a:normAutofit/>
          </a:bodyPr>
          <a:lstStyle>
            <a:lvl1pPr marL="0" indent="0">
              <a:lnSpc>
                <a:spcPts val="3500"/>
              </a:lnSpc>
              <a:buNone/>
              <a:defRPr sz="3500" b="1" spc="-150">
                <a:solidFill>
                  <a:srgbClr val="FF0000"/>
                </a:solidFill>
              </a:defRPr>
            </a:lvl1pPr>
          </a:lstStyle>
          <a:p>
            <a:pPr lvl="0"/>
            <a:r>
              <a:rPr lang="fr-FR" dirty="0"/>
              <a:t>Titre de la page</a:t>
            </a:r>
          </a:p>
        </p:txBody>
      </p:sp>
      <p:sp>
        <p:nvSpPr>
          <p:cNvPr id="19" name="Espace réservé du texte 18">
            <a:extLst>
              <a:ext uri="{FF2B5EF4-FFF2-40B4-BE49-F238E27FC236}">
                <a16:creationId xmlns:a16="http://schemas.microsoft.com/office/drawing/2014/main" id="{EF5615EA-829C-45FF-A202-167CF40E4958}"/>
              </a:ext>
            </a:extLst>
          </p:cNvPr>
          <p:cNvSpPr>
            <a:spLocks noGrp="1"/>
          </p:cNvSpPr>
          <p:nvPr>
            <p:ph type="body" sz="quarter" idx="15" hasCustomPrompt="1"/>
          </p:nvPr>
        </p:nvSpPr>
        <p:spPr>
          <a:xfrm>
            <a:off x="1423698" y="1698172"/>
            <a:ext cx="9749399" cy="4380141"/>
          </a:xfrm>
        </p:spPr>
        <p:txBody>
          <a:bodyPr>
            <a:normAutofit/>
          </a:bodyPr>
          <a:lstStyle>
            <a:lvl1pPr marL="0" indent="0">
              <a:buNone/>
              <a:tabLst>
                <a:tab pos="7715250" algn="l"/>
              </a:tabLst>
              <a:defRPr sz="1200" b="1">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Sous-</a:t>
            </a:r>
            <a:r>
              <a:rPr lang="en-US" sz="1200" b="0" i="0" dirty="0" err="1">
                <a:solidFill>
                  <a:schemeClr val="tx1"/>
                </a:solidFill>
                <a:effectLst/>
                <a:latin typeface="+mn-lt"/>
              </a:rPr>
              <a:t>titre</a:t>
            </a:r>
            <a:endParaRPr lang="en-US" sz="1200" b="0" i="0" dirty="0">
              <a:solidFill>
                <a:schemeClr val="tx1"/>
              </a:solidFill>
              <a:effectLst/>
              <a:latin typeface="+mn-lt"/>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i="0" kern="1200" dirty="0">
              <a:solidFill>
                <a:schemeClr val="tx1"/>
              </a:solidFill>
              <a:effectLst/>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Sous-</a:t>
            </a:r>
            <a:r>
              <a:rPr lang="en-US" sz="1200" b="0" i="0" dirty="0" err="1">
                <a:solidFill>
                  <a:schemeClr val="tx1"/>
                </a:solidFill>
                <a:effectLst/>
                <a:latin typeface="+mn-lt"/>
              </a:rPr>
              <a:t>titre</a:t>
            </a:r>
            <a:endParaRPr lang="en-US" sz="1200" b="0" i="0" dirty="0">
              <a:solidFill>
                <a:schemeClr val="tx1"/>
              </a:solidFill>
              <a:effectLst/>
              <a:latin typeface="+mn-lt"/>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i="0" kern="1200" dirty="0">
              <a:solidFill>
                <a:schemeClr val="tx1"/>
              </a:solidFill>
              <a:effectLst/>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Sous-</a:t>
            </a:r>
            <a:r>
              <a:rPr lang="en-US" sz="1200" b="0" i="0" dirty="0" err="1">
                <a:solidFill>
                  <a:schemeClr val="tx1"/>
                </a:solidFill>
                <a:effectLst/>
                <a:latin typeface="+mn-lt"/>
              </a:rPr>
              <a:t>titre</a:t>
            </a:r>
            <a:endParaRPr lang="en-US" sz="1200" b="0" i="0" dirty="0">
              <a:solidFill>
                <a:schemeClr val="tx1"/>
              </a:solidFill>
              <a:effectLst/>
              <a:latin typeface="+mn-lt"/>
            </a:endParaRPr>
          </a:p>
          <a:p>
            <a:pPr marL="0" marR="0" lvl="0" indent="0" algn="l" defTabSz="914400" rtl="0" eaLnBrk="1" fontAlgn="auto" latinLnBrk="0" hangingPunct="1">
              <a:lnSpc>
                <a:spcPts val="1600"/>
              </a:lnSpc>
              <a:spcBef>
                <a:spcPts val="0"/>
              </a:spcBef>
              <a:spcAft>
                <a:spcPts val="0"/>
              </a:spcAft>
              <a:buClrTx/>
              <a:buSzTx/>
              <a:buFontTx/>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 typesetter in the 15th century who is thought to have scrambled parts of Cicero's De </a:t>
            </a:r>
            <a:r>
              <a:rPr lang="en-US" sz="1200" b="0" i="0" dirty="0" err="1">
                <a:solidFill>
                  <a:schemeClr val="tx1"/>
                </a:solidFill>
                <a:effectLst/>
                <a:latin typeface="+mn-lt"/>
              </a:rPr>
              <a:t>Finibus</a:t>
            </a:r>
            <a:r>
              <a:rPr lang="en-US" sz="1200" b="0" i="0" dirty="0">
                <a:solidFill>
                  <a:schemeClr val="tx1"/>
                </a:solidFill>
                <a:effectLst/>
                <a:latin typeface="+mn-lt"/>
              </a:rPr>
              <a:t> </a:t>
            </a:r>
            <a:r>
              <a:rPr lang="en-US" sz="1200" b="0" i="0" dirty="0" err="1">
                <a:solidFill>
                  <a:schemeClr val="tx1"/>
                </a:solidFill>
                <a:effectLst/>
                <a:latin typeface="+mn-lt"/>
              </a:rPr>
              <a:t>Bonorum</a:t>
            </a:r>
            <a:r>
              <a:rPr lang="en-US" sz="1200" b="0" i="0" dirty="0">
                <a:solidFill>
                  <a:schemeClr val="tx1"/>
                </a:solidFill>
                <a:effectLst/>
                <a:latin typeface="+mn-lt"/>
              </a:rPr>
              <a:t> et </a:t>
            </a:r>
            <a:r>
              <a:rPr lang="en-US" sz="1200" b="0" i="0" dirty="0" err="1">
                <a:solidFill>
                  <a:schemeClr val="tx1"/>
                </a:solidFill>
                <a:effectLst/>
                <a:latin typeface="+mn-lt"/>
              </a:rPr>
              <a:t>Malorum</a:t>
            </a:r>
            <a:r>
              <a:rPr lang="en-US" sz="1200" b="0" i="0" dirty="0">
                <a:solidFill>
                  <a:schemeClr val="tx1"/>
                </a:solidFill>
                <a:effectLst/>
                <a:latin typeface="+mn-lt"/>
              </a:rPr>
              <a:t> for use in a type specimen book. It usually begins with.</a:t>
            </a:r>
            <a:endParaRPr lang="fr-FR" sz="1200" b="0" kern="1200" dirty="0">
              <a:solidFill>
                <a:schemeClr val="tx1"/>
              </a:solidFill>
              <a:latin typeface="+mn-lt"/>
              <a:ea typeface="+mj-ea"/>
              <a:cs typeface="+mj-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lang="fr-FR" sz="1200" b="0" kern="1200" dirty="0">
              <a:solidFill>
                <a:schemeClr val="tx1"/>
              </a:solidFill>
              <a:latin typeface="+mn-lt"/>
              <a:ea typeface="+mj-ea"/>
              <a:cs typeface="+mj-cs"/>
            </a:endParaRPr>
          </a:p>
        </p:txBody>
      </p:sp>
      <p:pic>
        <p:nvPicPr>
          <p:cNvPr id="9" name="Image 8">
            <a:extLst>
              <a:ext uri="{FF2B5EF4-FFF2-40B4-BE49-F238E27FC236}">
                <a16:creationId xmlns:a16="http://schemas.microsoft.com/office/drawing/2014/main" id="{EAFB924C-0CE2-4A40-8865-E3DDACB1C6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72240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solidFill>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solidFill>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solidFill>
              </a:defRPr>
            </a:lvl1pPr>
          </a:lstStyle>
          <a:p>
            <a:fld id="{61EAD0E5-88AC-43D4-8854-8847032CAC4E}" type="slidenum">
              <a:rPr lang="fr-FR" smtClean="0"/>
              <a:pPr/>
              <a:t>‹N°›</a:t>
            </a:fld>
            <a:endParaRPr lang="fr-FR" dirty="0"/>
          </a:p>
        </p:txBody>
      </p:sp>
      <p:sp>
        <p:nvSpPr>
          <p:cNvPr id="9" name="Espace réservé du texte 8">
            <a:extLst>
              <a:ext uri="{FF2B5EF4-FFF2-40B4-BE49-F238E27FC236}">
                <a16:creationId xmlns:a16="http://schemas.microsoft.com/office/drawing/2014/main" id="{1D736959-56A7-4C9B-AC47-92EC91AE573C}"/>
              </a:ext>
            </a:extLst>
          </p:cNvPr>
          <p:cNvSpPr>
            <a:spLocks noGrp="1"/>
          </p:cNvSpPr>
          <p:nvPr>
            <p:ph type="body" sz="quarter" idx="13" hasCustomPrompt="1"/>
          </p:nvPr>
        </p:nvSpPr>
        <p:spPr>
          <a:xfrm>
            <a:off x="442111" y="1521547"/>
            <a:ext cx="5653889" cy="911859"/>
          </a:xfrm>
        </p:spPr>
        <p:txBody>
          <a:bodyPr>
            <a:normAutofit/>
          </a:bodyPr>
          <a:lstStyle>
            <a:lvl1pPr marL="0" indent="0">
              <a:buNone/>
              <a:defRPr sz="1800" b="1">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a:t>
            </a:r>
            <a:endParaRPr lang="fr-FR" dirty="0"/>
          </a:p>
          <a:p>
            <a:pPr lvl="0"/>
            <a:endParaRPr lang="fr-FR" dirty="0"/>
          </a:p>
        </p:txBody>
      </p:sp>
      <p:sp>
        <p:nvSpPr>
          <p:cNvPr id="16" name="Espace réservé du texte 8">
            <a:extLst>
              <a:ext uri="{FF2B5EF4-FFF2-40B4-BE49-F238E27FC236}">
                <a16:creationId xmlns:a16="http://schemas.microsoft.com/office/drawing/2014/main" id="{F5AF0CEC-6576-4859-9E58-FE6698C35D6D}"/>
              </a:ext>
            </a:extLst>
          </p:cNvPr>
          <p:cNvSpPr>
            <a:spLocks noGrp="1"/>
          </p:cNvSpPr>
          <p:nvPr>
            <p:ph type="body" sz="quarter" idx="14" hasCustomPrompt="1"/>
          </p:nvPr>
        </p:nvSpPr>
        <p:spPr>
          <a:xfrm>
            <a:off x="6220248" y="1521547"/>
            <a:ext cx="5653889" cy="911859"/>
          </a:xfrm>
        </p:spPr>
        <p:txBody>
          <a:bodyPr>
            <a:normAutofit/>
          </a:bodyPr>
          <a:lstStyle>
            <a:lvl1pPr marL="0" indent="0">
              <a:buNone/>
              <a:defRPr sz="1800" b="1">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a:t>
            </a:r>
            <a:endParaRPr lang="fr-FR" dirty="0"/>
          </a:p>
        </p:txBody>
      </p:sp>
      <p:sp>
        <p:nvSpPr>
          <p:cNvPr id="19" name="Espace réservé du texte 18">
            <a:extLst>
              <a:ext uri="{FF2B5EF4-FFF2-40B4-BE49-F238E27FC236}">
                <a16:creationId xmlns:a16="http://schemas.microsoft.com/office/drawing/2014/main" id="{09DEBF6C-1AFB-4671-9E26-114AAA72BF42}"/>
              </a:ext>
            </a:extLst>
          </p:cNvPr>
          <p:cNvSpPr>
            <a:spLocks noGrp="1"/>
          </p:cNvSpPr>
          <p:nvPr>
            <p:ph type="body" sz="quarter" idx="15" hasCustomPrompt="1"/>
          </p:nvPr>
        </p:nvSpPr>
        <p:spPr>
          <a:xfrm>
            <a:off x="442112" y="2508070"/>
            <a:ext cx="2743200" cy="1133656"/>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lvl="0"/>
            <a:r>
              <a:rPr lang="en-US" dirty="0"/>
              <a:t>Lorem ipsum, or </a:t>
            </a:r>
            <a:r>
              <a:rPr lang="en-US" dirty="0" err="1"/>
              <a:t>lipsum</a:t>
            </a:r>
            <a:r>
              <a:rPr lang="en-US" dirty="0"/>
              <a:t> as it is sometimes known, is dummy text used in laying out print, graphic or web designs. The passage is attributed to an unknown…</a:t>
            </a:r>
          </a:p>
          <a:p>
            <a:pPr lvl="0"/>
            <a:endParaRPr lang="fr-FR" dirty="0"/>
          </a:p>
        </p:txBody>
      </p:sp>
      <p:sp>
        <p:nvSpPr>
          <p:cNvPr id="21" name="Espace réservé du texte 18">
            <a:extLst>
              <a:ext uri="{FF2B5EF4-FFF2-40B4-BE49-F238E27FC236}">
                <a16:creationId xmlns:a16="http://schemas.microsoft.com/office/drawing/2014/main" id="{DE5E92D4-A0E0-4B73-B7A7-C22B8E40EC58}"/>
              </a:ext>
            </a:extLst>
          </p:cNvPr>
          <p:cNvSpPr>
            <a:spLocks noGrp="1"/>
          </p:cNvSpPr>
          <p:nvPr>
            <p:ph type="body" sz="quarter" idx="17" hasCustomPrompt="1"/>
          </p:nvPr>
        </p:nvSpPr>
        <p:spPr>
          <a:xfrm>
            <a:off x="3265714" y="2507492"/>
            <a:ext cx="2830286" cy="1133656"/>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 The passage is attributed to an unknown…</a:t>
            </a:r>
          </a:p>
          <a:p>
            <a:pPr lvl="0"/>
            <a:endParaRPr lang="fr-FR" dirty="0"/>
          </a:p>
        </p:txBody>
      </p:sp>
      <p:sp>
        <p:nvSpPr>
          <p:cNvPr id="22" name="Espace réservé du texte 18">
            <a:extLst>
              <a:ext uri="{FF2B5EF4-FFF2-40B4-BE49-F238E27FC236}">
                <a16:creationId xmlns:a16="http://schemas.microsoft.com/office/drawing/2014/main" id="{2D4C2C94-0B1C-400F-8060-B96F61E9433E}"/>
              </a:ext>
            </a:extLst>
          </p:cNvPr>
          <p:cNvSpPr>
            <a:spLocks noGrp="1"/>
          </p:cNvSpPr>
          <p:nvPr>
            <p:ph type="body" sz="quarter" idx="18" hasCustomPrompt="1"/>
          </p:nvPr>
        </p:nvSpPr>
        <p:spPr>
          <a:xfrm>
            <a:off x="6220248" y="2507492"/>
            <a:ext cx="2743200" cy="1133656"/>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 The passage is attributed to an unknown…</a:t>
            </a:r>
          </a:p>
          <a:p>
            <a:pPr lvl="0"/>
            <a:endParaRPr lang="fr-FR" dirty="0"/>
          </a:p>
        </p:txBody>
      </p:sp>
      <p:sp>
        <p:nvSpPr>
          <p:cNvPr id="23" name="Espace réservé du texte 18">
            <a:extLst>
              <a:ext uri="{FF2B5EF4-FFF2-40B4-BE49-F238E27FC236}">
                <a16:creationId xmlns:a16="http://schemas.microsoft.com/office/drawing/2014/main" id="{61496E84-832F-4160-9D54-DAAD99DA6659}"/>
              </a:ext>
            </a:extLst>
          </p:cNvPr>
          <p:cNvSpPr>
            <a:spLocks noGrp="1"/>
          </p:cNvSpPr>
          <p:nvPr>
            <p:ph type="body" sz="quarter" idx="19" hasCustomPrompt="1"/>
          </p:nvPr>
        </p:nvSpPr>
        <p:spPr>
          <a:xfrm>
            <a:off x="9043851" y="2507492"/>
            <a:ext cx="2830286" cy="1133656"/>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lvl="0"/>
            <a:r>
              <a:rPr lang="en-US" dirty="0"/>
              <a:t>Lorem ipsum, or </a:t>
            </a:r>
            <a:r>
              <a:rPr lang="en-US" dirty="0" err="1"/>
              <a:t>lipsum</a:t>
            </a:r>
            <a:r>
              <a:rPr lang="en-US" dirty="0"/>
              <a:t> as it is sometimes known, is dummy text used in laying out print, graphic or web designs. The passage is attributed to an unknown…</a:t>
            </a:r>
          </a:p>
        </p:txBody>
      </p:sp>
      <p:sp>
        <p:nvSpPr>
          <p:cNvPr id="17" name="Espace réservé du texte 6">
            <a:extLst>
              <a:ext uri="{FF2B5EF4-FFF2-40B4-BE49-F238E27FC236}">
                <a16:creationId xmlns:a16="http://schemas.microsoft.com/office/drawing/2014/main" id="{DB3DFD8C-7E89-4E3E-B817-A9ED21271687}"/>
              </a:ext>
            </a:extLst>
          </p:cNvPr>
          <p:cNvSpPr>
            <a:spLocks noGrp="1"/>
          </p:cNvSpPr>
          <p:nvPr>
            <p:ph type="body" sz="quarter" idx="20" hasCustomPrompt="1"/>
          </p:nvPr>
        </p:nvSpPr>
        <p:spPr>
          <a:xfrm>
            <a:off x="2075053" y="463075"/>
            <a:ext cx="3359718" cy="686816"/>
          </a:xfrm>
        </p:spPr>
        <p:txBody>
          <a:bodyPr>
            <a:normAutofit/>
          </a:bodyPr>
          <a:lstStyle>
            <a:lvl1pPr marL="0" indent="0">
              <a:lnSpc>
                <a:spcPts val="3500"/>
              </a:lnSpc>
              <a:buNone/>
              <a:defRPr sz="3500" b="1" spc="-150">
                <a:solidFill>
                  <a:srgbClr val="FF0000"/>
                </a:solidFill>
                <a:latin typeface="Inter" panose="02000503000000020004" pitchFamily="50" charset="0"/>
                <a:ea typeface="Inter" panose="02000503000000020004" pitchFamily="50" charset="0"/>
                <a:cs typeface="Inter" panose="02000503000000020004" pitchFamily="50" charset="0"/>
              </a:defRPr>
            </a:lvl1pPr>
          </a:lstStyle>
          <a:p>
            <a:pPr lvl="0"/>
            <a:r>
              <a:rPr lang="fr-FR" dirty="0"/>
              <a:t>Titre de la page</a:t>
            </a:r>
          </a:p>
        </p:txBody>
      </p:sp>
      <p:pic>
        <p:nvPicPr>
          <p:cNvPr id="13" name="Image 12">
            <a:extLst>
              <a:ext uri="{FF2B5EF4-FFF2-40B4-BE49-F238E27FC236}">
                <a16:creationId xmlns:a16="http://schemas.microsoft.com/office/drawing/2014/main" id="{CFB9E114-D585-4910-86BE-787DA8EC98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905691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iapositive de présentation Lyon 1">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b="1">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11" name="Espace réservé du texte 6">
            <a:extLst>
              <a:ext uri="{FF2B5EF4-FFF2-40B4-BE49-F238E27FC236}">
                <a16:creationId xmlns:a16="http://schemas.microsoft.com/office/drawing/2014/main" id="{5FBA6E1B-3BCC-471E-8A99-D9C0BD3D00FD}"/>
              </a:ext>
            </a:extLst>
          </p:cNvPr>
          <p:cNvSpPr>
            <a:spLocks noGrp="1"/>
          </p:cNvSpPr>
          <p:nvPr>
            <p:ph type="body" sz="quarter" idx="13" hasCustomPrompt="1"/>
          </p:nvPr>
        </p:nvSpPr>
        <p:spPr>
          <a:xfrm>
            <a:off x="1901541" y="458357"/>
            <a:ext cx="3359718" cy="686816"/>
          </a:xfrm>
        </p:spPr>
        <p:txBody>
          <a:bodyPr>
            <a:normAutofit/>
          </a:bodyPr>
          <a:lstStyle>
            <a:lvl1pPr marL="0" indent="0">
              <a:lnSpc>
                <a:spcPts val="3500"/>
              </a:lnSpc>
              <a:buNone/>
              <a:defRPr sz="3500" b="1" spc="-150">
                <a:solidFill>
                  <a:srgbClr val="FF0000"/>
                </a:solidFill>
              </a:defRPr>
            </a:lvl1pPr>
          </a:lstStyle>
          <a:p>
            <a:pPr lvl="0"/>
            <a:r>
              <a:rPr lang="fr-FR" dirty="0"/>
              <a:t>Titre de la page</a:t>
            </a:r>
          </a:p>
        </p:txBody>
      </p:sp>
      <p:sp>
        <p:nvSpPr>
          <p:cNvPr id="12" name="Espace réservé du texte 11">
            <a:extLst>
              <a:ext uri="{FF2B5EF4-FFF2-40B4-BE49-F238E27FC236}">
                <a16:creationId xmlns:a16="http://schemas.microsoft.com/office/drawing/2014/main" id="{7642642F-E6A7-4D1F-8FD8-A7FEEB7EB92E}"/>
              </a:ext>
            </a:extLst>
          </p:cNvPr>
          <p:cNvSpPr>
            <a:spLocks noGrp="1"/>
          </p:cNvSpPr>
          <p:nvPr>
            <p:ph type="body" sz="quarter" idx="15" hasCustomPrompt="1"/>
          </p:nvPr>
        </p:nvSpPr>
        <p:spPr>
          <a:xfrm>
            <a:off x="669924" y="3492136"/>
            <a:ext cx="3039927" cy="2586401"/>
          </a:xfrm>
        </p:spPr>
        <p:txBody>
          <a:bodyPr>
            <a:normAutofit/>
          </a:bodyPr>
          <a:lstStyle>
            <a:lvl1pPr marL="0" indent="0">
              <a:lnSpc>
                <a:spcPts val="1200"/>
              </a:lnSpc>
              <a:buNone/>
              <a:defRPr sz="1200">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200"/>
              </a:lnSpc>
              <a:spcBef>
                <a:spcPts val="1000"/>
              </a:spcBef>
              <a:spcAft>
                <a:spcPts val="0"/>
              </a:spcAft>
              <a:buClrTx/>
              <a:buSzTx/>
              <a:buFont typeface="Arial" panose="020B0604020202020204" pitchFamily="34" charset="0"/>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a:t>
            </a:r>
            <a:endParaRPr lang="fr-FR" sz="1200" b="0" kern="1200" dirty="0">
              <a:solidFill>
                <a:schemeClr val="tx1"/>
              </a:solidFill>
              <a:latin typeface="+mn-lt"/>
              <a:ea typeface="+mj-ea"/>
              <a:cs typeface="+mj-cs"/>
            </a:endParaRPr>
          </a:p>
          <a:p>
            <a:pPr lvl="0"/>
            <a:endParaRPr lang="fr-FR" dirty="0"/>
          </a:p>
        </p:txBody>
      </p:sp>
      <p:sp>
        <p:nvSpPr>
          <p:cNvPr id="17" name="Espace réservé du texte 11">
            <a:extLst>
              <a:ext uri="{FF2B5EF4-FFF2-40B4-BE49-F238E27FC236}">
                <a16:creationId xmlns:a16="http://schemas.microsoft.com/office/drawing/2014/main" id="{624DE17D-309C-4F41-A825-9926D4833596}"/>
              </a:ext>
            </a:extLst>
          </p:cNvPr>
          <p:cNvSpPr>
            <a:spLocks noGrp="1"/>
          </p:cNvSpPr>
          <p:nvPr>
            <p:ph type="body" sz="quarter" idx="16" hasCustomPrompt="1"/>
          </p:nvPr>
        </p:nvSpPr>
        <p:spPr>
          <a:xfrm>
            <a:off x="3709851" y="3492136"/>
            <a:ext cx="3057061" cy="2586402"/>
          </a:xfrm>
        </p:spPr>
        <p:txBody>
          <a:bodyPr>
            <a:normAutofit/>
          </a:bodyPr>
          <a:lstStyle>
            <a:lvl1pPr marL="0" indent="0">
              <a:lnSpc>
                <a:spcPts val="1200"/>
              </a:lnSpc>
              <a:buNone/>
              <a:defRPr sz="1200"/>
            </a:lvl1pPr>
          </a:lstStyle>
          <a:p>
            <a:pPr marL="0" marR="0" lvl="0" indent="0" algn="l" defTabSz="914400" rtl="0" eaLnBrk="1" fontAlgn="auto" latinLnBrk="0" hangingPunct="1">
              <a:lnSpc>
                <a:spcPts val="1200"/>
              </a:lnSpc>
              <a:spcBef>
                <a:spcPts val="1000"/>
              </a:spcBef>
              <a:spcAft>
                <a:spcPts val="0"/>
              </a:spcAft>
              <a:buClrTx/>
              <a:buSzTx/>
              <a:buFont typeface="Arial" panose="020B0604020202020204" pitchFamily="34" charset="0"/>
              <a:buNone/>
              <a:tabLst/>
              <a:defRPr/>
            </a:pPr>
            <a:r>
              <a:rPr lang="en-US" sz="1200" b="0" i="0" dirty="0">
                <a:solidFill>
                  <a:schemeClr val="tx1"/>
                </a:solidFill>
                <a:effectLst/>
                <a:latin typeface="+mn-lt"/>
              </a:rPr>
              <a:t>Lorem ipsum, or </a:t>
            </a:r>
            <a:r>
              <a:rPr lang="en-US" sz="1200" b="0" i="0" dirty="0" err="1">
                <a:solidFill>
                  <a:schemeClr val="tx1"/>
                </a:solidFill>
                <a:effectLst/>
                <a:latin typeface="+mn-lt"/>
              </a:rPr>
              <a:t>lipsum</a:t>
            </a:r>
            <a:r>
              <a:rPr lang="en-US" sz="1200" b="0" i="0" dirty="0">
                <a:solidFill>
                  <a:schemeClr val="tx1"/>
                </a:solidFill>
                <a:effectLst/>
                <a:latin typeface="+mn-lt"/>
              </a:rPr>
              <a:t> as it is sometimes known, is dummy text used in laying out print, graphic or web designs. The passage is attributed to an unknown…</a:t>
            </a:r>
            <a:endParaRPr lang="fr-FR" sz="1200" b="0" kern="1200" dirty="0">
              <a:solidFill>
                <a:schemeClr val="tx1"/>
              </a:solidFill>
              <a:latin typeface="+mn-lt"/>
              <a:ea typeface="+mj-ea"/>
              <a:cs typeface="+mj-cs"/>
            </a:endParaRPr>
          </a:p>
          <a:p>
            <a:pPr lvl="0"/>
            <a:endParaRPr lang="fr-FR" dirty="0"/>
          </a:p>
        </p:txBody>
      </p:sp>
      <p:sp>
        <p:nvSpPr>
          <p:cNvPr id="7" name="Espace réservé du texte 6">
            <a:extLst>
              <a:ext uri="{FF2B5EF4-FFF2-40B4-BE49-F238E27FC236}">
                <a16:creationId xmlns:a16="http://schemas.microsoft.com/office/drawing/2014/main" id="{2B265410-717F-4881-B9C2-9E8FF5D8437D}"/>
              </a:ext>
            </a:extLst>
          </p:cNvPr>
          <p:cNvSpPr>
            <a:spLocks noGrp="1"/>
          </p:cNvSpPr>
          <p:nvPr>
            <p:ph type="body" sz="quarter" idx="17" hasCustomPrompt="1"/>
          </p:nvPr>
        </p:nvSpPr>
        <p:spPr>
          <a:xfrm>
            <a:off x="669925" y="1907177"/>
            <a:ext cx="6096987" cy="1274371"/>
          </a:xfrm>
        </p:spPr>
        <p:txBody>
          <a:bodyPr>
            <a:normAutofit/>
          </a:bodyPr>
          <a:lstStyle>
            <a:lvl1pPr marL="0" indent="0">
              <a:buNone/>
              <a:defRPr sz="1400" b="1">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 Lorem ipsum, or </a:t>
            </a:r>
            <a:r>
              <a:rPr lang="en-US" dirty="0" err="1"/>
              <a:t>lipsum</a:t>
            </a:r>
            <a:r>
              <a:rPr lang="en-US" dirty="0"/>
              <a:t> as it is sometimes known, is dummy text used in laying out print, graphic or web designs.</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sz="1400" b="1" kern="1200" dirty="0">
              <a:solidFill>
                <a:schemeClr val="tx1"/>
              </a:solidFill>
              <a:latin typeface="+mn-lt"/>
              <a:ea typeface="+mj-ea"/>
              <a:cs typeface="+mj-cs"/>
            </a:endParaRPr>
          </a:p>
        </p:txBody>
      </p:sp>
      <p:pic>
        <p:nvPicPr>
          <p:cNvPr id="13" name="Image 12">
            <a:extLst>
              <a:ext uri="{FF2B5EF4-FFF2-40B4-BE49-F238E27FC236}">
                <a16:creationId xmlns:a16="http://schemas.microsoft.com/office/drawing/2014/main" id="{92E60FE8-56AB-4BEE-91BE-7140D20FB8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685473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apositive de citation">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5" name="Espace réservé du pied de page 4">
            <a:extLst>
              <a:ext uri="{FF2B5EF4-FFF2-40B4-BE49-F238E27FC236}">
                <a16:creationId xmlns:a16="http://schemas.microsoft.com/office/drawing/2014/main" id="{149C8233-4D53-4B48-BFE6-B99045B5AFB6}"/>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6" name="Espace réservé du numéro de diapositive 5">
            <a:extLst>
              <a:ext uri="{FF2B5EF4-FFF2-40B4-BE49-F238E27FC236}">
                <a16:creationId xmlns:a16="http://schemas.microsoft.com/office/drawing/2014/main" id="{7B24FF7B-6206-4072-9E2D-6ACD437F6EC3}"/>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C3A264D3-183D-40FC-95F2-6132512B35F9}" type="slidenum">
              <a:rPr lang="fr-FR" smtClean="0"/>
              <a:pPr/>
              <a:t>‹N°›</a:t>
            </a:fld>
            <a:endParaRPr lang="fr-FR" dirty="0"/>
          </a:p>
        </p:txBody>
      </p:sp>
      <p:sp>
        <p:nvSpPr>
          <p:cNvPr id="7" name="Espace réservé du texte 6">
            <a:extLst>
              <a:ext uri="{FF2B5EF4-FFF2-40B4-BE49-F238E27FC236}">
                <a16:creationId xmlns:a16="http://schemas.microsoft.com/office/drawing/2014/main" id="{9F624239-9117-4C55-BB68-6EADE40F6002}"/>
              </a:ext>
            </a:extLst>
          </p:cNvPr>
          <p:cNvSpPr>
            <a:spLocks noGrp="1"/>
          </p:cNvSpPr>
          <p:nvPr>
            <p:ph type="body" sz="quarter" idx="13" hasCustomPrompt="1"/>
          </p:nvPr>
        </p:nvSpPr>
        <p:spPr>
          <a:xfrm>
            <a:off x="1680754" y="2085388"/>
            <a:ext cx="8691563" cy="2011680"/>
          </a:xfrm>
        </p:spPr>
        <p:txBody>
          <a:bodyPr>
            <a:normAutofit/>
          </a:bodyPr>
          <a:lstStyle>
            <a:lvl1pPr marL="0" indent="0" algn="ctr">
              <a:lnSpc>
                <a:spcPts val="3600"/>
              </a:lnSpc>
              <a:buNone/>
              <a:defRPr sz="3600" b="1" i="0">
                <a:latin typeface="Inter" panose="02000503000000020004" pitchFamily="50" charset="0"/>
                <a:ea typeface="Inter" panose="02000503000000020004" pitchFamily="50" charset="0"/>
                <a:cs typeface="Inter" panose="02000503000000020004" pitchFamily="50" charset="0"/>
              </a:defRPr>
            </a:lvl1pPr>
          </a:lstStyle>
          <a:p>
            <a:pPr marL="0" marR="0" lvl="0" indent="0" algn="ctr" defTabSz="914400" rtl="0" eaLnBrk="1" fontAlgn="auto" latinLnBrk="0" hangingPunct="1">
              <a:lnSpc>
                <a:spcPts val="36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a:t>
            </a:r>
          </a:p>
          <a:p>
            <a:pPr marL="0" marR="0" lvl="0" indent="0" algn="ctr" defTabSz="914400" rtl="0" eaLnBrk="1" fontAlgn="auto" latinLnBrk="0" hangingPunct="1">
              <a:lnSpc>
                <a:spcPts val="3600"/>
              </a:lnSpc>
              <a:spcBef>
                <a:spcPts val="1000"/>
              </a:spcBef>
              <a:spcAft>
                <a:spcPts val="0"/>
              </a:spcAft>
              <a:buClrTx/>
              <a:buSzTx/>
              <a:buFont typeface="Arial" panose="020B0604020202020204" pitchFamily="34" charset="0"/>
              <a:buNone/>
              <a:tabLst/>
              <a:defRPr/>
            </a:pPr>
            <a:endParaRPr lang="fr-FR" dirty="0"/>
          </a:p>
        </p:txBody>
      </p:sp>
      <p:sp>
        <p:nvSpPr>
          <p:cNvPr id="14" name="Espace réservé du texte 13">
            <a:extLst>
              <a:ext uri="{FF2B5EF4-FFF2-40B4-BE49-F238E27FC236}">
                <a16:creationId xmlns:a16="http://schemas.microsoft.com/office/drawing/2014/main" id="{17652C71-37E3-42C3-B6F3-20F582FD12C7}"/>
              </a:ext>
            </a:extLst>
          </p:cNvPr>
          <p:cNvSpPr>
            <a:spLocks noGrp="1"/>
          </p:cNvSpPr>
          <p:nvPr>
            <p:ph type="body" sz="quarter" idx="14" hasCustomPrompt="1"/>
          </p:nvPr>
        </p:nvSpPr>
        <p:spPr>
          <a:xfrm>
            <a:off x="1680754" y="4579939"/>
            <a:ext cx="8691563" cy="810668"/>
          </a:xfrm>
        </p:spPr>
        <p:txBody>
          <a:bodyPr>
            <a:normAutofit/>
          </a:bodyPr>
          <a:lstStyle>
            <a:lvl1pPr marL="0" indent="0" algn="ctr">
              <a:lnSpc>
                <a:spcPts val="1800"/>
              </a:lnSpc>
              <a:buNone/>
              <a:defRPr sz="1800" b="1">
                <a:solidFill>
                  <a:srgbClr val="FF0000"/>
                </a:solidFill>
              </a:defRPr>
            </a:lvl1pPr>
          </a:lstStyle>
          <a:p>
            <a:r>
              <a:rPr lang="fr-FR" dirty="0"/>
              <a:t>NOM Prénom, titre</a:t>
            </a:r>
          </a:p>
        </p:txBody>
      </p:sp>
      <p:pic>
        <p:nvPicPr>
          <p:cNvPr id="9" name="Image 8">
            <a:extLst>
              <a:ext uri="{FF2B5EF4-FFF2-40B4-BE49-F238E27FC236}">
                <a16:creationId xmlns:a16="http://schemas.microsoft.com/office/drawing/2014/main" id="{450D344F-2E71-41B5-82DB-C2A2E4EAE2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205603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iapositive de citation">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03F684A4-9C30-4A23-8388-FF4ECA54DBE4}"/>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5" name="Espace réservé du pied de page 4">
            <a:extLst>
              <a:ext uri="{FF2B5EF4-FFF2-40B4-BE49-F238E27FC236}">
                <a16:creationId xmlns:a16="http://schemas.microsoft.com/office/drawing/2014/main" id="{149C8233-4D53-4B48-BFE6-B99045B5AFB6}"/>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6" name="Espace réservé du numéro de diapositive 5">
            <a:extLst>
              <a:ext uri="{FF2B5EF4-FFF2-40B4-BE49-F238E27FC236}">
                <a16:creationId xmlns:a16="http://schemas.microsoft.com/office/drawing/2014/main" id="{7B24FF7B-6206-4072-9E2D-6ACD437F6EC3}"/>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C3A264D3-183D-40FC-95F2-6132512B35F9}" type="slidenum">
              <a:rPr lang="fr-FR" smtClean="0"/>
              <a:pPr/>
              <a:t>‹N°›</a:t>
            </a:fld>
            <a:endParaRPr lang="fr-FR" dirty="0"/>
          </a:p>
        </p:txBody>
      </p:sp>
      <p:sp>
        <p:nvSpPr>
          <p:cNvPr id="7" name="Espace réservé du texte 6">
            <a:extLst>
              <a:ext uri="{FF2B5EF4-FFF2-40B4-BE49-F238E27FC236}">
                <a16:creationId xmlns:a16="http://schemas.microsoft.com/office/drawing/2014/main" id="{9F624239-9117-4C55-BB68-6EADE40F6002}"/>
              </a:ext>
            </a:extLst>
          </p:cNvPr>
          <p:cNvSpPr>
            <a:spLocks noGrp="1"/>
          </p:cNvSpPr>
          <p:nvPr>
            <p:ph type="body" sz="quarter" idx="13" hasCustomPrompt="1"/>
          </p:nvPr>
        </p:nvSpPr>
        <p:spPr>
          <a:xfrm>
            <a:off x="1758950" y="2111774"/>
            <a:ext cx="8621667" cy="2264229"/>
          </a:xfrm>
        </p:spPr>
        <p:txBody>
          <a:bodyPr>
            <a:normAutofit/>
          </a:bodyPr>
          <a:lstStyle>
            <a:lvl1pPr marL="0" indent="0" algn="ctr">
              <a:lnSpc>
                <a:spcPts val="3600"/>
              </a:lnSpc>
              <a:buNone/>
              <a:defRPr sz="3600" b="1" i="0">
                <a:solidFill>
                  <a:schemeClr val="bg1"/>
                </a:solidFill>
                <a:highlight>
                  <a:srgbClr val="000000"/>
                </a:highlight>
                <a:latin typeface="Inter" panose="02000503000000020004" pitchFamily="50" charset="0"/>
                <a:ea typeface="Inter" panose="02000503000000020004" pitchFamily="50" charset="0"/>
                <a:cs typeface="Inter" panose="02000503000000020004" pitchFamily="50" charset="0"/>
              </a:defRPr>
            </a:lvl1pPr>
          </a:lstStyle>
          <a:p>
            <a:pPr marL="0" marR="0" lvl="0" indent="0" algn="ctr" defTabSz="914400" rtl="0" eaLnBrk="1" fontAlgn="auto" latinLnBrk="0" hangingPunct="1">
              <a:lnSpc>
                <a:spcPts val="3600"/>
              </a:lnSpc>
              <a:spcBef>
                <a:spcPts val="1000"/>
              </a:spcBef>
              <a:spcAft>
                <a:spcPts val="0"/>
              </a:spcAft>
              <a:buClrTx/>
              <a:buSzTx/>
              <a:buFont typeface="Arial" panose="020B0604020202020204" pitchFamily="34" charset="0"/>
              <a:buNone/>
              <a:tabLst/>
              <a:defRPr/>
            </a:pPr>
            <a:r>
              <a:rPr lang="en-US" dirty="0"/>
              <a:t>“Lorem ipsum, or </a:t>
            </a:r>
            <a:r>
              <a:rPr lang="en-US" dirty="0" err="1"/>
              <a:t>lipsum</a:t>
            </a:r>
            <a:r>
              <a:rPr lang="en-US" dirty="0"/>
              <a:t> as it is sometimes known, is dummy text used in laying out print, graphic or web designs”</a:t>
            </a:r>
          </a:p>
          <a:p>
            <a:pPr marL="0" marR="0" lvl="0" indent="0" algn="ctr" defTabSz="914400" rtl="0" eaLnBrk="1" fontAlgn="auto" latinLnBrk="0" hangingPunct="1">
              <a:lnSpc>
                <a:spcPts val="3600"/>
              </a:lnSpc>
              <a:spcBef>
                <a:spcPts val="1000"/>
              </a:spcBef>
              <a:spcAft>
                <a:spcPts val="0"/>
              </a:spcAft>
              <a:buClrTx/>
              <a:buSzTx/>
              <a:buFont typeface="Arial" panose="020B0604020202020204" pitchFamily="34" charset="0"/>
              <a:buNone/>
              <a:tabLst/>
              <a:defRPr/>
            </a:pPr>
            <a:endParaRPr lang="fr-FR" dirty="0"/>
          </a:p>
        </p:txBody>
      </p:sp>
      <p:sp>
        <p:nvSpPr>
          <p:cNvPr id="14" name="Espace réservé du texte 13">
            <a:extLst>
              <a:ext uri="{FF2B5EF4-FFF2-40B4-BE49-F238E27FC236}">
                <a16:creationId xmlns:a16="http://schemas.microsoft.com/office/drawing/2014/main" id="{17652C71-37E3-42C3-B6F3-20F582FD12C7}"/>
              </a:ext>
            </a:extLst>
          </p:cNvPr>
          <p:cNvSpPr>
            <a:spLocks noGrp="1"/>
          </p:cNvSpPr>
          <p:nvPr>
            <p:ph type="body" sz="quarter" idx="14" hasCustomPrompt="1"/>
          </p:nvPr>
        </p:nvSpPr>
        <p:spPr>
          <a:xfrm>
            <a:off x="1758950" y="4579939"/>
            <a:ext cx="8621667" cy="810668"/>
          </a:xfrm>
        </p:spPr>
        <p:txBody>
          <a:bodyPr>
            <a:normAutofit/>
          </a:bodyPr>
          <a:lstStyle>
            <a:lvl1pPr marL="0" indent="0" algn="ctr">
              <a:lnSpc>
                <a:spcPts val="1800"/>
              </a:lnSpc>
              <a:buNone/>
              <a:defRPr sz="1800" b="1">
                <a:solidFill>
                  <a:srgbClr val="FF0000"/>
                </a:solidFill>
              </a:defRPr>
            </a:lvl1pPr>
          </a:lstStyle>
          <a:p>
            <a:r>
              <a:rPr lang="fr-FR" dirty="0"/>
              <a:t>NOM Prénom, titre</a:t>
            </a:r>
          </a:p>
        </p:txBody>
      </p:sp>
      <p:pic>
        <p:nvPicPr>
          <p:cNvPr id="9" name="Image 8">
            <a:extLst>
              <a:ext uri="{FF2B5EF4-FFF2-40B4-BE49-F238E27FC236}">
                <a16:creationId xmlns:a16="http://schemas.microsoft.com/office/drawing/2014/main" id="{63C346C8-842C-433B-B8B6-E3098A46C8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638888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iapositive de présentation">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B915FD-9B68-4EDF-AC79-678AFF137092}"/>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3" name="Espace réservé du pied de page 2">
            <a:extLst>
              <a:ext uri="{FF2B5EF4-FFF2-40B4-BE49-F238E27FC236}">
                <a16:creationId xmlns:a16="http://schemas.microsoft.com/office/drawing/2014/main" id="{B172C47D-24DC-4B2C-B750-19AD9F969F80}"/>
              </a:ext>
            </a:extLst>
          </p:cNvPr>
          <p:cNvSpPr>
            <a:spLocks noGrp="1"/>
          </p:cNvSpPr>
          <p:nvPr>
            <p:ph type="ftr" sz="quarter" idx="11"/>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r>
              <a:rPr lang="fr-FR" dirty="0"/>
              <a:t>Titre de section</a:t>
            </a:r>
          </a:p>
        </p:txBody>
      </p:sp>
      <p:sp>
        <p:nvSpPr>
          <p:cNvPr id="4" name="Espace réservé du numéro de diapositive 3">
            <a:extLst>
              <a:ext uri="{FF2B5EF4-FFF2-40B4-BE49-F238E27FC236}">
                <a16:creationId xmlns:a16="http://schemas.microsoft.com/office/drawing/2014/main" id="{F5CD2400-BFCA-416B-9732-60035AEF9747}"/>
              </a:ext>
            </a:extLst>
          </p:cNvPr>
          <p:cNvSpPr>
            <a:spLocks noGrp="1"/>
          </p:cNvSpPr>
          <p:nvPr>
            <p:ph type="sldNum" sz="quarter" idx="12"/>
          </p:nvPr>
        </p:nvSpPr>
        <p:spPr/>
        <p:txBody>
          <a:bodyPr/>
          <a:lstStyle>
            <a:lvl1pPr>
              <a:defRPr sz="1400">
                <a:solidFill>
                  <a:schemeClr val="tx1">
                    <a:lumMod val="75000"/>
                    <a:lumOff val="25000"/>
                  </a:schemeClr>
                </a:solidFill>
                <a:latin typeface="Inter" panose="02000503000000020004" pitchFamily="50" charset="0"/>
                <a:ea typeface="Inter" panose="02000503000000020004" pitchFamily="50" charset="0"/>
                <a:cs typeface="Inter" panose="02000503000000020004" pitchFamily="50" charset="0"/>
              </a:defRPr>
            </a:lvl1pPr>
          </a:lstStyle>
          <a:p>
            <a:fld id="{61EAD0E5-88AC-43D4-8854-8847032CAC4E}" type="slidenum">
              <a:rPr lang="fr-FR" smtClean="0"/>
              <a:pPr/>
              <a:t>‹N°›</a:t>
            </a:fld>
            <a:endParaRPr lang="fr-FR" dirty="0"/>
          </a:p>
        </p:txBody>
      </p:sp>
      <p:sp>
        <p:nvSpPr>
          <p:cNvPr id="18" name="Espace réservé du texte 6">
            <a:extLst>
              <a:ext uri="{FF2B5EF4-FFF2-40B4-BE49-F238E27FC236}">
                <a16:creationId xmlns:a16="http://schemas.microsoft.com/office/drawing/2014/main" id="{38DBB435-703B-4683-A8E1-CDABC01CA52D}"/>
              </a:ext>
            </a:extLst>
          </p:cNvPr>
          <p:cNvSpPr>
            <a:spLocks noGrp="1"/>
          </p:cNvSpPr>
          <p:nvPr>
            <p:ph type="body" sz="quarter" idx="13" hasCustomPrompt="1"/>
          </p:nvPr>
        </p:nvSpPr>
        <p:spPr>
          <a:xfrm>
            <a:off x="1901541" y="493834"/>
            <a:ext cx="3359718" cy="686816"/>
          </a:xfrm>
        </p:spPr>
        <p:txBody>
          <a:bodyPr>
            <a:normAutofit/>
          </a:bodyPr>
          <a:lstStyle>
            <a:lvl1pPr marL="0" indent="0">
              <a:lnSpc>
                <a:spcPts val="3500"/>
              </a:lnSpc>
              <a:buNone/>
              <a:defRPr sz="3500" b="1" spc="-150">
                <a:solidFill>
                  <a:srgbClr val="FF0000"/>
                </a:solidFill>
              </a:defRPr>
            </a:lvl1pPr>
          </a:lstStyle>
          <a:p>
            <a:pPr lvl="0"/>
            <a:r>
              <a:rPr lang="fr-FR" dirty="0"/>
              <a:t>Titre de la page</a:t>
            </a:r>
          </a:p>
        </p:txBody>
      </p:sp>
      <p:sp>
        <p:nvSpPr>
          <p:cNvPr id="8" name="Espace réservé du texte 7">
            <a:extLst>
              <a:ext uri="{FF2B5EF4-FFF2-40B4-BE49-F238E27FC236}">
                <a16:creationId xmlns:a16="http://schemas.microsoft.com/office/drawing/2014/main" id="{B9ADA865-2BC1-4789-97D5-C3A83E6A8F85}"/>
              </a:ext>
            </a:extLst>
          </p:cNvPr>
          <p:cNvSpPr>
            <a:spLocks noGrp="1"/>
          </p:cNvSpPr>
          <p:nvPr>
            <p:ph type="body" sz="quarter" idx="14" hasCustomPrompt="1"/>
          </p:nvPr>
        </p:nvSpPr>
        <p:spPr>
          <a:xfrm>
            <a:off x="731838" y="1576388"/>
            <a:ext cx="5189992" cy="784225"/>
          </a:xfrm>
        </p:spPr>
        <p:txBody>
          <a:bodyPr>
            <a:noAutofit/>
          </a:bodyPr>
          <a:lstStyle>
            <a:lvl1pPr marL="0" indent="0">
              <a:buNone/>
              <a:defRPr sz="6000">
                <a:solidFill>
                  <a:srgbClr val="FF0000"/>
                </a:solidFill>
              </a:defRPr>
            </a:lvl1pPr>
          </a:lstStyle>
          <a:p>
            <a:pPr lvl="0"/>
            <a:r>
              <a:rPr lang="fr-FR" dirty="0"/>
              <a:t>01</a:t>
            </a:r>
          </a:p>
        </p:txBody>
      </p:sp>
      <p:sp>
        <p:nvSpPr>
          <p:cNvPr id="21" name="Espace réservé du texte 7">
            <a:extLst>
              <a:ext uri="{FF2B5EF4-FFF2-40B4-BE49-F238E27FC236}">
                <a16:creationId xmlns:a16="http://schemas.microsoft.com/office/drawing/2014/main" id="{EF00278F-1323-4271-A619-FF8AE3F8F552}"/>
              </a:ext>
            </a:extLst>
          </p:cNvPr>
          <p:cNvSpPr>
            <a:spLocks noGrp="1"/>
          </p:cNvSpPr>
          <p:nvPr>
            <p:ph type="body" sz="quarter" idx="15" hasCustomPrompt="1"/>
          </p:nvPr>
        </p:nvSpPr>
        <p:spPr>
          <a:xfrm>
            <a:off x="6270171" y="1576388"/>
            <a:ext cx="5189993" cy="784225"/>
          </a:xfrm>
        </p:spPr>
        <p:txBody>
          <a:bodyPr>
            <a:noAutofit/>
          </a:bodyPr>
          <a:lstStyle>
            <a:lvl1pPr marL="0" indent="0">
              <a:buNone/>
              <a:defRPr sz="6000">
                <a:solidFill>
                  <a:srgbClr val="FF0000"/>
                </a:solidFill>
              </a:defRPr>
            </a:lvl1pPr>
          </a:lstStyle>
          <a:p>
            <a:pPr lvl="0"/>
            <a:r>
              <a:rPr lang="fr-FR" dirty="0"/>
              <a:t>02</a:t>
            </a:r>
          </a:p>
        </p:txBody>
      </p:sp>
      <p:sp>
        <p:nvSpPr>
          <p:cNvPr id="22" name="Espace réservé du texte 21">
            <a:extLst>
              <a:ext uri="{FF2B5EF4-FFF2-40B4-BE49-F238E27FC236}">
                <a16:creationId xmlns:a16="http://schemas.microsoft.com/office/drawing/2014/main" id="{A6810567-0AA5-443D-AF20-B5BC16EF5F70}"/>
              </a:ext>
            </a:extLst>
          </p:cNvPr>
          <p:cNvSpPr>
            <a:spLocks noGrp="1"/>
          </p:cNvSpPr>
          <p:nvPr>
            <p:ph type="body" sz="quarter" idx="16"/>
          </p:nvPr>
        </p:nvSpPr>
        <p:spPr>
          <a:xfrm>
            <a:off x="731384" y="2516188"/>
            <a:ext cx="5189991" cy="3649662"/>
          </a:xfrm>
        </p:spPr>
        <p:txBody>
          <a:bodyPr>
            <a:normAutofit/>
          </a:bodyPr>
          <a:lstStyle>
            <a:lvl1pPr marL="0" indent="0">
              <a:buNone/>
              <a:defRPr sz="1200">
                <a:latin typeface="MS Outlook" panose="05010100010000000000" pitchFamily="2" charset="2"/>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600"/>
              </a:lnSpc>
              <a:spcBef>
                <a:spcPts val="0"/>
              </a:spcBef>
              <a:spcAft>
                <a:spcPts val="0"/>
              </a:spcAft>
              <a:buClrTx/>
              <a:buSzTx/>
              <a:buFontTx/>
              <a:buNone/>
              <a:tabLst/>
              <a:defRPr/>
            </a:pPr>
            <a:endParaRPr lang="en-US" sz="1200" b="0" kern="1200" dirty="0">
              <a:solidFill>
                <a:schemeClr val="tx1"/>
              </a:solidFill>
              <a:latin typeface="+mn-lt"/>
              <a:ea typeface="+mj-ea"/>
              <a:cs typeface="+mj-cs"/>
            </a:endParaRPr>
          </a:p>
        </p:txBody>
      </p:sp>
      <p:sp>
        <p:nvSpPr>
          <p:cNvPr id="24" name="Espace réservé du texte 21">
            <a:extLst>
              <a:ext uri="{FF2B5EF4-FFF2-40B4-BE49-F238E27FC236}">
                <a16:creationId xmlns:a16="http://schemas.microsoft.com/office/drawing/2014/main" id="{D63DFB55-4E74-447C-AE5A-B009BAC644FA}"/>
              </a:ext>
            </a:extLst>
          </p:cNvPr>
          <p:cNvSpPr>
            <a:spLocks noGrp="1"/>
          </p:cNvSpPr>
          <p:nvPr>
            <p:ph type="body" sz="quarter" idx="17"/>
          </p:nvPr>
        </p:nvSpPr>
        <p:spPr>
          <a:xfrm>
            <a:off x="6270173" y="2516188"/>
            <a:ext cx="5189991" cy="3649662"/>
          </a:xfrm>
        </p:spPr>
        <p:txBody>
          <a:bodyPr>
            <a:normAutofit/>
          </a:bodyPr>
          <a:lstStyle>
            <a:lvl1pPr marL="0" indent="0">
              <a:buNone/>
              <a:defRPr sz="1200">
                <a:latin typeface="Inter" panose="02000503000000020004" pitchFamily="50" charset="0"/>
                <a:ea typeface="Inter" panose="02000503000000020004" pitchFamily="50" charset="0"/>
                <a:cs typeface="Inter" panose="02000503000000020004" pitchFamily="50" charset="0"/>
              </a:defRPr>
            </a:lvl1pPr>
          </a:lstStyle>
          <a:p>
            <a:pPr marL="0" marR="0" lvl="0" indent="0" algn="l" defTabSz="914400" rtl="0" eaLnBrk="1" fontAlgn="auto" latinLnBrk="0" hangingPunct="1">
              <a:lnSpc>
                <a:spcPts val="1600"/>
              </a:lnSpc>
              <a:spcBef>
                <a:spcPts val="0"/>
              </a:spcBef>
              <a:spcAft>
                <a:spcPts val="0"/>
              </a:spcAft>
              <a:buClrTx/>
              <a:buSzTx/>
              <a:buFontTx/>
              <a:buNone/>
              <a:tabLst/>
              <a:defRPr/>
            </a:pPr>
            <a:endParaRPr lang="fr-FR" sz="1200" b="0" kern="1200" dirty="0">
              <a:solidFill>
                <a:schemeClr val="tx1"/>
              </a:solidFill>
              <a:latin typeface="+mn-lt"/>
              <a:ea typeface="+mj-ea"/>
              <a:cs typeface="+mj-cs"/>
            </a:endParaRPr>
          </a:p>
        </p:txBody>
      </p:sp>
      <p:pic>
        <p:nvPicPr>
          <p:cNvPr id="12" name="Image 11">
            <a:extLst>
              <a:ext uri="{FF2B5EF4-FFF2-40B4-BE49-F238E27FC236}">
                <a16:creationId xmlns:a16="http://schemas.microsoft.com/office/drawing/2014/main" id="{69C884A8-BA94-4D9F-B2BC-5AE5943DD4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626094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graphiques">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825EC842-C30B-40DF-84E2-A8A69DBD261B}"/>
              </a:ext>
            </a:extLst>
          </p:cNvPr>
          <p:cNvSpPr>
            <a:spLocks noGrp="1"/>
          </p:cNvSpPr>
          <p:nvPr>
            <p:ph type="dt" sz="half" idx="10"/>
          </p:nvPr>
        </p:nvSpPr>
        <p:spPr/>
        <p:txBody>
          <a:bodyPr/>
          <a:lstStyle>
            <a:lvl1pPr>
              <a:defRPr sz="1400" b="1">
                <a:solidFill>
                  <a:schemeClr val="tx1">
                    <a:lumMod val="75000"/>
                    <a:lumOff val="25000"/>
                  </a:schemeClr>
                </a:solidFill>
                <a:latin typeface="Inter"/>
              </a:defRPr>
            </a:lvl1pPr>
          </a:lstStyle>
          <a:p>
            <a:r>
              <a:rPr lang="fr-FR" dirty="0"/>
              <a:t>univ-lyon1.fr</a:t>
            </a:r>
          </a:p>
        </p:txBody>
      </p:sp>
      <p:sp>
        <p:nvSpPr>
          <p:cNvPr id="5" name="Espace réservé du pied de page 4">
            <a:extLst>
              <a:ext uri="{FF2B5EF4-FFF2-40B4-BE49-F238E27FC236}">
                <a16:creationId xmlns:a16="http://schemas.microsoft.com/office/drawing/2014/main" id="{70798CD0-8C0A-4213-B491-980219EDE078}"/>
              </a:ext>
            </a:extLst>
          </p:cNvPr>
          <p:cNvSpPr>
            <a:spLocks noGrp="1"/>
          </p:cNvSpPr>
          <p:nvPr>
            <p:ph type="ftr" sz="quarter" idx="11"/>
          </p:nvPr>
        </p:nvSpPr>
        <p:spPr/>
        <p:txBody>
          <a:bodyPr/>
          <a:lstStyle>
            <a:lvl1pPr>
              <a:defRPr sz="1400">
                <a:solidFill>
                  <a:schemeClr val="tx1">
                    <a:lumMod val="75000"/>
                    <a:lumOff val="25000"/>
                  </a:schemeClr>
                </a:solidFill>
              </a:defRPr>
            </a:lvl1pPr>
          </a:lstStyle>
          <a:p>
            <a:r>
              <a:rPr lang="fr-FR" dirty="0"/>
              <a:t>Titre de section</a:t>
            </a:r>
          </a:p>
        </p:txBody>
      </p:sp>
      <p:sp>
        <p:nvSpPr>
          <p:cNvPr id="6" name="Espace réservé du numéro de diapositive 5">
            <a:extLst>
              <a:ext uri="{FF2B5EF4-FFF2-40B4-BE49-F238E27FC236}">
                <a16:creationId xmlns:a16="http://schemas.microsoft.com/office/drawing/2014/main" id="{72F46A7C-1607-48F2-8BDC-3F5A18F310C3}"/>
              </a:ext>
            </a:extLst>
          </p:cNvPr>
          <p:cNvSpPr>
            <a:spLocks noGrp="1"/>
          </p:cNvSpPr>
          <p:nvPr>
            <p:ph type="sldNum" sz="quarter" idx="12"/>
          </p:nvPr>
        </p:nvSpPr>
        <p:spPr/>
        <p:txBody>
          <a:bodyPr/>
          <a:lstStyle>
            <a:lvl1pPr>
              <a:defRPr sz="1400">
                <a:solidFill>
                  <a:schemeClr val="tx1">
                    <a:lumMod val="75000"/>
                    <a:lumOff val="25000"/>
                  </a:schemeClr>
                </a:solidFill>
              </a:defRPr>
            </a:lvl1pPr>
          </a:lstStyle>
          <a:p>
            <a:fld id="{61EAD0E5-88AC-43D4-8854-8847032CAC4E}" type="slidenum">
              <a:rPr lang="fr-FR" smtClean="0"/>
              <a:pPr/>
              <a:t>‹N°›</a:t>
            </a:fld>
            <a:endParaRPr lang="fr-FR" dirty="0"/>
          </a:p>
        </p:txBody>
      </p:sp>
      <p:sp>
        <p:nvSpPr>
          <p:cNvPr id="3" name="Espace réservé du graphique 2">
            <a:extLst>
              <a:ext uri="{FF2B5EF4-FFF2-40B4-BE49-F238E27FC236}">
                <a16:creationId xmlns:a16="http://schemas.microsoft.com/office/drawing/2014/main" id="{E23416D6-3F49-4BE2-92C2-7844EDDDC79D}"/>
              </a:ext>
            </a:extLst>
          </p:cNvPr>
          <p:cNvSpPr>
            <a:spLocks noGrp="1"/>
          </p:cNvSpPr>
          <p:nvPr>
            <p:ph type="chart" sz="quarter" idx="13" hasCustomPrompt="1"/>
          </p:nvPr>
        </p:nvSpPr>
        <p:spPr>
          <a:xfrm>
            <a:off x="2116138" y="1349375"/>
            <a:ext cx="8012112" cy="4337050"/>
          </a:xfrm>
        </p:spPr>
        <p:txBody>
          <a:bodyPr/>
          <a:lstStyle>
            <a:lvl1pPr marL="0" indent="0">
              <a:buNone/>
              <a:defRPr/>
            </a:lvl1pPr>
          </a:lstStyle>
          <a:p>
            <a:r>
              <a:rPr lang="fr-FR" dirty="0"/>
              <a:t>Graphique</a:t>
            </a:r>
          </a:p>
        </p:txBody>
      </p:sp>
      <p:pic>
        <p:nvPicPr>
          <p:cNvPr id="8" name="Image 7">
            <a:extLst>
              <a:ext uri="{FF2B5EF4-FFF2-40B4-BE49-F238E27FC236}">
                <a16:creationId xmlns:a16="http://schemas.microsoft.com/office/drawing/2014/main" id="{7333036E-A503-4229-8FBF-41E5A3DA5A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94" y="458357"/>
            <a:ext cx="1106756" cy="579538"/>
          </a:xfrm>
          <a:prstGeom prst="rect">
            <a:avLst/>
          </a:prstGeom>
        </p:spPr>
      </p:pic>
    </p:spTree>
    <p:extLst>
      <p:ext uri="{BB962C8B-B14F-4D97-AF65-F5344CB8AC3E}">
        <p14:creationId xmlns:p14="http://schemas.microsoft.com/office/powerpoint/2010/main" val="2614099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e de fi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041F24-BC0A-4B56-B550-A2ABCBBA260B}"/>
              </a:ext>
            </a:extLst>
          </p:cNvPr>
          <p:cNvSpPr/>
          <p:nvPr userDrawn="1"/>
        </p:nvSpPr>
        <p:spPr>
          <a:xfrm>
            <a:off x="0" y="-136525"/>
            <a:ext cx="12192000" cy="6858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e la date 3">
            <a:extLst>
              <a:ext uri="{FF2B5EF4-FFF2-40B4-BE49-F238E27FC236}">
                <a16:creationId xmlns:a16="http://schemas.microsoft.com/office/drawing/2014/main" id="{00248FEA-A436-4E07-A731-2660BB1014D4}"/>
              </a:ext>
            </a:extLst>
          </p:cNvPr>
          <p:cNvSpPr>
            <a:spLocks noGrp="1"/>
          </p:cNvSpPr>
          <p:nvPr>
            <p:ph type="dt" sz="half" idx="10"/>
          </p:nvPr>
        </p:nvSpPr>
        <p:spPr/>
        <p:txBody>
          <a:bodyPr/>
          <a:lstStyle>
            <a:lvl1pPr>
              <a:defRPr sz="1400" b="1">
                <a:solidFill>
                  <a:schemeClr val="bg1"/>
                </a:solidFill>
              </a:defRPr>
            </a:lvl1pPr>
          </a:lstStyle>
          <a:p>
            <a:pPr>
              <a:defRPr/>
            </a:pPr>
            <a:r>
              <a:rPr lang="fr-FR" dirty="0">
                <a:latin typeface="Inter"/>
              </a:rPr>
              <a:t>univ-lyon1.fr</a:t>
            </a:r>
            <a:endParaRPr lang="fr-FR" dirty="0"/>
          </a:p>
        </p:txBody>
      </p:sp>
      <p:sp>
        <p:nvSpPr>
          <p:cNvPr id="3" name="Espace réservé du texte 2">
            <a:extLst>
              <a:ext uri="{FF2B5EF4-FFF2-40B4-BE49-F238E27FC236}">
                <a16:creationId xmlns:a16="http://schemas.microsoft.com/office/drawing/2014/main" id="{319D4E85-ACDA-4069-9D1F-D678D890CC77}"/>
              </a:ext>
            </a:extLst>
          </p:cNvPr>
          <p:cNvSpPr>
            <a:spLocks noGrp="1"/>
          </p:cNvSpPr>
          <p:nvPr>
            <p:ph type="body" sz="quarter" idx="11" hasCustomPrompt="1"/>
          </p:nvPr>
        </p:nvSpPr>
        <p:spPr>
          <a:xfrm>
            <a:off x="1080272" y="1943938"/>
            <a:ext cx="7158037" cy="2935288"/>
          </a:xfrm>
        </p:spPr>
        <p:txBody>
          <a:bodyPr>
            <a:normAutofit/>
          </a:bodyPr>
          <a:lstStyle>
            <a:lvl1pPr marL="0" indent="0">
              <a:lnSpc>
                <a:spcPts val="6000"/>
              </a:lnSpc>
              <a:buNone/>
              <a:defRPr sz="6000" b="1" spc="-150">
                <a:solidFill>
                  <a:schemeClr val="bg1"/>
                </a:solidFill>
                <a:latin typeface="+mn-lt"/>
              </a:defRPr>
            </a:lvl1pPr>
          </a:lstStyle>
          <a:p>
            <a:pPr lvl="0"/>
            <a:r>
              <a:rPr lang="fr-FR" dirty="0"/>
              <a:t>Fin</a:t>
            </a:r>
          </a:p>
        </p:txBody>
      </p:sp>
      <p:pic>
        <p:nvPicPr>
          <p:cNvPr id="9" name="Image 8">
            <a:extLst>
              <a:ext uri="{FF2B5EF4-FFF2-40B4-BE49-F238E27FC236}">
                <a16:creationId xmlns:a16="http://schemas.microsoft.com/office/drawing/2014/main" id="{660323EA-18D6-4A18-9EE9-9225999B61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7093" y="391432"/>
            <a:ext cx="1226358" cy="642166"/>
          </a:xfrm>
          <a:prstGeom prst="rect">
            <a:avLst/>
          </a:prstGeom>
        </p:spPr>
      </p:pic>
    </p:spTree>
    <p:extLst>
      <p:ext uri="{BB962C8B-B14F-4D97-AF65-F5344CB8AC3E}">
        <p14:creationId xmlns:p14="http://schemas.microsoft.com/office/powerpoint/2010/main" val="1560284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DA5F8D-ED2F-4E6A-AA9E-8A022C9220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42E77085-19E7-49F7-ADCF-5339E00DF5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8859D6B3-1313-4C0E-9C85-F36D5008BE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univ-lyon1.fr</a:t>
            </a:r>
            <a:endParaRPr lang="fr-FR" dirty="0"/>
          </a:p>
        </p:txBody>
      </p:sp>
      <p:sp>
        <p:nvSpPr>
          <p:cNvPr id="5" name="Espace réservé du pied de page 4">
            <a:extLst>
              <a:ext uri="{FF2B5EF4-FFF2-40B4-BE49-F238E27FC236}">
                <a16:creationId xmlns:a16="http://schemas.microsoft.com/office/drawing/2014/main" id="{E255CE97-6F7D-4BF8-B208-4DE97AC5A8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Titre de section</a:t>
            </a:r>
            <a:endParaRPr lang="fr-FR" dirty="0"/>
          </a:p>
        </p:txBody>
      </p:sp>
      <p:sp>
        <p:nvSpPr>
          <p:cNvPr id="6" name="Espace réservé du numéro de diapositive 5">
            <a:extLst>
              <a:ext uri="{FF2B5EF4-FFF2-40B4-BE49-F238E27FC236}">
                <a16:creationId xmlns:a16="http://schemas.microsoft.com/office/drawing/2014/main" id="{EE40E46F-2627-44A7-AAAD-F732DAE9CF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EAD0E5-88AC-43D4-8854-8847032CAC4E}" type="slidenum">
              <a:rPr lang="fr-FR" smtClean="0"/>
              <a:t>‹N°›</a:t>
            </a:fld>
            <a:endParaRPr lang="fr-FR" dirty="0"/>
          </a:p>
        </p:txBody>
      </p:sp>
    </p:spTree>
    <p:extLst>
      <p:ext uri="{BB962C8B-B14F-4D97-AF65-F5344CB8AC3E}">
        <p14:creationId xmlns:p14="http://schemas.microsoft.com/office/powerpoint/2010/main" val="1936843409"/>
      </p:ext>
    </p:extLst>
  </p:cSld>
  <p:clrMap bg1="lt1" tx1="dk1" bg2="lt2" tx2="dk2" accent1="accent1" accent2="accent2" accent3="accent3" accent4="accent4" accent5="accent5" accent6="accent6" hlink="hlink" folHlink="folHlink"/>
  <p:sldLayoutIdLst>
    <p:sldLayoutId id="2147483672" r:id="rId1"/>
    <p:sldLayoutId id="2147483663" r:id="rId2"/>
    <p:sldLayoutId id="2147483673" r:id="rId3"/>
    <p:sldLayoutId id="2147483674" r:id="rId4"/>
    <p:sldLayoutId id="2147483667" r:id="rId5"/>
    <p:sldLayoutId id="2147483693" r:id="rId6"/>
    <p:sldLayoutId id="2147483691" r:id="rId7"/>
    <p:sldLayoutId id="2147483675" r:id="rId8"/>
    <p:sldLayoutId id="2147483676" r:id="rId9"/>
    <p:sldLayoutId id="2147483677" r:id="rId10"/>
    <p:sldLayoutId id="2147483692" r:id="rId11"/>
    <p:sldLayoutId id="2147483679" r:id="rId12"/>
    <p:sldLayoutId id="2147483662" r:id="rId13"/>
    <p:sldLayoutId id="2147483680" r:id="rId14"/>
  </p:sldLayoutIdLst>
  <p:hf hdr="0"/>
  <p:txStyles>
    <p:titleStyle>
      <a:lvl1pPr algn="l" defTabSz="914400" rtl="0" eaLnBrk="1" latinLnBrk="0" hangingPunct="1">
        <a:lnSpc>
          <a:spcPct val="90000"/>
        </a:lnSpc>
        <a:spcBef>
          <a:spcPct val="0"/>
        </a:spcBef>
        <a:buNone/>
        <a:defRPr sz="4400" kern="1200">
          <a:solidFill>
            <a:schemeClr val="tx1"/>
          </a:solidFill>
          <a:latin typeface="Inter" panose="02000503000000020004" pitchFamily="50" charset="0"/>
          <a:ea typeface="Inter" panose="02000503000000020004" pitchFamily="50" charset="0"/>
          <a:cs typeface="Inter" panose="02000503000000020004" pitchFamily="50"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kahoot.it/" TargetMode="Externa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hyperlink" Target="https://www-nature-com.docelec.univ-lyon1.fr/articles/d41586-021-02346-4" TargetMode="External"/><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hyperlink" Target="https://www-nature-com.docelec.univ-lyon1.fr/articles/nature.2016.20964" TargetMode="External"/><Relationship Id="rId1" Type="http://schemas.openxmlformats.org/officeDocument/2006/relationships/slideLayout" Target="../slideLayouts/slideLayout5.xml"/><Relationship Id="rId6" Type="http://schemas.openxmlformats.org/officeDocument/2006/relationships/hyperlink" Target="https://www-nature-com.docelec.univ-lyon1.fr/articles/d41586-018-06617-5" TargetMode="External"/><Relationship Id="rId5" Type="http://schemas.openxmlformats.org/officeDocument/2006/relationships/image" Target="../media/image9.png"/><Relationship Id="rId4" Type="http://schemas.openxmlformats.org/officeDocument/2006/relationships/hyperlink" Target="https://www-nature-com.docelec.univ-lyon1.fr/articles/d41586-020-01733-7" TargetMode="Externa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hyperlink" Target="https://gemini.google.com/" TargetMode="External"/><Relationship Id="rId13" Type="http://schemas.openxmlformats.org/officeDocument/2006/relationships/image" Target="../media/image19.jpg"/><Relationship Id="rId3" Type="http://schemas.openxmlformats.org/officeDocument/2006/relationships/hyperlink" Target="https://chatgpt.com/share/67ed5958-6cc8-800a-810c-b5c5090f2ddf" TargetMode="External"/><Relationship Id="rId7" Type="http://schemas.openxmlformats.org/officeDocument/2006/relationships/image" Target="../media/image16.jpg"/><Relationship Id="rId12" Type="http://schemas.openxmlformats.org/officeDocument/2006/relationships/hyperlink" Target="https://claude.ai/" TargetMode="External"/><Relationship Id="rId2" Type="http://schemas.openxmlformats.org/officeDocument/2006/relationships/hyperlink" Target="https://chatgpt.com/share/67ed395c-465c-800a-ae77-34cfb2f18e3d" TargetMode="External"/><Relationship Id="rId1" Type="http://schemas.openxmlformats.org/officeDocument/2006/relationships/slideLayout" Target="../slideLayouts/slideLayout13.xml"/><Relationship Id="rId6" Type="http://schemas.openxmlformats.org/officeDocument/2006/relationships/hyperlink" Target="https://copilot.microsoft.com/" TargetMode="External"/><Relationship Id="rId11" Type="http://schemas.openxmlformats.org/officeDocument/2006/relationships/image" Target="../media/image18.png"/><Relationship Id="rId5" Type="http://schemas.openxmlformats.org/officeDocument/2006/relationships/image" Target="../media/image15.png"/><Relationship Id="rId15" Type="http://schemas.openxmlformats.org/officeDocument/2006/relationships/image" Target="../media/image20.jpeg"/><Relationship Id="rId10" Type="http://schemas.openxmlformats.org/officeDocument/2006/relationships/hyperlink" Target="https://mistral.ai/" TargetMode="External"/><Relationship Id="rId4" Type="http://schemas.openxmlformats.org/officeDocument/2006/relationships/hyperlink" Target="https://chatgpt.com/" TargetMode="External"/><Relationship Id="rId9" Type="http://schemas.openxmlformats.org/officeDocument/2006/relationships/image" Target="../media/image17.png"/><Relationship Id="rId14" Type="http://schemas.openxmlformats.org/officeDocument/2006/relationships/hyperlink" Target="https://www.deepseek.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urfist.chartes.psl.eu/ressources/former-les-usagers-l-heure-de-chatgpt-ia-et-competences-informationnelles-formation-de" TargetMode="External"/><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consensus.app/" TargetMode="External"/><Relationship Id="rId7" Type="http://schemas.openxmlformats.org/officeDocument/2006/relationships/hyperlink" Target="https://typeset.io/" TargetMode="External"/><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hyperlink" Target="https://elicit.com/" TargetMode="Externa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elicit.com/" TargetMode="External"/><Relationship Id="rId7"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hyperlink" Target="https://www.semanticscholar.org/" TargetMode="External"/><Relationship Id="rId5" Type="http://schemas.openxmlformats.org/officeDocument/2006/relationships/hyperlink" Target="file:///\\tera\espace_scd$\DEPARTEMENT%20SERVICES\FORMATION%20USAGERS\ATELIERS\Supports%20de%20formation\IA%20et%20recherche%20acad&#233;mique\Elicit%20-%20Get%20a%20research%20report.pdf" TargetMode="Externa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5.png"/><Relationship Id="rId7" Type="http://schemas.openxmlformats.org/officeDocument/2006/relationships/image" Target="../media/image32.png"/><Relationship Id="rId2" Type="http://schemas.openxmlformats.org/officeDocument/2006/relationships/hyperlink" Target="https://typeset.io/" TargetMode="External"/><Relationship Id="rId1" Type="http://schemas.openxmlformats.org/officeDocument/2006/relationships/slideLayout" Target="../slideLayouts/slideLayout5.xml"/><Relationship Id="rId6" Type="http://schemas.openxmlformats.org/officeDocument/2006/relationships/image" Target="../media/image31.jp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hyperlink" Target="https://consensus.app/" TargetMode="External"/><Relationship Id="rId1" Type="http://schemas.openxmlformats.org/officeDocument/2006/relationships/slideLayout" Target="../slideLayouts/slideLayout5.xml"/><Relationship Id="rId6" Type="http://schemas.openxmlformats.org/officeDocument/2006/relationships/hyperlink" Target="https://www.semanticscholar.org/" TargetMode="External"/><Relationship Id="rId5" Type="http://schemas.openxmlformats.org/officeDocument/2006/relationships/image" Target="../media/image31.jp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7.png"/><Relationship Id="rId2" Type="http://schemas.openxmlformats.org/officeDocument/2006/relationships/hyperlink" Target="https://www.semanticscholar.org/" TargetMode="External"/><Relationship Id="rId1" Type="http://schemas.openxmlformats.org/officeDocument/2006/relationships/slideLayout" Target="../slideLayouts/slideLayout5.xml"/><Relationship Id="rId6" Type="http://schemas.openxmlformats.org/officeDocument/2006/relationships/hyperlink" Target="https://asta.allen.ai/share/f07cd2d3-c204-487b-ac00-1eb2e50ab087" TargetMode="External"/><Relationship Id="rId5" Type="http://schemas.openxmlformats.org/officeDocument/2006/relationships/image" Target="../media/image36.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8.png"/><Relationship Id="rId7" Type="http://schemas.openxmlformats.org/officeDocument/2006/relationships/hyperlink" Target="https://chatgpt.com/g/g-6f5zceXCm-semantic-scholar-gpt" TargetMode="External"/><Relationship Id="rId2" Type="http://schemas.openxmlformats.org/officeDocument/2006/relationships/hyperlink" Target="https://chatgpt.com/share/6a0eccd3-97dc-83eb-ae5f-3bd8caaf487a" TargetMode="External"/><Relationship Id="rId1" Type="http://schemas.openxmlformats.org/officeDocument/2006/relationships/slideLayout" Target="../slideLayouts/slideLayout5.xml"/><Relationship Id="rId6" Type="http://schemas.openxmlformats.org/officeDocument/2006/relationships/hyperlink" Target="https://chatgpt.com/g/g-STAmDxyVG-dimensions-research-gpt" TargetMode="External"/><Relationship Id="rId5" Type="http://schemas.openxmlformats.org/officeDocument/2006/relationships/hyperlink" Target="https://chatgpt.com/g/g-YW6USlXfX-scholar-ai" TargetMode="External"/><Relationship Id="rId10" Type="http://schemas.openxmlformats.org/officeDocument/2006/relationships/hyperlink" Target="https://chat.openai.com/g/g-bo0FiWLY7-consensus" TargetMode="External"/><Relationship Id="rId4" Type="http://schemas.openxmlformats.org/officeDocument/2006/relationships/image" Target="../media/image39.pn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hyperlink" Target="https://chromewebstore.google.com/detail/google-scholar-pdf-reader/dahenjhkoodjbpjheillcadbppiidmhp?pli=1" TargetMode="External"/><Relationship Id="rId1" Type="http://schemas.openxmlformats.org/officeDocument/2006/relationships/slideLayout" Target="../slideLayouts/slideLayout5.xml"/><Relationship Id="rId6" Type="http://schemas.openxmlformats.org/officeDocument/2006/relationships/image" Target="../media/image45.png"/><Relationship Id="rId5" Type="http://schemas.openxmlformats.org/officeDocument/2006/relationships/image" Target="../media/image44.jp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hyperlink" Target="https://keenious.com/" TargetMode="External"/><Relationship Id="rId7" Type="http://schemas.openxmlformats.org/officeDocument/2006/relationships/image" Target="../media/image48.png"/><Relationship Id="rId2" Type="http://schemas.openxmlformats.org/officeDocument/2006/relationships/hyperlink" Target="https://chromewebstore.google.com/detail/google-scholar-pdf-reader/dahenjhkoodjbpjheillcadbppiidmhp?pli=1" TargetMode="External"/><Relationship Id="rId1" Type="http://schemas.openxmlformats.org/officeDocument/2006/relationships/slideLayout" Target="../slideLayouts/slideLayout5.xml"/><Relationship Id="rId6" Type="http://schemas.openxmlformats.org/officeDocument/2006/relationships/hyperlink" Target="https://openalex.org/" TargetMode="Externa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9.png"/><Relationship Id="rId7" Type="http://schemas.openxmlformats.org/officeDocument/2006/relationships/hyperlink" Target="https://pubmed.ncbi.nlm.nih.gov/?otool=ifrbucbllib" TargetMode="External"/><Relationship Id="rId2" Type="http://schemas.openxmlformats.org/officeDocument/2006/relationships/hyperlink" Target="https://www.researchrabbit.ai/" TargetMode="Externa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hyperlink" Target="https://www.semanticscholar.org/" TargetMode="External"/><Relationship Id="rId10" Type="http://schemas.openxmlformats.org/officeDocument/2006/relationships/image" Target="../media/image53.png"/><Relationship Id="rId4" Type="http://schemas.openxmlformats.org/officeDocument/2006/relationships/image" Target="../media/image50.png"/><Relationship Id="rId9"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notebooklm.google/" TargetMode="Externa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hyperlink" Target="https://www.undermind.ai/" TargetMode="External"/><Relationship Id="rId13" Type="http://schemas.openxmlformats.org/officeDocument/2006/relationships/image" Target="../media/image61.png"/><Relationship Id="rId18" Type="http://schemas.openxmlformats.org/officeDocument/2006/relationships/hyperlink" Target="https://www.notion.com/help/guides/category/ai" TargetMode="External"/><Relationship Id="rId3" Type="http://schemas.openxmlformats.org/officeDocument/2006/relationships/image" Target="../media/image56.png"/><Relationship Id="rId21" Type="http://schemas.openxmlformats.org/officeDocument/2006/relationships/image" Target="../media/image65.png"/><Relationship Id="rId7" Type="http://schemas.openxmlformats.org/officeDocument/2006/relationships/image" Target="../media/image58.png"/><Relationship Id="rId12" Type="http://schemas.openxmlformats.org/officeDocument/2006/relationships/hyperlink" Target="https://www.openread.academy/" TargetMode="External"/><Relationship Id="rId17" Type="http://schemas.openxmlformats.org/officeDocument/2006/relationships/image" Target="../media/image63.png"/><Relationship Id="rId2" Type="http://schemas.openxmlformats.org/officeDocument/2006/relationships/hyperlink" Target="https://scisummary.com/" TargetMode="External"/><Relationship Id="rId16" Type="http://schemas.openxmlformats.org/officeDocument/2006/relationships/hyperlink" Target="https://poe.online/fr/chat" TargetMode="External"/><Relationship Id="rId20" Type="http://schemas.openxmlformats.org/officeDocument/2006/relationships/hyperlink" Target="https://www.heuristi.ca/" TargetMode="External"/><Relationship Id="rId1" Type="http://schemas.openxmlformats.org/officeDocument/2006/relationships/slideLayout" Target="../slideLayouts/slideLayout5.xml"/><Relationship Id="rId6" Type="http://schemas.openxmlformats.org/officeDocument/2006/relationships/hyperlink" Target="https://openknowledgemaps.org/" TargetMode="External"/><Relationship Id="rId11" Type="http://schemas.openxmlformats.org/officeDocument/2006/relationships/image" Target="../media/image60.png"/><Relationship Id="rId5" Type="http://schemas.openxmlformats.org/officeDocument/2006/relationships/image" Target="../media/image57.png"/><Relationship Id="rId15" Type="http://schemas.openxmlformats.org/officeDocument/2006/relationships/image" Target="../media/image62.png"/><Relationship Id="rId23" Type="http://schemas.openxmlformats.org/officeDocument/2006/relationships/image" Target="../media/image66.png"/><Relationship Id="rId10" Type="http://schemas.openxmlformats.org/officeDocument/2006/relationships/hyperlink" Target="https://www.scopus.com/pages/home" TargetMode="External"/><Relationship Id="rId19" Type="http://schemas.openxmlformats.org/officeDocument/2006/relationships/image" Target="../media/image64.png"/><Relationship Id="rId4" Type="http://schemas.openxmlformats.org/officeDocument/2006/relationships/hyperlink" Target="https://scholar.google.fr/scholar_labs/search?hl=fr" TargetMode="External"/><Relationship Id="rId9" Type="http://schemas.openxmlformats.org/officeDocument/2006/relationships/image" Target="../media/image59.png"/><Relationship Id="rId14" Type="http://schemas.openxmlformats.org/officeDocument/2006/relationships/hyperlink" Target="https://citetrue.com/fr" TargetMode="External"/><Relationship Id="rId22" Type="http://schemas.openxmlformats.org/officeDocument/2006/relationships/hyperlink" Target="https://scite.ai/"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foad.univ-lyon1.fr/mod/book/view.php?id=3026" TargetMode="External"/><Relationship Id="rId2" Type="http://schemas.openxmlformats.org/officeDocument/2006/relationships/image" Target="../media/image67.png"/><Relationship Id="rId1" Type="http://schemas.openxmlformats.org/officeDocument/2006/relationships/slideLayout" Target="../slideLayouts/slideLayout5.xml"/><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watch?v=a11V1rI0_FY" TargetMode="External"/><Relationship Id="rId3" Type="http://schemas.openxmlformats.org/officeDocument/2006/relationships/hyperlink" Target="https://doi.org/10.58079/13cls" TargetMode="External"/><Relationship Id="rId7" Type="http://schemas.openxmlformats.org/officeDocument/2006/relationships/hyperlink" Target="https://www.youtube.com/watch?v=St4C-QdU-Ro" TargetMode="External"/><Relationship Id="rId2" Type="http://schemas.openxmlformats.org/officeDocument/2006/relationships/hyperlink" Target="https://urfist.chartes.psl.eu/sites/urfist/files/public/media/document/2025-01/Bouchard_Presentation_ARF-Doccitanist_18112024_0.pdf" TargetMode="External"/><Relationship Id="rId1" Type="http://schemas.openxmlformats.org/officeDocument/2006/relationships/slideLayout" Target="../slideLayouts/slideLayout5.xml"/><Relationship Id="rId6" Type="http://schemas.openxmlformats.org/officeDocument/2006/relationships/hyperlink" Target="https://urfist.chartes.psl.eu/ressources/former-les-usagers-l-heure-de-chatgpt-ia-et-competences-informationnelles-formation-de" TargetMode="External"/><Relationship Id="rId11" Type="http://schemas.openxmlformats.org/officeDocument/2006/relationships/hyperlink" Target="https://urfist.chartes.psl.eu/sites/urfist/files/public/media/document/2024-10/bouchard_urfistparis_ri_academique_et_ia_tp_082024.pdf" TargetMode="External"/><Relationship Id="rId5" Type="http://schemas.openxmlformats.org/officeDocument/2006/relationships/hyperlink" Target="https://urfist.chartes.psl.eu/ressources/au-dela-de-chatgpt-recherche-d-informations-academiques-et-intelligence-artificielle" TargetMode="External"/><Relationship Id="rId10" Type="http://schemas.openxmlformats.org/officeDocument/2006/relationships/hyperlink" Target="https://musingsaboutlibrarianship.blogspot.com/2025/05/ai2-paper-finder-and-futurehouse.html" TargetMode="External"/><Relationship Id="rId4" Type="http://schemas.openxmlformats.org/officeDocument/2006/relationships/hyperlink" Target="https://urfist.chartes.psl.eu/sites/urfist/files/public/media/document/2025-04/Bouchard_URFIST-Paris_ChatGPT-et-recherche-doc_Masters_11042025_2.pdf" TargetMode="External"/><Relationship Id="rId9" Type="http://schemas.openxmlformats.org/officeDocument/2006/relationships/hyperlink" Target="https://www.youtube.com/watch?v=YV05S65e7d8"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elicit.com/" TargetMode="External"/><Relationship Id="rId13" Type="http://schemas.openxmlformats.org/officeDocument/2006/relationships/image" Target="../media/image66.png"/><Relationship Id="rId18" Type="http://schemas.openxmlformats.org/officeDocument/2006/relationships/hyperlink" Target="https://www.researchrabbit.ai/" TargetMode="External"/><Relationship Id="rId26" Type="http://schemas.openxmlformats.org/officeDocument/2006/relationships/hyperlink" Target="https://videohighlight.com/" TargetMode="External"/><Relationship Id="rId3" Type="http://schemas.openxmlformats.org/officeDocument/2006/relationships/image" Target="../media/image16.jpg"/><Relationship Id="rId21" Type="http://schemas.openxmlformats.org/officeDocument/2006/relationships/image" Target="../media/image55.png"/><Relationship Id="rId7" Type="http://schemas.openxmlformats.org/officeDocument/2006/relationships/image" Target="../media/image23.png"/><Relationship Id="rId12" Type="http://schemas.openxmlformats.org/officeDocument/2006/relationships/hyperlink" Target="https://scite.ai/assistant?utm_source=google&amp;utm_medium=cpc&amp;utm_campaign=brand&amp;utm_term=scite&amp;gad_source=1&amp;gclid=Cj0KCQjwyL24BhCtARIsALo0fSAf8VhQOBZLMyHifCz4jgr7C74r_uqUHTcaFPbe2TazNkLcslkZLVEaAouhEALw_wcB" TargetMode="External"/><Relationship Id="rId17" Type="http://schemas.openxmlformats.org/officeDocument/2006/relationships/image" Target="../media/image46.png"/><Relationship Id="rId25" Type="http://schemas.openxmlformats.org/officeDocument/2006/relationships/image" Target="../media/image70.jpeg"/><Relationship Id="rId2" Type="http://schemas.openxmlformats.org/officeDocument/2006/relationships/hyperlink" Target="https://copilot.microsoft.com/" TargetMode="External"/><Relationship Id="rId16" Type="http://schemas.openxmlformats.org/officeDocument/2006/relationships/hyperlink" Target="https://keenious.com/" TargetMode="External"/><Relationship Id="rId20" Type="http://schemas.openxmlformats.org/officeDocument/2006/relationships/hyperlink" Target="https://notebooklm.google/" TargetMode="External"/><Relationship Id="rId29" Type="http://schemas.openxmlformats.org/officeDocument/2006/relationships/image" Target="../media/image72.png"/><Relationship Id="rId1" Type="http://schemas.openxmlformats.org/officeDocument/2006/relationships/slideLayout" Target="../slideLayouts/slideLayout5.xml"/><Relationship Id="rId6" Type="http://schemas.openxmlformats.org/officeDocument/2006/relationships/hyperlink" Target="https://consensus.app/" TargetMode="External"/><Relationship Id="rId11" Type="http://schemas.openxmlformats.org/officeDocument/2006/relationships/image" Target="../media/image25.png"/><Relationship Id="rId24" Type="http://schemas.openxmlformats.org/officeDocument/2006/relationships/hyperlink" Target="https://www.deepl.com/fr/write" TargetMode="External"/><Relationship Id="rId32" Type="http://schemas.openxmlformats.org/officeDocument/2006/relationships/image" Target="../media/image75.jpg"/><Relationship Id="rId5" Type="http://schemas.openxmlformats.org/officeDocument/2006/relationships/image" Target="../media/image27.png"/><Relationship Id="rId15" Type="http://schemas.openxmlformats.org/officeDocument/2006/relationships/image" Target="../media/image42.jpg"/><Relationship Id="rId23" Type="http://schemas.openxmlformats.org/officeDocument/2006/relationships/image" Target="../media/image69.png"/><Relationship Id="rId28" Type="http://schemas.openxmlformats.org/officeDocument/2006/relationships/hyperlink" Target="https://pdf.ai/" TargetMode="External"/><Relationship Id="rId10" Type="http://schemas.openxmlformats.org/officeDocument/2006/relationships/hyperlink" Target="https://typeset.io/" TargetMode="External"/><Relationship Id="rId19" Type="http://schemas.openxmlformats.org/officeDocument/2006/relationships/image" Target="../media/image50.png"/><Relationship Id="rId31" Type="http://schemas.openxmlformats.org/officeDocument/2006/relationships/image" Target="../media/image74.png"/><Relationship Id="rId4" Type="http://schemas.openxmlformats.org/officeDocument/2006/relationships/hyperlink" Target="https://www.semanticscholar.org/" TargetMode="External"/><Relationship Id="rId9" Type="http://schemas.openxmlformats.org/officeDocument/2006/relationships/image" Target="../media/image24.png"/><Relationship Id="rId14" Type="http://schemas.openxmlformats.org/officeDocument/2006/relationships/hyperlink" Target="https://chromewebstore.google.com/detail/google-scholar-pdf-reader/dahenjhkoodjbpjheillcadbppiidmhp?pli=1" TargetMode="External"/><Relationship Id="rId22" Type="http://schemas.openxmlformats.org/officeDocument/2006/relationships/hyperlink" Target="https://www.deepl.com/fr/translator" TargetMode="External"/><Relationship Id="rId27" Type="http://schemas.openxmlformats.org/officeDocument/2006/relationships/image" Target="../media/image71.jpeg"/><Relationship Id="rId30" Type="http://schemas.openxmlformats.org/officeDocument/2006/relationships/image" Target="../media/image7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78.png"/><Relationship Id="rId2" Type="http://schemas.openxmlformats.org/officeDocument/2006/relationships/hyperlink" Target="https://portaildoc.univ-lyon1.fr/se-former/ateliers-de-formation/test-atelier-revue-de-la-litterature-trucs-et-astuces" TargetMode="External"/><Relationship Id="rId1" Type="http://schemas.openxmlformats.org/officeDocument/2006/relationships/slideLayout" Target="../slideLayouts/slideLayout5.xml"/><Relationship Id="rId6" Type="http://schemas.openxmlformats.org/officeDocument/2006/relationships/hyperlink" Target="https://portaildoc.univ-lyon1.fr/se-former/ateliers-de-formation/les-ateliers-web-of-science" TargetMode="External"/><Relationship Id="rId5" Type="http://schemas.openxmlformats.org/officeDocument/2006/relationships/image" Target="../media/image77.png"/><Relationship Id="rId4" Type="http://schemas.openxmlformats.org/officeDocument/2006/relationships/hyperlink" Target="https://portaildoc.univ-lyon1.fr/se-former/ateliers-de-formation/les-ateliers-pubmed"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29D6099-6353-483E-A436-59CD48CCEC16}"/>
              </a:ext>
            </a:extLst>
          </p:cNvPr>
          <p:cNvSpPr>
            <a:spLocks noGrp="1"/>
          </p:cNvSpPr>
          <p:nvPr>
            <p:ph type="body" sz="quarter" idx="11"/>
          </p:nvPr>
        </p:nvSpPr>
        <p:spPr>
          <a:xfrm>
            <a:off x="838199" y="1190761"/>
            <a:ext cx="6443134" cy="1098550"/>
          </a:xfrm>
        </p:spPr>
        <p:txBody>
          <a:bodyPr/>
          <a:lstStyle/>
          <a:p>
            <a:r>
              <a:rPr lang="fr-FR" dirty="0">
                <a:latin typeface="Verdana" panose="020B0604030504040204" pitchFamily="34" charset="0"/>
                <a:ea typeface="Verdana" panose="020B0604030504040204" pitchFamily="34" charset="0"/>
              </a:rPr>
              <a:t>Atelier IA et recherche académique </a:t>
            </a:r>
          </a:p>
        </p:txBody>
      </p:sp>
      <p:sp>
        <p:nvSpPr>
          <p:cNvPr id="3" name="Espace réservé du texte 2">
            <a:extLst>
              <a:ext uri="{FF2B5EF4-FFF2-40B4-BE49-F238E27FC236}">
                <a16:creationId xmlns:a16="http://schemas.microsoft.com/office/drawing/2014/main" id="{A313F94F-895C-47C2-939C-46ED76EB7779}"/>
              </a:ext>
            </a:extLst>
          </p:cNvPr>
          <p:cNvSpPr>
            <a:spLocks noGrp="1"/>
          </p:cNvSpPr>
          <p:nvPr>
            <p:ph type="body" sz="quarter" idx="12"/>
          </p:nvPr>
        </p:nvSpPr>
        <p:spPr/>
        <p:txBody>
          <a:bodyPr>
            <a:normAutofit lnSpcReduction="10000"/>
          </a:bodyPr>
          <a:lstStyle/>
          <a:p>
            <a:r>
              <a:rPr lang="fr-FR" dirty="0">
                <a:latin typeface="Verdana" panose="020B0604030504040204" pitchFamily="34" charset="0"/>
                <a:ea typeface="Verdana" panose="020B0604030504040204" pitchFamily="34" charset="0"/>
              </a:rPr>
              <a:t>09/2026</a:t>
            </a:r>
          </a:p>
          <a:p>
            <a:endParaRPr lang="fr-FR" dirty="0"/>
          </a:p>
        </p:txBody>
      </p:sp>
      <p:sp>
        <p:nvSpPr>
          <p:cNvPr id="4" name="Espace réservé de la date 3">
            <a:extLst>
              <a:ext uri="{FF2B5EF4-FFF2-40B4-BE49-F238E27FC236}">
                <a16:creationId xmlns:a16="http://schemas.microsoft.com/office/drawing/2014/main" id="{F6071080-6CF3-4DF8-AB80-AE6B34332DC6}"/>
              </a:ext>
            </a:extLst>
          </p:cNvPr>
          <p:cNvSpPr>
            <a:spLocks noGrp="1"/>
          </p:cNvSpPr>
          <p:nvPr>
            <p:ph type="dt" sz="half" idx="10"/>
          </p:nvPr>
        </p:nvSpPr>
        <p:spPr>
          <a:xfrm>
            <a:off x="838199" y="6356350"/>
            <a:ext cx="3386667" cy="365125"/>
          </a:xfrm>
        </p:spPr>
        <p:txBody>
          <a:bodyPr/>
          <a:lstStyle/>
          <a:p>
            <a:r>
              <a:rPr lang="fr-FR" b="1" dirty="0">
                <a:latin typeface="Verdana" panose="020B0604030504040204" pitchFamily="34" charset="0"/>
                <a:ea typeface="Verdana" panose="020B0604030504040204" pitchFamily="34" charset="0"/>
              </a:rPr>
              <a:t>portaildoc.univ-lyon1.fr</a:t>
            </a:r>
          </a:p>
        </p:txBody>
      </p:sp>
    </p:spTree>
    <p:extLst>
      <p:ext uri="{BB962C8B-B14F-4D97-AF65-F5344CB8AC3E}">
        <p14:creationId xmlns:p14="http://schemas.microsoft.com/office/powerpoint/2010/main" val="1741763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6BDD63D-087C-4967-8446-6B0857D19525}"/>
              </a:ext>
            </a:extLst>
          </p:cNvPr>
          <p:cNvSpPr>
            <a:spLocks noGrp="1"/>
          </p:cNvSpPr>
          <p:nvPr>
            <p:ph type="body" sz="quarter" idx="17"/>
          </p:nvPr>
        </p:nvSpPr>
        <p:spPr>
          <a:xfrm>
            <a:off x="2994298" y="437727"/>
            <a:ext cx="7699102" cy="1471749"/>
          </a:xfrm>
        </p:spPr>
        <p:txBody>
          <a:bodyPr>
            <a:normAutofit/>
          </a:bodyPr>
          <a:lstStyle/>
          <a:p>
            <a:r>
              <a:rPr lang="fr-FR" dirty="0">
                <a:solidFill>
                  <a:srgbClr val="FF0000"/>
                </a:solidFill>
              </a:rPr>
              <a:t>Petit quizz avec de démarrer ! </a:t>
            </a:r>
          </a:p>
          <a:p>
            <a:endParaRPr lang="fr-FR" sz="36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0A0B6B7B-1C45-4109-8D55-30236EE1DD7D}"/>
              </a:ext>
            </a:extLst>
          </p:cNvPr>
          <p:cNvSpPr>
            <a:spLocks noGrp="1"/>
          </p:cNvSpPr>
          <p:nvPr>
            <p:ph type="body" sz="quarter" idx="18"/>
          </p:nvPr>
        </p:nvSpPr>
        <p:spPr>
          <a:xfrm>
            <a:off x="313267" y="1494342"/>
            <a:ext cx="11301966" cy="1401763"/>
          </a:xfrm>
        </p:spPr>
        <p:txBody>
          <a:bodyPr>
            <a:normAutofit/>
          </a:bodyPr>
          <a:lstStyle/>
          <a:p>
            <a:r>
              <a:rPr lang="nl-NL" dirty="0">
                <a:solidFill>
                  <a:srgbClr val="FF0000"/>
                </a:solidFill>
              </a:rPr>
              <a:t>Kahoot.it </a:t>
            </a:r>
          </a:p>
          <a:p>
            <a:r>
              <a:rPr lang="nl-NL" dirty="0">
                <a:hlinkClick r:id="rId2"/>
              </a:rPr>
              <a:t>https://kahoot.it</a:t>
            </a:r>
            <a:r>
              <a:rPr lang="nl-NL" dirty="0"/>
              <a:t> </a:t>
            </a:r>
          </a:p>
          <a:p>
            <a:r>
              <a:rPr lang="nl-NL" dirty="0"/>
              <a:t>Login :</a:t>
            </a:r>
          </a:p>
          <a:p>
            <a:endParaRPr lang="fr-FR" dirty="0"/>
          </a:p>
        </p:txBody>
      </p:sp>
      <p:pic>
        <p:nvPicPr>
          <p:cNvPr id="9" name="Image 8">
            <a:extLst>
              <a:ext uri="{FF2B5EF4-FFF2-40B4-BE49-F238E27FC236}">
                <a16:creationId xmlns:a16="http://schemas.microsoft.com/office/drawing/2014/main" id="{8CB46FFF-88AF-4286-B027-626307C343C9}"/>
              </a:ext>
            </a:extLst>
          </p:cNvPr>
          <p:cNvPicPr>
            <a:picLocks noChangeAspect="1"/>
          </p:cNvPicPr>
          <p:nvPr/>
        </p:nvPicPr>
        <p:blipFill>
          <a:blip r:embed="rId3"/>
          <a:stretch>
            <a:fillRect/>
          </a:stretch>
        </p:blipFill>
        <p:spPr>
          <a:xfrm>
            <a:off x="1987868" y="3203263"/>
            <a:ext cx="3135378" cy="2774204"/>
          </a:xfrm>
          <a:prstGeom prst="rect">
            <a:avLst/>
          </a:prstGeom>
        </p:spPr>
      </p:pic>
      <p:sp>
        <p:nvSpPr>
          <p:cNvPr id="8" name="Espace réservé du numéro de diapositive 7">
            <a:extLst>
              <a:ext uri="{FF2B5EF4-FFF2-40B4-BE49-F238E27FC236}">
                <a16:creationId xmlns:a16="http://schemas.microsoft.com/office/drawing/2014/main" id="{43809D7D-994E-4ECD-9650-48F1B706FFE4}"/>
              </a:ext>
            </a:extLst>
          </p:cNvPr>
          <p:cNvSpPr>
            <a:spLocks noGrp="1"/>
          </p:cNvSpPr>
          <p:nvPr>
            <p:ph type="sldNum" sz="quarter" idx="12"/>
          </p:nvPr>
        </p:nvSpPr>
        <p:spPr/>
        <p:txBody>
          <a:bodyPr/>
          <a:lstStyle/>
          <a:p>
            <a:fld id="{61EAD0E5-88AC-43D4-8854-8847032CAC4E}" type="slidenum">
              <a:rPr lang="fr-FR" smtClean="0"/>
              <a:pPr/>
              <a:t>2</a:t>
            </a:fld>
            <a:endParaRPr lang="fr-FR" dirty="0"/>
          </a:p>
        </p:txBody>
      </p:sp>
      <p:pic>
        <p:nvPicPr>
          <p:cNvPr id="10" name="Image 9">
            <a:extLst>
              <a:ext uri="{FF2B5EF4-FFF2-40B4-BE49-F238E27FC236}">
                <a16:creationId xmlns:a16="http://schemas.microsoft.com/office/drawing/2014/main" id="{68EDEDC7-AA94-4734-9AEF-039C8901549D}"/>
              </a:ext>
            </a:extLst>
          </p:cNvPr>
          <p:cNvPicPr>
            <a:picLocks noChangeAspect="1"/>
          </p:cNvPicPr>
          <p:nvPr/>
        </p:nvPicPr>
        <p:blipFill>
          <a:blip r:embed="rId4"/>
          <a:stretch>
            <a:fillRect/>
          </a:stretch>
        </p:blipFill>
        <p:spPr>
          <a:xfrm>
            <a:off x="5361728" y="3203263"/>
            <a:ext cx="3414056" cy="1920406"/>
          </a:xfrm>
          <a:prstGeom prst="rect">
            <a:avLst/>
          </a:prstGeom>
        </p:spPr>
      </p:pic>
      <p:sp>
        <p:nvSpPr>
          <p:cNvPr id="11" name="Espace réservé de la date 3">
            <a:extLst>
              <a:ext uri="{FF2B5EF4-FFF2-40B4-BE49-F238E27FC236}">
                <a16:creationId xmlns:a16="http://schemas.microsoft.com/office/drawing/2014/main" id="{F5D090F1-956F-4B70-92FB-6C03E0A68092}"/>
              </a:ext>
            </a:extLst>
          </p:cNvPr>
          <p:cNvSpPr>
            <a:spLocks noGrp="1"/>
          </p:cNvSpPr>
          <p:nvPr>
            <p:ph type="dt" sz="half" idx="10"/>
          </p:nvPr>
        </p:nvSpPr>
        <p:spPr>
          <a:xfrm>
            <a:off x="838200" y="6356350"/>
            <a:ext cx="2743200" cy="365125"/>
          </a:xfrm>
        </p:spPr>
        <p:txBody>
          <a:bodyPr/>
          <a:lstStyle/>
          <a:p>
            <a:r>
              <a:rPr lang="fr-FR" dirty="0"/>
              <a:t>portaildoc.univ-lyon1.fr</a:t>
            </a:r>
          </a:p>
        </p:txBody>
      </p:sp>
    </p:spTree>
    <p:extLst>
      <p:ext uri="{BB962C8B-B14F-4D97-AF65-F5344CB8AC3E}">
        <p14:creationId xmlns:p14="http://schemas.microsoft.com/office/powerpoint/2010/main" val="2486394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4413E81-300C-4414-AD42-6B402CD998FE}"/>
              </a:ext>
            </a:extLst>
          </p:cNvPr>
          <p:cNvSpPr>
            <a:spLocks noGrp="1"/>
          </p:cNvSpPr>
          <p:nvPr>
            <p:ph type="body" sz="quarter" idx="13"/>
          </p:nvPr>
        </p:nvSpPr>
        <p:spPr>
          <a:xfrm>
            <a:off x="194732" y="1236133"/>
            <a:ext cx="10200359" cy="5257800"/>
          </a:xfrm>
        </p:spPr>
        <p:txBody>
          <a:bodyPr>
            <a:normAutofit/>
          </a:bodyPr>
          <a:lstStyle/>
          <a:p>
            <a:pPr algn="l"/>
            <a:r>
              <a:rPr kumimoji="0" lang="fr-FR" sz="3600" i="0" u="none" strike="noStrike" kern="1200" cap="none" spc="0" normalizeH="0" baseline="0" noProof="0" dirty="0">
                <a:ln>
                  <a:noFill/>
                </a:ln>
                <a:solidFill>
                  <a:schemeClr val="bg1"/>
                </a:solidFill>
                <a:effectLst/>
                <a:highlight>
                  <a:srgbClr val="FF0000"/>
                </a:highlight>
                <a:uLnTx/>
                <a:uFillTx/>
                <a:latin typeface="+mn-lt"/>
              </a:rPr>
              <a:t>Plan de l’atelier :</a:t>
            </a:r>
          </a:p>
          <a:p>
            <a:pPr algn="l"/>
            <a:endParaRPr lang="fr-FR" noProof="0" dirty="0">
              <a:solidFill>
                <a:schemeClr val="bg1"/>
              </a:solidFill>
              <a:highlight>
                <a:srgbClr val="FF0000"/>
              </a:highlight>
              <a:latin typeface="+mn-lt"/>
            </a:endParaRPr>
          </a:p>
          <a:p>
            <a:pPr algn="l"/>
            <a:r>
              <a:rPr kumimoji="0" lang="fr-FR" i="0" u="none" strike="noStrike" kern="1200" cap="none" spc="0" normalizeH="0" baseline="0" noProof="0" dirty="0">
                <a:ln>
                  <a:noFill/>
                </a:ln>
                <a:solidFill>
                  <a:schemeClr val="bg1"/>
                </a:solidFill>
                <a:effectLst/>
                <a:highlight>
                  <a:srgbClr val="FF0000"/>
                </a:highlight>
                <a:uLnTx/>
                <a:uFillTx/>
                <a:latin typeface="+mn-lt"/>
              </a:rPr>
              <a:t>Partie 1 </a:t>
            </a:r>
            <a:r>
              <a:rPr kumimoji="0" lang="fr-FR" i="0" u="none" strike="noStrike" kern="1200" cap="none" spc="0" normalizeH="0" baseline="0" noProof="0" dirty="0">
                <a:ln>
                  <a:noFill/>
                </a:ln>
                <a:solidFill>
                  <a:srgbClr val="FF0000"/>
                </a:solidFill>
                <a:effectLst/>
                <a:uLnTx/>
                <a:uFillTx/>
                <a:latin typeface="+mn-lt"/>
              </a:rPr>
              <a:t>: Éléments de contexte</a:t>
            </a:r>
          </a:p>
          <a:p>
            <a:pPr algn="l"/>
            <a:endParaRPr kumimoji="0" lang="fr-FR" sz="4000" i="0" u="none" strike="noStrike" kern="1200" cap="none" spc="0" normalizeH="0" baseline="0" noProof="0" dirty="0">
              <a:ln>
                <a:noFill/>
              </a:ln>
              <a:solidFill>
                <a:schemeClr val="bg1"/>
              </a:solidFill>
              <a:effectLst/>
              <a:highlight>
                <a:srgbClr val="FF0000"/>
              </a:highlight>
              <a:uLnTx/>
              <a:uFillTx/>
              <a:latin typeface="+mn-lt"/>
            </a:endParaRPr>
          </a:p>
          <a:p>
            <a:pPr algn="l"/>
            <a:r>
              <a:rPr kumimoji="0" lang="fr-FR" i="0" u="none" strike="noStrike" kern="1200" cap="none" spc="0" normalizeH="0" baseline="0" noProof="0" dirty="0">
                <a:ln>
                  <a:noFill/>
                </a:ln>
                <a:solidFill>
                  <a:schemeClr val="bg1"/>
                </a:solidFill>
                <a:effectLst/>
                <a:highlight>
                  <a:srgbClr val="FF0000"/>
                </a:highlight>
                <a:uLnTx/>
                <a:uFillTx/>
                <a:latin typeface="+mn-lt"/>
              </a:rPr>
              <a:t>Partie 2 </a:t>
            </a:r>
            <a:r>
              <a:rPr kumimoji="0" lang="fr-FR" i="0" u="none" strike="noStrike" kern="1200" cap="none" spc="0" normalizeH="0" baseline="0" noProof="0" dirty="0">
                <a:ln>
                  <a:noFill/>
                </a:ln>
                <a:solidFill>
                  <a:srgbClr val="FF0000"/>
                </a:solidFill>
                <a:effectLst/>
                <a:uLnTx/>
                <a:uFillTx/>
                <a:latin typeface="+mn-lt"/>
              </a:rPr>
              <a:t>: L’IA sémantique et générative dans les outils de recherche académique</a:t>
            </a:r>
          </a:p>
          <a:p>
            <a:pPr algn="l"/>
            <a:endParaRPr lang="fr-FR" sz="4000" dirty="0">
              <a:solidFill>
                <a:srgbClr val="FF0000"/>
              </a:solidFill>
              <a:highlight>
                <a:srgbClr val="FF0000"/>
              </a:highlight>
              <a:latin typeface="+mn-lt"/>
            </a:endParaRPr>
          </a:p>
          <a:p>
            <a:pPr algn="l"/>
            <a:r>
              <a:rPr kumimoji="0" lang="fr-FR" i="0" u="none" strike="noStrike" kern="1200" cap="none" spc="0" normalizeH="0" baseline="0" noProof="0" dirty="0">
                <a:ln>
                  <a:noFill/>
                </a:ln>
                <a:solidFill>
                  <a:schemeClr val="bg1">
                    <a:lumMod val="95000"/>
                  </a:schemeClr>
                </a:solidFill>
                <a:effectLst/>
                <a:highlight>
                  <a:srgbClr val="FF0000"/>
                </a:highlight>
                <a:uLnTx/>
                <a:uFillTx/>
                <a:latin typeface="+mn-lt"/>
              </a:rPr>
              <a:t>Partie 3</a:t>
            </a:r>
            <a:r>
              <a:rPr kumimoji="0" lang="fr-FR" i="0" u="none" strike="noStrike" kern="1200" cap="none" spc="0" normalizeH="0" baseline="0" noProof="0" dirty="0">
                <a:ln>
                  <a:noFill/>
                </a:ln>
                <a:solidFill>
                  <a:srgbClr val="FF0000"/>
                </a:solidFill>
                <a:effectLst/>
                <a:uLnTx/>
                <a:uFillTx/>
                <a:latin typeface="+mn-lt"/>
              </a:rPr>
              <a:t> : Les limites de ces outils dans la recherche de littérature scientifique</a:t>
            </a:r>
          </a:p>
          <a:p>
            <a:pPr algn="l"/>
            <a:endParaRPr kumimoji="0" lang="fr-FR" sz="2800" i="0" u="none" strike="noStrike" kern="1200" cap="none" spc="0" normalizeH="0" baseline="0" noProof="0" dirty="0">
              <a:ln>
                <a:noFill/>
              </a:ln>
              <a:solidFill>
                <a:srgbClr val="FF0000"/>
              </a:solidFill>
              <a:effectLst/>
              <a:uLnTx/>
              <a:uFillTx/>
              <a:latin typeface="+mn-lt"/>
            </a:endParaRPr>
          </a:p>
          <a:p>
            <a:pPr algn="l"/>
            <a:endParaRPr kumimoji="0" lang="en-US" sz="3600" i="0" u="none" strike="noStrike" kern="1200" cap="none" spc="0" normalizeH="0" baseline="0" noProof="0" dirty="0">
              <a:ln>
                <a:noFill/>
              </a:ln>
              <a:solidFill>
                <a:prstClr val="black"/>
              </a:solidFill>
              <a:effectLst/>
              <a:uLnTx/>
              <a:uFillTx/>
              <a:latin typeface="+mn-lt"/>
            </a:endParaRPr>
          </a:p>
        </p:txBody>
      </p:sp>
      <p:sp>
        <p:nvSpPr>
          <p:cNvPr id="4" name="Espace réservé de la date 3">
            <a:extLst>
              <a:ext uri="{FF2B5EF4-FFF2-40B4-BE49-F238E27FC236}">
                <a16:creationId xmlns:a16="http://schemas.microsoft.com/office/drawing/2014/main" id="{FF2AFC71-13F3-4363-96A2-13B0E38B19FA}"/>
              </a:ext>
            </a:extLst>
          </p:cNvPr>
          <p:cNvSpPr>
            <a:spLocks noGrp="1"/>
          </p:cNvSpPr>
          <p:nvPr>
            <p:ph type="dt" sz="half" idx="10"/>
          </p:nvPr>
        </p:nvSpPr>
        <p:spPr/>
        <p:txBody>
          <a:bodyPr/>
          <a:lstStyle/>
          <a:p>
            <a:r>
              <a:rPr lang="fr-FR"/>
              <a:t>univ-lyon1.fr</a:t>
            </a:r>
            <a:endParaRPr lang="fr-FR" dirty="0"/>
          </a:p>
        </p:txBody>
      </p:sp>
      <p:sp>
        <p:nvSpPr>
          <p:cNvPr id="6" name="Espace réservé du numéro de diapositive 5">
            <a:extLst>
              <a:ext uri="{FF2B5EF4-FFF2-40B4-BE49-F238E27FC236}">
                <a16:creationId xmlns:a16="http://schemas.microsoft.com/office/drawing/2014/main" id="{4E72EBCD-494D-48A4-9E52-5E60B1D64FF8}"/>
              </a:ext>
            </a:extLst>
          </p:cNvPr>
          <p:cNvSpPr>
            <a:spLocks noGrp="1"/>
          </p:cNvSpPr>
          <p:nvPr>
            <p:ph type="sldNum" sz="quarter" idx="12"/>
          </p:nvPr>
        </p:nvSpPr>
        <p:spPr>
          <a:xfrm>
            <a:off x="8754152" y="6356350"/>
            <a:ext cx="2743200" cy="365125"/>
          </a:xfrm>
        </p:spPr>
        <p:txBody>
          <a:bodyPr/>
          <a:lstStyle/>
          <a:p>
            <a:fld id="{C3A264D3-183D-40FC-95F2-6132512B35F9}" type="slidenum">
              <a:rPr lang="fr-FR" smtClean="0"/>
              <a:pPr/>
              <a:t>3</a:t>
            </a:fld>
            <a:endParaRPr lang="fr-FR" dirty="0"/>
          </a:p>
        </p:txBody>
      </p:sp>
      <p:pic>
        <p:nvPicPr>
          <p:cNvPr id="7" name="Image 6">
            <a:extLst>
              <a:ext uri="{FF2B5EF4-FFF2-40B4-BE49-F238E27FC236}">
                <a16:creationId xmlns:a16="http://schemas.microsoft.com/office/drawing/2014/main" id="{0EEE001C-AABB-4552-A17B-991F5877D84E}"/>
              </a:ext>
            </a:extLst>
          </p:cNvPr>
          <p:cNvPicPr>
            <a:picLocks noChangeAspect="1"/>
          </p:cNvPicPr>
          <p:nvPr/>
        </p:nvPicPr>
        <p:blipFill>
          <a:blip r:embed="rId2"/>
          <a:stretch>
            <a:fillRect/>
          </a:stretch>
        </p:blipFill>
        <p:spPr>
          <a:xfrm>
            <a:off x="7466731" y="1976428"/>
            <a:ext cx="1219306" cy="1213209"/>
          </a:xfrm>
          <a:prstGeom prst="rect">
            <a:avLst/>
          </a:prstGeom>
        </p:spPr>
      </p:pic>
      <p:pic>
        <p:nvPicPr>
          <p:cNvPr id="8" name="Image 7">
            <a:extLst>
              <a:ext uri="{FF2B5EF4-FFF2-40B4-BE49-F238E27FC236}">
                <a16:creationId xmlns:a16="http://schemas.microsoft.com/office/drawing/2014/main" id="{04D3AB88-ECD8-4799-AA45-55572C045C0A}"/>
              </a:ext>
            </a:extLst>
          </p:cNvPr>
          <p:cNvPicPr>
            <a:picLocks noChangeAspect="1"/>
          </p:cNvPicPr>
          <p:nvPr/>
        </p:nvPicPr>
        <p:blipFill>
          <a:blip r:embed="rId3"/>
          <a:stretch>
            <a:fillRect/>
          </a:stretch>
        </p:blipFill>
        <p:spPr>
          <a:xfrm>
            <a:off x="10040704" y="3399366"/>
            <a:ext cx="999831" cy="999831"/>
          </a:xfrm>
          <a:prstGeom prst="rect">
            <a:avLst/>
          </a:prstGeom>
        </p:spPr>
      </p:pic>
      <p:pic>
        <p:nvPicPr>
          <p:cNvPr id="9" name="Image 8">
            <a:extLst>
              <a:ext uri="{FF2B5EF4-FFF2-40B4-BE49-F238E27FC236}">
                <a16:creationId xmlns:a16="http://schemas.microsoft.com/office/drawing/2014/main" id="{434937D5-332C-456C-BACA-152DA40BFB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9182" y="4924115"/>
            <a:ext cx="1204693" cy="1204693"/>
          </a:xfrm>
          <a:prstGeom prst="rect">
            <a:avLst/>
          </a:prstGeom>
        </p:spPr>
      </p:pic>
    </p:spTree>
    <p:extLst>
      <p:ext uri="{BB962C8B-B14F-4D97-AF65-F5344CB8AC3E}">
        <p14:creationId xmlns:p14="http://schemas.microsoft.com/office/powerpoint/2010/main" val="1463340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1 : Contexte)</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698172"/>
            <a:ext cx="5476875" cy="3523191"/>
          </a:xfrm>
        </p:spPr>
        <p:txBody>
          <a:bodyPr>
            <a:normAutofit fontScale="92500" lnSpcReduction="20000"/>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1 </a:t>
            </a:r>
            <a:r>
              <a:rPr kumimoji="0" lang="fr-FR" sz="3000" i="0" u="none" strike="noStrike" kern="1200" cap="none" spc="0" normalizeH="0" baseline="0" noProof="0" dirty="0">
                <a:ln>
                  <a:noFill/>
                </a:ln>
                <a:solidFill>
                  <a:srgbClr val="FF0000"/>
                </a:solidFill>
                <a:effectLst/>
                <a:uLnTx/>
                <a:uFillTx/>
                <a:latin typeface="+mn-lt"/>
              </a:rPr>
              <a:t>: Éléments de contexte</a:t>
            </a:r>
          </a:p>
          <a:p>
            <a:r>
              <a:rPr lang="fr-FR" sz="1700" b="1" kern="1200" dirty="0">
                <a:solidFill>
                  <a:schemeClr val="tx1">
                    <a:lumMod val="95000"/>
                    <a:lumOff val="5000"/>
                  </a:schemeClr>
                </a:solidFill>
                <a:latin typeface="Verdana" panose="020B0604030504040204" pitchFamily="34" charset="0"/>
                <a:ea typeface="Verdana" panose="020B0604030504040204" pitchFamily="34" charset="0"/>
                <a:cs typeface="+mj-cs"/>
              </a:rPr>
              <a:t>a) Les principes de fonctionnement des IA génératives :</a:t>
            </a:r>
          </a:p>
          <a:p>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Une IAG est une IA qui créé du contenu inédit, à la volée.</a:t>
            </a:r>
          </a:p>
          <a:p>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On reconnaît qu’un outil s’est doté d’IAG quand il propose l’une de ces 3 fonctionnalités :</a:t>
            </a:r>
          </a:p>
          <a:p>
            <a:pPr marL="285750" indent="-285750">
              <a:buFont typeface="Arial" panose="020B0604020202020204" pitchFamily="34" charset="0"/>
              <a:buChar char="•"/>
            </a:pPr>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Une fonctionnalité de résumé / synthèse</a:t>
            </a:r>
          </a:p>
          <a:p>
            <a:pPr marL="285750" indent="-285750">
              <a:buFont typeface="Arial" panose="020B0604020202020204" pitchFamily="34" charset="0"/>
              <a:buChar char="•"/>
            </a:pPr>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L’extraction d’information</a:t>
            </a:r>
          </a:p>
          <a:p>
            <a:pPr marL="285750" indent="-285750">
              <a:buFont typeface="Arial" panose="020B0604020202020204" pitchFamily="34" charset="0"/>
              <a:buChar char="•"/>
            </a:pPr>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Une touche conversationnelle</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4</a:t>
            </a:fld>
            <a:endParaRPr lang="fr-FR" dirty="0"/>
          </a:p>
        </p:txBody>
      </p:sp>
      <p:sp>
        <p:nvSpPr>
          <p:cNvPr id="9" name="Espace réservé du contenu 8">
            <a:extLst>
              <a:ext uri="{FF2B5EF4-FFF2-40B4-BE49-F238E27FC236}">
                <a16:creationId xmlns:a16="http://schemas.microsoft.com/office/drawing/2014/main" id="{F1DB7140-7261-4811-B576-E1230B426A4F}"/>
              </a:ext>
            </a:extLst>
          </p:cNvPr>
          <p:cNvSpPr>
            <a:spLocks noGrp="1"/>
          </p:cNvSpPr>
          <p:nvPr>
            <p:ph sz="quarter" idx="16"/>
          </p:nvPr>
        </p:nvSpPr>
        <p:spPr/>
        <p:txBody>
          <a:bodyPr/>
          <a:lstStyle/>
          <a:p>
            <a:endParaRPr lang="fr-FR"/>
          </a:p>
        </p:txBody>
      </p:sp>
      <p:sp>
        <p:nvSpPr>
          <p:cNvPr id="10" name="Espace réservé de la date 3">
            <a:extLst>
              <a:ext uri="{FF2B5EF4-FFF2-40B4-BE49-F238E27FC236}">
                <a16:creationId xmlns:a16="http://schemas.microsoft.com/office/drawing/2014/main" id="{2DC7FCAB-19AB-4784-B41D-A1237D0873FD}"/>
              </a:ext>
            </a:extLst>
          </p:cNvPr>
          <p:cNvSpPr>
            <a:spLocks noGrp="1"/>
          </p:cNvSpPr>
          <p:nvPr>
            <p:ph type="dt" sz="half" idx="10"/>
          </p:nvPr>
        </p:nvSpPr>
        <p:spPr>
          <a:xfrm>
            <a:off x="838200" y="6356350"/>
            <a:ext cx="2743200" cy="365125"/>
          </a:xfrm>
        </p:spPr>
        <p:txBody>
          <a:bodyPr/>
          <a:lstStyle/>
          <a:p>
            <a:r>
              <a:rPr lang="fr-FR" dirty="0"/>
              <a:t>portaildoc.univ-lyon1.fr</a:t>
            </a:r>
          </a:p>
        </p:txBody>
      </p:sp>
    </p:spTree>
    <p:extLst>
      <p:ext uri="{BB962C8B-B14F-4D97-AF65-F5344CB8AC3E}">
        <p14:creationId xmlns:p14="http://schemas.microsoft.com/office/powerpoint/2010/main" val="861826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1 : Contexte)</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698172"/>
            <a:ext cx="5476875" cy="3523191"/>
          </a:xfrm>
        </p:spPr>
        <p:txBody>
          <a:bodyPr>
            <a:normAutofit fontScale="92500" lnSpcReduction="20000"/>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1 </a:t>
            </a:r>
            <a:r>
              <a:rPr kumimoji="0" lang="fr-FR" sz="3000" i="0" u="none" strike="noStrike" kern="1200" cap="none" spc="0" normalizeH="0" baseline="0" noProof="0" dirty="0">
                <a:ln>
                  <a:noFill/>
                </a:ln>
                <a:solidFill>
                  <a:srgbClr val="FF0000"/>
                </a:solidFill>
                <a:effectLst/>
                <a:uLnTx/>
                <a:uFillTx/>
                <a:latin typeface="+mn-lt"/>
              </a:rPr>
              <a:t>: Éléments de contexte</a:t>
            </a:r>
          </a:p>
          <a:p>
            <a:r>
              <a:rPr lang="fr-FR" sz="1700" b="1" kern="1200" dirty="0">
                <a:solidFill>
                  <a:schemeClr val="tx1">
                    <a:lumMod val="95000"/>
                    <a:lumOff val="5000"/>
                  </a:schemeClr>
                </a:solidFill>
                <a:latin typeface="Verdana" panose="020B0604030504040204" pitchFamily="34" charset="0"/>
                <a:ea typeface="Verdana" panose="020B0604030504040204" pitchFamily="34" charset="0"/>
                <a:cs typeface="+mj-cs"/>
              </a:rPr>
              <a:t>a) Les principes de fonctionnement des IA génératives :</a:t>
            </a:r>
          </a:p>
          <a:p>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Une IAG est une IA qui créé du contenu inédit, à la volée.</a:t>
            </a:r>
          </a:p>
          <a:p>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On reconnaît qu’un outil s’est doté d’IAG quand il propose l’une de ces 3 fonctionnalités :</a:t>
            </a:r>
          </a:p>
          <a:p>
            <a:pPr marL="285750" indent="-285750">
              <a:buFont typeface="Arial" panose="020B0604020202020204" pitchFamily="34" charset="0"/>
              <a:buChar char="•"/>
            </a:pPr>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Une fonctionnalité de résumé / synthèse</a:t>
            </a:r>
          </a:p>
          <a:p>
            <a:pPr marL="285750" indent="-285750">
              <a:buFont typeface="Arial" panose="020B0604020202020204" pitchFamily="34" charset="0"/>
              <a:buChar char="•"/>
            </a:pPr>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L’extraction d’information</a:t>
            </a:r>
          </a:p>
          <a:p>
            <a:pPr marL="285750" indent="-285750">
              <a:buFont typeface="Arial" panose="020B0604020202020204" pitchFamily="34" charset="0"/>
              <a:buChar char="•"/>
            </a:pPr>
            <a:r>
              <a:rPr lang="fr-FR" sz="1700" kern="1200" dirty="0">
                <a:solidFill>
                  <a:schemeClr val="tx1">
                    <a:lumMod val="95000"/>
                    <a:lumOff val="5000"/>
                  </a:schemeClr>
                </a:solidFill>
                <a:latin typeface="Verdana" panose="020B0604030504040204" pitchFamily="34" charset="0"/>
                <a:ea typeface="Verdana" panose="020B0604030504040204" pitchFamily="34" charset="0"/>
                <a:cs typeface="+mj-cs"/>
              </a:rPr>
              <a:t>Une touche conversationnelle</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5</a:t>
            </a:fld>
            <a:endParaRPr lang="fr-FR" dirty="0"/>
          </a:p>
        </p:txBody>
      </p:sp>
      <p:sp>
        <p:nvSpPr>
          <p:cNvPr id="5" name="Espace réservé du contenu 4">
            <a:extLst>
              <a:ext uri="{FF2B5EF4-FFF2-40B4-BE49-F238E27FC236}">
                <a16:creationId xmlns:a16="http://schemas.microsoft.com/office/drawing/2014/main" id="{6ADC380E-3D0A-4D35-90DC-7E2BBB95EF2D}"/>
              </a:ext>
            </a:extLst>
          </p:cNvPr>
          <p:cNvSpPr>
            <a:spLocks noGrp="1"/>
          </p:cNvSpPr>
          <p:nvPr>
            <p:ph sz="quarter" idx="16"/>
          </p:nvPr>
        </p:nvSpPr>
        <p:spPr>
          <a:xfrm>
            <a:off x="6344750" y="2066146"/>
            <a:ext cx="5438244" cy="2188029"/>
          </a:xfrm>
        </p:spPr>
        <p:txBody>
          <a:bodyPr/>
          <a:lstStyle/>
          <a:p>
            <a:r>
              <a:rPr lang="fr-FR" sz="1600" b="1" dirty="0">
                <a:solidFill>
                  <a:schemeClr val="tx1">
                    <a:lumMod val="95000"/>
                    <a:lumOff val="5000"/>
                  </a:schemeClr>
                </a:solidFill>
                <a:latin typeface="Verdana" panose="020B0604030504040204" pitchFamily="34" charset="0"/>
                <a:ea typeface="Verdana" panose="020B0604030504040204" pitchFamily="34" charset="0"/>
              </a:rPr>
              <a:t>b) Pourquoi on a essayé de développer de l’IA générative dans les outils de recherche ?</a:t>
            </a:r>
          </a:p>
          <a:p>
            <a:pPr marL="285750" indent="-285750">
              <a:buFont typeface="Arial" panose="020B0604020202020204" pitchFamily="34" charset="0"/>
              <a:buChar char="•"/>
            </a:pPr>
            <a:r>
              <a:rPr lang="fr-FR" sz="1600" dirty="0">
                <a:solidFill>
                  <a:schemeClr val="tx1">
                    <a:lumMod val="95000"/>
                    <a:lumOff val="5000"/>
                  </a:schemeClr>
                </a:solidFill>
                <a:latin typeface="Verdana" panose="020B0604030504040204" pitchFamily="34" charset="0"/>
                <a:ea typeface="Verdana" panose="020B0604030504040204" pitchFamily="34" charset="0"/>
              </a:rPr>
              <a:t>Pour accélérer le processus de récupération de littérature académique</a:t>
            </a:r>
          </a:p>
          <a:p>
            <a:pPr marL="285750" indent="-285750">
              <a:buFont typeface="Arial" panose="020B0604020202020204" pitchFamily="34" charset="0"/>
              <a:buChar char="•"/>
            </a:pPr>
            <a:r>
              <a:rPr lang="fr-FR" sz="1600" dirty="0">
                <a:solidFill>
                  <a:schemeClr val="tx1">
                    <a:lumMod val="95000"/>
                    <a:lumOff val="5000"/>
                  </a:schemeClr>
                </a:solidFill>
                <a:latin typeface="Verdana" panose="020B0604030504040204" pitchFamily="34" charset="0"/>
                <a:ea typeface="Verdana" panose="020B0604030504040204" pitchFamily="34" charset="0"/>
              </a:rPr>
              <a:t>Pour permettre une recherche en langage naturel</a:t>
            </a:r>
          </a:p>
          <a:p>
            <a:r>
              <a:rPr lang="fr-FR" sz="1600" dirty="0">
                <a:solidFill>
                  <a:schemeClr val="tx1">
                    <a:lumMod val="95000"/>
                    <a:lumOff val="5000"/>
                  </a:schemeClr>
                </a:solidFill>
                <a:latin typeface="Verdana" panose="020B0604030504040204" pitchFamily="34" charset="0"/>
                <a:ea typeface="Verdana" panose="020B0604030504040204" pitchFamily="34" charset="0"/>
              </a:rPr>
              <a:t>Ces deux objectifs sont des objectifs pré-</a:t>
            </a:r>
            <a:r>
              <a:rPr lang="fr-FR" sz="1600" dirty="0" err="1">
                <a:solidFill>
                  <a:schemeClr val="tx1">
                    <a:lumMod val="95000"/>
                    <a:lumOff val="5000"/>
                  </a:schemeClr>
                </a:solidFill>
                <a:latin typeface="Verdana" panose="020B0604030504040204" pitchFamily="34" charset="0"/>
                <a:ea typeface="Verdana" panose="020B0604030504040204" pitchFamily="34" charset="0"/>
              </a:rPr>
              <a:t>ChatGPT</a:t>
            </a:r>
            <a:endParaRPr lang="fr-FR" sz="1600" dirty="0">
              <a:solidFill>
                <a:schemeClr val="tx1">
                  <a:lumMod val="95000"/>
                  <a:lumOff val="5000"/>
                </a:schemeClr>
              </a:solidFill>
              <a:latin typeface="Verdana" panose="020B0604030504040204" pitchFamily="34" charset="0"/>
              <a:ea typeface="Verdana" panose="020B0604030504040204" pitchFamily="34" charset="0"/>
            </a:endParaRPr>
          </a:p>
          <a:p>
            <a:endParaRPr lang="fr-FR" dirty="0"/>
          </a:p>
        </p:txBody>
      </p:sp>
      <p:sp>
        <p:nvSpPr>
          <p:cNvPr id="10" name="Espace réservé de la date 3">
            <a:extLst>
              <a:ext uri="{FF2B5EF4-FFF2-40B4-BE49-F238E27FC236}">
                <a16:creationId xmlns:a16="http://schemas.microsoft.com/office/drawing/2014/main" id="{E4074DF2-6F7C-4744-A0AD-A71058746EE3}"/>
              </a:ext>
            </a:extLst>
          </p:cNvPr>
          <p:cNvSpPr>
            <a:spLocks noGrp="1"/>
          </p:cNvSpPr>
          <p:nvPr>
            <p:ph type="dt" sz="half" idx="10"/>
          </p:nvPr>
        </p:nvSpPr>
        <p:spPr>
          <a:xfrm>
            <a:off x="838200" y="6356350"/>
            <a:ext cx="2743200" cy="365125"/>
          </a:xfrm>
        </p:spPr>
        <p:txBody>
          <a:bodyPr/>
          <a:lstStyle/>
          <a:p>
            <a:r>
              <a:rPr lang="fr-FR" dirty="0"/>
              <a:t>portaildoc.univ-lyon1.fr</a:t>
            </a:r>
          </a:p>
        </p:txBody>
      </p:sp>
    </p:spTree>
    <p:extLst>
      <p:ext uri="{BB962C8B-B14F-4D97-AF65-F5344CB8AC3E}">
        <p14:creationId xmlns:p14="http://schemas.microsoft.com/office/powerpoint/2010/main" val="4021208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1 : Contexte)</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6</a:t>
            </a:fld>
            <a:endParaRPr lang="fr-FR" dirty="0"/>
          </a:p>
        </p:txBody>
      </p:sp>
      <p:pic>
        <p:nvPicPr>
          <p:cNvPr id="12" name="Image 11">
            <a:hlinkClick r:id="rId2"/>
            <a:extLst>
              <a:ext uri="{FF2B5EF4-FFF2-40B4-BE49-F238E27FC236}">
                <a16:creationId xmlns:a16="http://schemas.microsoft.com/office/drawing/2014/main" id="{AC670975-EFD3-4E97-B62A-F51568AA7593}"/>
              </a:ext>
            </a:extLst>
          </p:cNvPr>
          <p:cNvPicPr/>
          <p:nvPr/>
        </p:nvPicPr>
        <p:blipFill>
          <a:blip r:embed="rId3" cstate="email">
            <a:extLst>
              <a:ext uri="{28A0092B-C50C-407E-A947-70E740481C1C}">
                <a14:useLocalDpi xmlns:a14="http://schemas.microsoft.com/office/drawing/2010/main" val="0"/>
              </a:ext>
            </a:extLst>
          </a:blip>
          <a:stretch>
            <a:fillRect/>
          </a:stretch>
        </p:blipFill>
        <p:spPr>
          <a:xfrm>
            <a:off x="176270" y="1567133"/>
            <a:ext cx="4280434" cy="2458720"/>
          </a:xfrm>
          <a:prstGeom prst="rect">
            <a:avLst/>
          </a:prstGeom>
          <a:effectLst>
            <a:outerShdw blurRad="292100" dist="139700" dir="2700000" algn="ctr" rotWithShape="0">
              <a:srgbClr val="000000">
                <a:alpha val="65000"/>
              </a:srgbClr>
            </a:outerShdw>
          </a:effectLst>
        </p:spPr>
      </p:pic>
      <p:pic>
        <p:nvPicPr>
          <p:cNvPr id="13" name="Image 12">
            <a:hlinkClick r:id="rId4"/>
            <a:extLst>
              <a:ext uri="{FF2B5EF4-FFF2-40B4-BE49-F238E27FC236}">
                <a16:creationId xmlns:a16="http://schemas.microsoft.com/office/drawing/2014/main" id="{51F2AE30-D71C-415F-A2CD-FE65725DEED7}"/>
              </a:ext>
            </a:extLst>
          </p:cNvPr>
          <p:cNvPicPr/>
          <p:nvPr/>
        </p:nvPicPr>
        <p:blipFill rotWithShape="1">
          <a:blip r:embed="rId5" cstate="email">
            <a:extLst>
              <a:ext uri="{28A0092B-C50C-407E-A947-70E740481C1C}">
                <a14:useLocalDpi xmlns:a14="http://schemas.microsoft.com/office/drawing/2010/main" val="0"/>
              </a:ext>
            </a:extLst>
          </a:blip>
          <a:srcRect r="-1422" b="30219"/>
          <a:stretch/>
        </p:blipFill>
        <p:spPr bwMode="auto">
          <a:xfrm>
            <a:off x="5041698" y="1512795"/>
            <a:ext cx="4542128" cy="2567397"/>
          </a:xfrm>
          <a:prstGeom prst="rect">
            <a:avLst/>
          </a:prstGeom>
          <a:ln>
            <a:noFill/>
          </a:ln>
          <a:effectLst>
            <a:outerShdw blurRad="50800" dist="38100" dir="10800000" algn="r" rotWithShape="0">
              <a:prstClr val="black">
                <a:alpha val="40000"/>
              </a:prstClr>
            </a:outerShdw>
          </a:effectLst>
          <a:extLst>
            <a:ext uri="{53640926-AAD7-44D8-BBD7-CCE9431645EC}">
              <a14:shadowObscured xmlns:a14="http://schemas.microsoft.com/office/drawing/2010/main"/>
            </a:ext>
          </a:extLst>
        </p:spPr>
      </p:pic>
      <p:pic>
        <p:nvPicPr>
          <p:cNvPr id="14" name="Image 13">
            <a:hlinkClick r:id="rId6"/>
            <a:extLst>
              <a:ext uri="{FF2B5EF4-FFF2-40B4-BE49-F238E27FC236}">
                <a16:creationId xmlns:a16="http://schemas.microsoft.com/office/drawing/2014/main" id="{1E3F10E0-1830-487E-BF16-54E26558FB87}"/>
              </a:ext>
            </a:extLst>
          </p:cNvPr>
          <p:cNvPicPr/>
          <p:nvPr/>
        </p:nvPicPr>
        <p:blipFill rotWithShape="1">
          <a:blip r:embed="rId7" cstate="email">
            <a:extLst>
              <a:ext uri="{28A0092B-C50C-407E-A947-70E740481C1C}">
                <a14:useLocalDpi xmlns:a14="http://schemas.microsoft.com/office/drawing/2010/main" val="0"/>
              </a:ext>
            </a:extLst>
          </a:blip>
          <a:srcRect t="1065"/>
          <a:stretch/>
        </p:blipFill>
        <p:spPr>
          <a:xfrm>
            <a:off x="1120300" y="3758612"/>
            <a:ext cx="4582795" cy="2458720"/>
          </a:xfrm>
          <a:prstGeom prst="rect">
            <a:avLst/>
          </a:prstGeom>
          <a:effectLst>
            <a:outerShdw blurRad="50800" dist="38100" dir="10800000" algn="r" rotWithShape="0">
              <a:prstClr val="black">
                <a:alpha val="40000"/>
              </a:prstClr>
            </a:outerShdw>
          </a:effectLst>
        </p:spPr>
      </p:pic>
      <p:pic>
        <p:nvPicPr>
          <p:cNvPr id="15" name="Image 14">
            <a:hlinkClick r:id="rId8"/>
            <a:extLst>
              <a:ext uri="{FF2B5EF4-FFF2-40B4-BE49-F238E27FC236}">
                <a16:creationId xmlns:a16="http://schemas.microsoft.com/office/drawing/2014/main" id="{71A2FA04-E44D-4B6F-8253-8F2759C0E300}"/>
              </a:ext>
            </a:extLst>
          </p:cNvPr>
          <p:cNvPicPr/>
          <p:nvPr/>
        </p:nvPicPr>
        <p:blipFill rotWithShape="1">
          <a:blip r:embed="rId9" cstate="email">
            <a:extLst>
              <a:ext uri="{28A0092B-C50C-407E-A947-70E740481C1C}">
                <a14:useLocalDpi xmlns:a14="http://schemas.microsoft.com/office/drawing/2010/main" val="0"/>
              </a:ext>
            </a:extLst>
          </a:blip>
          <a:srcRect l="-1" t="2256" r="-1406" b="29209"/>
          <a:stretch/>
        </p:blipFill>
        <p:spPr bwMode="auto">
          <a:xfrm>
            <a:off x="7458077" y="3676201"/>
            <a:ext cx="4114799" cy="2458720"/>
          </a:xfrm>
          <a:prstGeom prst="rect">
            <a:avLst/>
          </a:prstGeom>
          <a:ln>
            <a:noFill/>
          </a:ln>
          <a:effectLst>
            <a:outerShdw blurRad="50800" dist="38100" dir="10800000" algn="r" rotWithShape="0">
              <a:prstClr val="black">
                <a:alpha val="40000"/>
              </a:prstClr>
            </a:outerShdw>
          </a:effectLst>
          <a:extLst>
            <a:ext uri="{53640926-AAD7-44D8-BBD7-CCE9431645EC}">
              <a14:shadowObscured xmlns:a14="http://schemas.microsoft.com/office/drawing/2010/main"/>
            </a:ext>
          </a:extLst>
        </p:spPr>
      </p:pic>
      <p:sp>
        <p:nvSpPr>
          <p:cNvPr id="16" name="Espace réservé de la date 3">
            <a:extLst>
              <a:ext uri="{FF2B5EF4-FFF2-40B4-BE49-F238E27FC236}">
                <a16:creationId xmlns:a16="http://schemas.microsoft.com/office/drawing/2014/main" id="{352F40EF-BDFA-4A18-BA3F-544A8A7C50D8}"/>
              </a:ext>
            </a:extLst>
          </p:cNvPr>
          <p:cNvSpPr>
            <a:spLocks noGrp="1"/>
          </p:cNvSpPr>
          <p:nvPr>
            <p:ph type="dt" sz="half" idx="10"/>
          </p:nvPr>
        </p:nvSpPr>
        <p:spPr>
          <a:xfrm>
            <a:off x="838200" y="6356350"/>
            <a:ext cx="2743200" cy="365125"/>
          </a:xfrm>
        </p:spPr>
        <p:txBody>
          <a:bodyPr/>
          <a:lstStyle/>
          <a:p>
            <a:r>
              <a:rPr lang="fr-FR" dirty="0"/>
              <a:t>portaildoc.univ-lyon1.fr</a:t>
            </a:r>
          </a:p>
        </p:txBody>
      </p:sp>
    </p:spTree>
    <p:extLst>
      <p:ext uri="{BB962C8B-B14F-4D97-AF65-F5344CB8AC3E}">
        <p14:creationId xmlns:p14="http://schemas.microsoft.com/office/powerpoint/2010/main" val="184822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F2123964-2682-404C-B398-684CD84EED7B}"/>
              </a:ext>
            </a:extLst>
          </p:cNvPr>
          <p:cNvSpPr>
            <a:spLocks noGrp="1"/>
          </p:cNvSpPr>
          <p:nvPr>
            <p:ph type="dt" sz="half" idx="10"/>
          </p:nvPr>
        </p:nvSpPr>
        <p:spPr/>
        <p:txBody>
          <a:bodyPr/>
          <a:lstStyle/>
          <a:p>
            <a:r>
              <a:rPr lang="fr-FR" dirty="0"/>
              <a:t>portaildoc.univ-lyon1.fr</a:t>
            </a:r>
          </a:p>
        </p:txBody>
      </p:sp>
      <p:sp>
        <p:nvSpPr>
          <p:cNvPr id="6" name="Espace réservé du numéro de diapositive 5">
            <a:extLst>
              <a:ext uri="{FF2B5EF4-FFF2-40B4-BE49-F238E27FC236}">
                <a16:creationId xmlns:a16="http://schemas.microsoft.com/office/drawing/2014/main" id="{6272D285-F8A5-4CE4-863B-595688752796}"/>
              </a:ext>
            </a:extLst>
          </p:cNvPr>
          <p:cNvSpPr>
            <a:spLocks noGrp="1"/>
          </p:cNvSpPr>
          <p:nvPr>
            <p:ph type="sldNum" sz="quarter" idx="12"/>
          </p:nvPr>
        </p:nvSpPr>
        <p:spPr/>
        <p:txBody>
          <a:bodyPr/>
          <a:lstStyle/>
          <a:p>
            <a:fld id="{61EAD0E5-88AC-43D4-8854-8847032CAC4E}" type="slidenum">
              <a:rPr lang="fr-FR" smtClean="0"/>
              <a:pPr/>
              <a:t>7</a:t>
            </a:fld>
            <a:endParaRPr lang="fr-FR" dirty="0"/>
          </a:p>
        </p:txBody>
      </p:sp>
      <p:sp>
        <p:nvSpPr>
          <p:cNvPr id="11" name="ZoneTexte 10">
            <a:extLst>
              <a:ext uri="{FF2B5EF4-FFF2-40B4-BE49-F238E27FC236}">
                <a16:creationId xmlns:a16="http://schemas.microsoft.com/office/drawing/2014/main" id="{D6293D05-E2A9-479B-852C-E45402ED2CFE}"/>
              </a:ext>
            </a:extLst>
          </p:cNvPr>
          <p:cNvSpPr txBox="1"/>
          <p:nvPr/>
        </p:nvSpPr>
        <p:spPr>
          <a:xfrm>
            <a:off x="694267" y="1639064"/>
            <a:ext cx="6968066" cy="3693319"/>
          </a:xfrm>
          <a:prstGeom prst="rect">
            <a:avLst/>
          </a:prstGeom>
          <a:noFill/>
        </p:spPr>
        <p:txBody>
          <a:bodyPr wrap="square">
            <a:spAutoFit/>
          </a:bodyPr>
          <a:lstStyle/>
          <a:p>
            <a:r>
              <a:rPr lang="fr-FR" b="1" dirty="0">
                <a:latin typeface="Verdana" panose="020B0604030504040204" pitchFamily="34" charset="0"/>
                <a:ea typeface="Verdana" panose="020B0604030504040204" pitchFamily="34" charset="0"/>
              </a:rPr>
              <a:t>c) Illustration du développement de l’IA sémantique dans </a:t>
            </a:r>
            <a:r>
              <a:rPr lang="fr-FR" b="1" dirty="0" err="1">
                <a:latin typeface="Verdana" panose="020B0604030504040204" pitchFamily="34" charset="0"/>
                <a:ea typeface="Verdana" panose="020B0604030504040204" pitchFamily="34" charset="0"/>
              </a:rPr>
              <a:t>Semantic</a:t>
            </a:r>
            <a:r>
              <a:rPr lang="fr-FR" b="1" dirty="0">
                <a:latin typeface="Verdana" panose="020B0604030504040204" pitchFamily="34" charset="0"/>
                <a:ea typeface="Verdana" panose="020B0604030504040204" pitchFamily="34" charset="0"/>
              </a:rPr>
              <a:t> Scholar</a:t>
            </a:r>
          </a:p>
          <a:p>
            <a:pPr marL="285750" indent="-285750">
              <a:buClr>
                <a:srgbClr val="FF0000"/>
              </a:buClr>
              <a:buFont typeface="Arial" panose="020B0604020202020204" pitchFamily="34" charset="0"/>
              <a:buChar char="•"/>
            </a:pPr>
            <a:r>
              <a:rPr lang="fr-FR" dirty="0">
                <a:latin typeface="Verdana" panose="020B0604030504040204" pitchFamily="34" charset="0"/>
                <a:ea typeface="Verdana" panose="020B0604030504040204" pitchFamily="34" charset="0"/>
              </a:rPr>
              <a:t>Ont été associés aux références des mots-clés ajoutés de façon automatique</a:t>
            </a:r>
          </a:p>
          <a:p>
            <a:pPr>
              <a:buClr>
                <a:srgbClr val="FF0000"/>
              </a:buClr>
            </a:pPr>
            <a:endParaRPr lang="fr-FR" dirty="0">
              <a:latin typeface="Verdana" panose="020B0604030504040204" pitchFamily="34" charset="0"/>
              <a:ea typeface="Verdana" panose="020B0604030504040204" pitchFamily="34" charset="0"/>
            </a:endParaRPr>
          </a:p>
          <a:p>
            <a:pPr marL="285750" indent="-285750">
              <a:buClr>
                <a:srgbClr val="FF0000"/>
              </a:buClr>
              <a:buFont typeface="Arial" panose="020B0604020202020204" pitchFamily="34" charset="0"/>
              <a:buChar char="•"/>
            </a:pPr>
            <a:r>
              <a:rPr lang="fr-FR" dirty="0">
                <a:latin typeface="Verdana" panose="020B0604030504040204" pitchFamily="34" charset="0"/>
                <a:ea typeface="Verdana" panose="020B0604030504040204" pitchFamily="34" charset="0"/>
              </a:rPr>
              <a:t>Offre de catégorisation de l’information, par exemple au niveau des citations</a:t>
            </a:r>
          </a:p>
          <a:p>
            <a:pPr>
              <a:buClr>
                <a:srgbClr val="FF0000"/>
              </a:buClr>
            </a:pPr>
            <a:endParaRPr lang="fr-FR" dirty="0">
              <a:latin typeface="Verdana" panose="020B0604030504040204" pitchFamily="34" charset="0"/>
              <a:ea typeface="Verdana" panose="020B0604030504040204" pitchFamily="34" charset="0"/>
            </a:endParaRPr>
          </a:p>
          <a:p>
            <a:pPr marL="285750" indent="-285750">
              <a:buClr>
                <a:srgbClr val="FF0000"/>
              </a:buClr>
              <a:buFont typeface="Arial" panose="020B0604020202020204" pitchFamily="34" charset="0"/>
              <a:buChar char="•"/>
            </a:pPr>
            <a:r>
              <a:rPr lang="fr-FR" dirty="0">
                <a:latin typeface="Verdana" panose="020B0604030504040204" pitchFamily="34" charset="0"/>
                <a:ea typeface="Verdana" panose="020B0604030504040204" pitchFamily="34" charset="0"/>
              </a:rPr>
              <a:t>Découpage de l’article en différentes unités de sens (PDF, extraits, illustrations...)</a:t>
            </a:r>
          </a:p>
          <a:p>
            <a:pPr>
              <a:buClr>
                <a:srgbClr val="FF0000"/>
              </a:buClr>
            </a:pPr>
            <a:endParaRPr lang="fr-FR" dirty="0">
              <a:latin typeface="Verdana" panose="020B0604030504040204" pitchFamily="34" charset="0"/>
              <a:ea typeface="Verdana" panose="020B0604030504040204" pitchFamily="34" charset="0"/>
            </a:endParaRPr>
          </a:p>
          <a:p>
            <a:pPr marL="285750" indent="-285750">
              <a:buClr>
                <a:srgbClr val="FF0000"/>
              </a:buClr>
              <a:buFont typeface="Arial" panose="020B0604020202020204" pitchFamily="34" charset="0"/>
              <a:buChar char="•"/>
            </a:pPr>
            <a:r>
              <a:rPr lang="fr-FR" dirty="0">
                <a:latin typeface="Verdana" panose="020B0604030504040204" pitchFamily="34" charset="0"/>
                <a:ea typeface="Verdana" panose="020B0604030504040204" pitchFamily="34" charset="0"/>
              </a:rPr>
              <a:t>Fonctionnalité TL.DR (</a:t>
            </a:r>
            <a:r>
              <a:rPr lang="fr-FR" dirty="0" err="1">
                <a:latin typeface="Verdana" panose="020B0604030504040204" pitchFamily="34" charset="0"/>
                <a:ea typeface="Verdana" panose="020B0604030504040204" pitchFamily="34" charset="0"/>
              </a:rPr>
              <a:t>Too</a:t>
            </a:r>
            <a:r>
              <a:rPr lang="fr-FR" dirty="0">
                <a:latin typeface="Verdana" panose="020B0604030504040204" pitchFamily="34" charset="0"/>
                <a:ea typeface="Verdana" panose="020B0604030504040204" pitchFamily="34" charset="0"/>
              </a:rPr>
              <a:t> long, </a:t>
            </a:r>
            <a:r>
              <a:rPr lang="fr-FR" dirty="0" err="1">
                <a:latin typeface="Verdana" panose="020B0604030504040204" pitchFamily="34" charset="0"/>
                <a:ea typeface="Verdana" panose="020B0604030504040204" pitchFamily="34" charset="0"/>
              </a:rPr>
              <a:t>Did’nt</a:t>
            </a:r>
            <a:r>
              <a:rPr lang="fr-FR" dirty="0">
                <a:latin typeface="Verdana" panose="020B0604030504040204" pitchFamily="34" charset="0"/>
                <a:ea typeface="Verdana" panose="020B0604030504040204" pitchFamily="34" charset="0"/>
              </a:rPr>
              <a:t> </a:t>
            </a:r>
            <a:r>
              <a:rPr lang="fr-FR" dirty="0" err="1">
                <a:latin typeface="Verdana" panose="020B0604030504040204" pitchFamily="34" charset="0"/>
                <a:ea typeface="Verdana" panose="020B0604030504040204" pitchFamily="34" charset="0"/>
              </a:rPr>
              <a:t>read</a:t>
            </a:r>
            <a:r>
              <a:rPr lang="fr-FR" dirty="0">
                <a:latin typeface="Verdana" panose="020B0604030504040204" pitchFamily="34" charset="0"/>
                <a:ea typeface="Verdana" panose="020B0604030504040204" pitchFamily="34" charset="0"/>
              </a:rPr>
              <a:t>)</a:t>
            </a:r>
          </a:p>
          <a:p>
            <a:endParaRPr lang="fr-FR" dirty="0"/>
          </a:p>
        </p:txBody>
      </p:sp>
      <p:pic>
        <p:nvPicPr>
          <p:cNvPr id="12" name="Image 11">
            <a:extLst>
              <a:ext uri="{FF2B5EF4-FFF2-40B4-BE49-F238E27FC236}">
                <a16:creationId xmlns:a16="http://schemas.microsoft.com/office/drawing/2014/main" id="{661EAB28-D68C-4138-8EED-AF8675875E7F}"/>
              </a:ext>
            </a:extLst>
          </p:cNvPr>
          <p:cNvPicPr>
            <a:picLocks noChangeAspect="1"/>
          </p:cNvPicPr>
          <p:nvPr/>
        </p:nvPicPr>
        <p:blipFill>
          <a:blip r:embed="rId2"/>
          <a:stretch>
            <a:fillRect/>
          </a:stretch>
        </p:blipFill>
        <p:spPr>
          <a:xfrm>
            <a:off x="7662333" y="1286055"/>
            <a:ext cx="3261643" cy="585267"/>
          </a:xfrm>
          <a:prstGeom prst="rect">
            <a:avLst/>
          </a:prstGeom>
        </p:spPr>
      </p:pic>
      <p:pic>
        <p:nvPicPr>
          <p:cNvPr id="15" name="Image 14">
            <a:extLst>
              <a:ext uri="{FF2B5EF4-FFF2-40B4-BE49-F238E27FC236}">
                <a16:creationId xmlns:a16="http://schemas.microsoft.com/office/drawing/2014/main" id="{64A5C7A9-EBD3-4B91-9689-9136B183562E}"/>
              </a:ext>
            </a:extLst>
          </p:cNvPr>
          <p:cNvPicPr>
            <a:picLocks noChangeAspect="1"/>
          </p:cNvPicPr>
          <p:nvPr/>
        </p:nvPicPr>
        <p:blipFill>
          <a:blip r:embed="rId3"/>
          <a:stretch>
            <a:fillRect/>
          </a:stretch>
        </p:blipFill>
        <p:spPr>
          <a:xfrm>
            <a:off x="7662333" y="2432254"/>
            <a:ext cx="3267739" cy="1566808"/>
          </a:xfrm>
          <a:prstGeom prst="rect">
            <a:avLst/>
          </a:prstGeom>
        </p:spPr>
      </p:pic>
      <p:pic>
        <p:nvPicPr>
          <p:cNvPr id="16" name="Image 15">
            <a:extLst>
              <a:ext uri="{FF2B5EF4-FFF2-40B4-BE49-F238E27FC236}">
                <a16:creationId xmlns:a16="http://schemas.microsoft.com/office/drawing/2014/main" id="{21197708-8C4C-496E-BACD-912A59653F8E}"/>
              </a:ext>
            </a:extLst>
          </p:cNvPr>
          <p:cNvPicPr>
            <a:picLocks noChangeAspect="1"/>
          </p:cNvPicPr>
          <p:nvPr/>
        </p:nvPicPr>
        <p:blipFill>
          <a:blip r:embed="rId4"/>
          <a:stretch>
            <a:fillRect/>
          </a:stretch>
        </p:blipFill>
        <p:spPr>
          <a:xfrm>
            <a:off x="6982510" y="4886402"/>
            <a:ext cx="3947562" cy="1469948"/>
          </a:xfrm>
          <a:prstGeom prst="rect">
            <a:avLst/>
          </a:prstGeom>
        </p:spPr>
      </p:pic>
      <p:sp>
        <p:nvSpPr>
          <p:cNvPr id="10" name="ZoneTexte 9">
            <a:extLst>
              <a:ext uri="{FF2B5EF4-FFF2-40B4-BE49-F238E27FC236}">
                <a16:creationId xmlns:a16="http://schemas.microsoft.com/office/drawing/2014/main" id="{C264B0FC-482D-4576-9364-B9013004DB3D}"/>
              </a:ext>
            </a:extLst>
          </p:cNvPr>
          <p:cNvSpPr txBox="1"/>
          <p:nvPr/>
        </p:nvSpPr>
        <p:spPr>
          <a:xfrm>
            <a:off x="1844431" y="356284"/>
            <a:ext cx="9941169" cy="954107"/>
          </a:xfrm>
          <a:prstGeom prst="rect">
            <a:avLst/>
          </a:prstGeom>
          <a:noFill/>
        </p:spPr>
        <p:txBody>
          <a:bodyPr wrap="square">
            <a:spAutoFit/>
          </a:bodyPr>
          <a:lstStyle/>
          <a:p>
            <a:r>
              <a:rPr lang="fr-FR" sz="2800" b="1"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1 : Contexte)</a:t>
            </a:r>
          </a:p>
        </p:txBody>
      </p:sp>
    </p:spTree>
    <p:extLst>
      <p:ext uri="{BB962C8B-B14F-4D97-AF65-F5344CB8AC3E}">
        <p14:creationId xmlns:p14="http://schemas.microsoft.com/office/powerpoint/2010/main" val="150846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F2123964-2682-404C-B398-684CD84EED7B}"/>
              </a:ext>
            </a:extLst>
          </p:cNvPr>
          <p:cNvSpPr>
            <a:spLocks noGrp="1"/>
          </p:cNvSpPr>
          <p:nvPr>
            <p:ph type="dt" sz="half" idx="10"/>
          </p:nvPr>
        </p:nvSpPr>
        <p:spPr/>
        <p:txBody>
          <a:bodyPr/>
          <a:lstStyle/>
          <a:p>
            <a:r>
              <a:rPr lang="fr-FR" dirty="0"/>
              <a:t>portaildoc.univ-lyon1.fr</a:t>
            </a:r>
          </a:p>
        </p:txBody>
      </p:sp>
      <p:sp>
        <p:nvSpPr>
          <p:cNvPr id="6" name="Espace réservé du numéro de diapositive 5">
            <a:extLst>
              <a:ext uri="{FF2B5EF4-FFF2-40B4-BE49-F238E27FC236}">
                <a16:creationId xmlns:a16="http://schemas.microsoft.com/office/drawing/2014/main" id="{6272D285-F8A5-4CE4-863B-595688752796}"/>
              </a:ext>
            </a:extLst>
          </p:cNvPr>
          <p:cNvSpPr>
            <a:spLocks noGrp="1"/>
          </p:cNvSpPr>
          <p:nvPr>
            <p:ph type="sldNum" sz="quarter" idx="12"/>
          </p:nvPr>
        </p:nvSpPr>
        <p:spPr/>
        <p:txBody>
          <a:bodyPr/>
          <a:lstStyle/>
          <a:p>
            <a:fld id="{61EAD0E5-88AC-43D4-8854-8847032CAC4E}" type="slidenum">
              <a:rPr lang="fr-FR" smtClean="0"/>
              <a:pPr/>
              <a:t>8</a:t>
            </a:fld>
            <a:endParaRPr lang="fr-FR" dirty="0"/>
          </a:p>
        </p:txBody>
      </p:sp>
      <p:sp>
        <p:nvSpPr>
          <p:cNvPr id="9" name="ZoneTexte 8">
            <a:extLst>
              <a:ext uri="{FF2B5EF4-FFF2-40B4-BE49-F238E27FC236}">
                <a16:creationId xmlns:a16="http://schemas.microsoft.com/office/drawing/2014/main" id="{A69EB28F-23EC-496A-8464-DE4882D32DB4}"/>
              </a:ext>
            </a:extLst>
          </p:cNvPr>
          <p:cNvSpPr txBox="1"/>
          <p:nvPr/>
        </p:nvSpPr>
        <p:spPr>
          <a:xfrm>
            <a:off x="1844431" y="356284"/>
            <a:ext cx="9941169" cy="954107"/>
          </a:xfrm>
          <a:prstGeom prst="rect">
            <a:avLst/>
          </a:prstGeom>
          <a:noFill/>
        </p:spPr>
        <p:txBody>
          <a:bodyPr wrap="square">
            <a:spAutoFit/>
          </a:bodyPr>
          <a:lstStyle/>
          <a:p>
            <a:r>
              <a:rPr lang="fr-FR" sz="2800" b="1"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1 : Contexte)</a:t>
            </a:r>
          </a:p>
        </p:txBody>
      </p:sp>
      <p:sp>
        <p:nvSpPr>
          <p:cNvPr id="11" name="ZoneTexte 10">
            <a:extLst>
              <a:ext uri="{FF2B5EF4-FFF2-40B4-BE49-F238E27FC236}">
                <a16:creationId xmlns:a16="http://schemas.microsoft.com/office/drawing/2014/main" id="{D6293D05-E2A9-479B-852C-E45402ED2CFE}"/>
              </a:ext>
            </a:extLst>
          </p:cNvPr>
          <p:cNvSpPr txBox="1"/>
          <p:nvPr/>
        </p:nvSpPr>
        <p:spPr>
          <a:xfrm>
            <a:off x="558801" y="1310391"/>
            <a:ext cx="10583332" cy="5355312"/>
          </a:xfrm>
          <a:prstGeom prst="rect">
            <a:avLst/>
          </a:prstGeom>
          <a:noFill/>
        </p:spPr>
        <p:txBody>
          <a:bodyPr wrap="square">
            <a:spAutoFit/>
          </a:bodyPr>
          <a:lstStyle/>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d) Retour sur les </a:t>
            </a:r>
            <a:r>
              <a:rPr lang="fr-FR" altLang="fr-FR" sz="1800" b="1" i="1" dirty="0" err="1">
                <a:latin typeface="Verdana" pitchFamily="34" charset="0"/>
                <a:ea typeface="Verdana" pitchFamily="34" charset="0"/>
                <a:cs typeface="Verdana" pitchFamily="34" charset="0"/>
              </a:rPr>
              <a:t>Chatbots</a:t>
            </a:r>
            <a:r>
              <a:rPr lang="fr-FR" altLang="fr-FR" sz="1800" b="1" dirty="0">
                <a:latin typeface="Verdana" pitchFamily="34" charset="0"/>
                <a:ea typeface="Verdana" pitchFamily="34" charset="0"/>
                <a:cs typeface="Verdana" pitchFamily="34" charset="0"/>
              </a:rPr>
              <a:t> de type </a:t>
            </a:r>
            <a:r>
              <a:rPr lang="fr-FR" altLang="fr-FR" sz="1800" b="1" dirty="0" err="1">
                <a:latin typeface="Verdana" pitchFamily="34" charset="0"/>
                <a:ea typeface="Verdana" pitchFamily="34" charset="0"/>
                <a:cs typeface="Verdana" pitchFamily="34" charset="0"/>
              </a:rPr>
              <a:t>ChatGPT</a:t>
            </a:r>
            <a:endParaRPr lang="fr-FR" altLang="fr-FR" sz="1800" b="1" dirty="0">
              <a:latin typeface="Verdana" pitchFamily="34" charset="0"/>
              <a:ea typeface="Verdana" pitchFamily="34" charset="0"/>
              <a:cs typeface="Verdana" pitchFamily="34" charset="0"/>
            </a:endParaRPr>
          </a:p>
          <a:p>
            <a:pPr marL="285750" indent="-285750" eaLnBrk="1" hangingPunct="1">
              <a:lnSpc>
                <a:spcPct val="150000"/>
              </a:lnSpc>
              <a:spcBef>
                <a:spcPct val="0"/>
              </a:spcBef>
              <a:buClr>
                <a:srgbClr val="FF0000"/>
              </a:buClr>
              <a:buFont typeface="Arial" panose="020B0604020202020204" pitchFamily="34" charset="0"/>
              <a:buChar char="•"/>
            </a:pPr>
            <a:r>
              <a:rPr lang="fr-FR" altLang="fr-FR" sz="1800" dirty="0">
                <a:latin typeface="Verdana" pitchFamily="34" charset="0"/>
                <a:ea typeface="Verdana" pitchFamily="34" charset="0"/>
                <a:cs typeface="Verdana" pitchFamily="34" charset="0"/>
              </a:rPr>
              <a:t>Les </a:t>
            </a:r>
            <a:r>
              <a:rPr lang="fr-FR" altLang="fr-FR" sz="1800" i="1" dirty="0" err="1">
                <a:latin typeface="Verdana" pitchFamily="34" charset="0"/>
                <a:ea typeface="Verdana" pitchFamily="34" charset="0"/>
                <a:cs typeface="Verdana" pitchFamily="34" charset="0"/>
              </a:rPr>
              <a:t>Chatbots</a:t>
            </a:r>
            <a:r>
              <a:rPr lang="fr-FR" altLang="fr-FR" sz="1800" dirty="0">
                <a:latin typeface="Verdana" pitchFamily="34" charset="0"/>
                <a:ea typeface="Verdana" pitchFamily="34" charset="0"/>
                <a:cs typeface="Verdana" pitchFamily="34" charset="0"/>
              </a:rPr>
              <a:t> sont des outils purement linguistiques…</a:t>
            </a:r>
          </a:p>
          <a:p>
            <a:pPr marL="285750" indent="-285750" eaLnBrk="1" hangingPunct="1">
              <a:lnSpc>
                <a:spcPct val="150000"/>
              </a:lnSpc>
              <a:spcBef>
                <a:spcPct val="0"/>
              </a:spcBef>
              <a:buClr>
                <a:srgbClr val="FF0000"/>
              </a:buClr>
              <a:buFont typeface="Arial" panose="020B0604020202020204" pitchFamily="34" charset="0"/>
              <a:buChar char="•"/>
            </a:pPr>
            <a:endParaRPr lang="fr-FR" altLang="fr-FR" dirty="0">
              <a:latin typeface="Verdana" pitchFamily="34" charset="0"/>
              <a:ea typeface="Verdana" pitchFamily="34" charset="0"/>
              <a:cs typeface="Verdana" pitchFamily="34" charset="0"/>
            </a:endParaRPr>
          </a:p>
          <a:p>
            <a:pPr eaLnBrk="1" hangingPunct="1">
              <a:lnSpc>
                <a:spcPct val="150000"/>
              </a:lnSpc>
              <a:spcBef>
                <a:spcPct val="0"/>
              </a:spcBef>
              <a:buClr>
                <a:srgbClr val="FF0000"/>
              </a:buClr>
            </a:pPr>
            <a:endParaRPr lang="fr-FR" altLang="fr-FR" dirty="0">
              <a:latin typeface="Verdana" pitchFamily="34" charset="0"/>
              <a:ea typeface="Verdana" pitchFamily="34" charset="0"/>
              <a:cs typeface="Verdana" pitchFamily="34" charset="0"/>
            </a:endParaRPr>
          </a:p>
          <a:p>
            <a:pPr eaLnBrk="1" hangingPunct="1">
              <a:lnSpc>
                <a:spcPct val="150000"/>
              </a:lnSpc>
              <a:spcBef>
                <a:spcPct val="0"/>
              </a:spcBef>
              <a:buClr>
                <a:srgbClr val="FF0000"/>
              </a:buClr>
            </a:pPr>
            <a:endParaRPr lang="fr-FR" altLang="fr-FR" sz="1800" dirty="0">
              <a:latin typeface="Verdana" pitchFamily="34" charset="0"/>
              <a:ea typeface="Verdana" pitchFamily="34" charset="0"/>
              <a:cs typeface="Verdana" pitchFamily="34" charset="0"/>
            </a:endParaRPr>
          </a:p>
          <a:p>
            <a:pPr marL="285750" indent="-285750" eaLnBrk="1" hangingPunct="1">
              <a:lnSpc>
                <a:spcPct val="150000"/>
              </a:lnSpc>
              <a:spcBef>
                <a:spcPct val="0"/>
              </a:spcBef>
              <a:buClr>
                <a:srgbClr val="DD4026"/>
              </a:buClr>
              <a:buFont typeface="Arial" panose="020B0604020202020204" pitchFamily="34" charset="0"/>
              <a:buChar char="•"/>
            </a:pPr>
            <a:r>
              <a:rPr lang="fr-FR" altLang="fr-FR" sz="1800" dirty="0">
                <a:latin typeface="Verdana" pitchFamily="34" charset="0"/>
                <a:ea typeface="Verdana" pitchFamily="34" charset="0"/>
                <a:cs typeface="Verdana" pitchFamily="34" charset="0"/>
              </a:rPr>
              <a:t>…Utiles pour </a:t>
            </a:r>
            <a:r>
              <a:rPr lang="fr-FR" altLang="fr-FR" sz="1800" i="1" dirty="0">
                <a:latin typeface="Verdana" pitchFamily="34" charset="0"/>
                <a:ea typeface="Verdana" pitchFamily="34" charset="0"/>
                <a:cs typeface="Verdana" pitchFamily="34" charset="0"/>
              </a:rPr>
              <a:t>brainstormer</a:t>
            </a:r>
            <a:r>
              <a:rPr lang="fr-FR" altLang="fr-FR" sz="1800" dirty="0">
                <a:latin typeface="Verdana" pitchFamily="34" charset="0"/>
                <a:ea typeface="Verdana" pitchFamily="34" charset="0"/>
                <a:cs typeface="Verdana" pitchFamily="34" charset="0"/>
              </a:rPr>
              <a:t>, lister des mots-clés, structurer / catégoriser les informations (plan, tableaux), corriger des fautes d’orthographe et de syntaxe, reformuler. </a:t>
            </a:r>
            <a:r>
              <a:rPr lang="fr-FR" altLang="fr-FR" sz="1800" dirty="0">
                <a:latin typeface="Verdana" pitchFamily="34" charset="0"/>
                <a:ea typeface="Verdana" pitchFamily="34" charset="0"/>
                <a:cs typeface="Verdana" pitchFamily="34" charset="0"/>
                <a:hlinkClick r:id="rId2"/>
              </a:rPr>
              <a:t>Illustration</a:t>
            </a:r>
            <a:r>
              <a:rPr lang="fr-FR" altLang="fr-FR" sz="1800" dirty="0">
                <a:latin typeface="Verdana" pitchFamily="34" charset="0"/>
                <a:ea typeface="Verdana" pitchFamily="34" charset="0"/>
                <a:cs typeface="Verdana" pitchFamily="34" charset="0"/>
              </a:rPr>
              <a:t>. </a:t>
            </a:r>
          </a:p>
          <a:p>
            <a:pPr marL="285750" indent="-285750" eaLnBrk="1" hangingPunct="1">
              <a:lnSpc>
                <a:spcPct val="150000"/>
              </a:lnSpc>
              <a:spcBef>
                <a:spcPct val="0"/>
              </a:spcBef>
              <a:buClr>
                <a:srgbClr val="DD4026"/>
              </a:buClr>
              <a:buFont typeface="Arial" panose="020B0604020202020204" pitchFamily="34" charset="0"/>
              <a:buChar char="•"/>
            </a:pPr>
            <a:r>
              <a:rPr lang="fr-FR" altLang="fr-FR" sz="1800" dirty="0">
                <a:latin typeface="Verdana" pitchFamily="34" charset="0"/>
                <a:ea typeface="Verdana" pitchFamily="34" charset="0"/>
                <a:cs typeface="Verdana" pitchFamily="34" charset="0"/>
              </a:rPr>
              <a:t>En revanche, à aucun moment il ne faut se fier aux </a:t>
            </a:r>
            <a:r>
              <a:rPr lang="fr-FR" altLang="fr-FR" sz="1800" i="1" dirty="0" err="1">
                <a:latin typeface="Verdana" pitchFamily="34" charset="0"/>
                <a:ea typeface="Verdana" pitchFamily="34" charset="0"/>
                <a:cs typeface="Verdana" pitchFamily="34" charset="0"/>
              </a:rPr>
              <a:t>Chatbots</a:t>
            </a:r>
            <a:r>
              <a:rPr lang="fr-FR" altLang="fr-FR" sz="1800" dirty="0">
                <a:latin typeface="Verdana" pitchFamily="34" charset="0"/>
                <a:ea typeface="Verdana" pitchFamily="34" charset="0"/>
                <a:cs typeface="Verdana" pitchFamily="34" charset="0"/>
              </a:rPr>
              <a:t> pour avoir des résultats corrects ou vérifiés. Ne pas les mettre au centre de la réflexion scientifique !</a:t>
            </a:r>
          </a:p>
          <a:p>
            <a:pPr marL="285750" indent="-285750" eaLnBrk="1" hangingPunct="1">
              <a:lnSpc>
                <a:spcPct val="150000"/>
              </a:lnSpc>
              <a:spcBef>
                <a:spcPct val="0"/>
              </a:spcBef>
              <a:buClr>
                <a:srgbClr val="DD4026"/>
              </a:buClr>
              <a:buFont typeface="Arial" panose="020B0604020202020204" pitchFamily="34" charset="0"/>
              <a:buChar char="•"/>
            </a:pPr>
            <a:r>
              <a:rPr lang="fr-FR" altLang="fr-FR" sz="1800" dirty="0">
                <a:latin typeface="Verdana" pitchFamily="34" charset="0"/>
                <a:ea typeface="Verdana" pitchFamily="34" charset="0"/>
                <a:cs typeface="Verdana" pitchFamily="34" charset="0"/>
              </a:rPr>
              <a:t>Rappels sur le phénomène global des hallucinations (réponses fausses, références bibliographiques erronées). </a:t>
            </a:r>
            <a:r>
              <a:rPr lang="fr-FR" altLang="fr-FR" sz="1800" dirty="0">
                <a:latin typeface="Verdana" pitchFamily="34" charset="0"/>
                <a:ea typeface="Verdana" pitchFamily="34" charset="0"/>
                <a:cs typeface="Verdana" pitchFamily="34" charset="0"/>
                <a:hlinkClick r:id="rId3"/>
              </a:rPr>
              <a:t>Illustration</a:t>
            </a:r>
            <a:r>
              <a:rPr lang="fr-FR" altLang="fr-FR" sz="1800" dirty="0">
                <a:latin typeface="Verdana" pitchFamily="34" charset="0"/>
                <a:ea typeface="Verdana" pitchFamily="34" charset="0"/>
                <a:cs typeface="Verdana" pitchFamily="34" charset="0"/>
              </a:rPr>
              <a:t>.</a:t>
            </a:r>
          </a:p>
          <a:p>
            <a:endParaRPr lang="fr-FR" dirty="0"/>
          </a:p>
        </p:txBody>
      </p:sp>
      <p:pic>
        <p:nvPicPr>
          <p:cNvPr id="10" name="Image 9">
            <a:hlinkClick r:id="rId4"/>
            <a:extLst>
              <a:ext uri="{FF2B5EF4-FFF2-40B4-BE49-F238E27FC236}">
                <a16:creationId xmlns:a16="http://schemas.microsoft.com/office/drawing/2014/main" id="{9B95B1E4-1C0D-461D-9AB1-BB95EF5CDD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801" y="2378477"/>
            <a:ext cx="1370774" cy="767633"/>
          </a:xfrm>
          <a:prstGeom prst="rect">
            <a:avLst/>
          </a:prstGeom>
        </p:spPr>
      </p:pic>
      <p:pic>
        <p:nvPicPr>
          <p:cNvPr id="13" name="Image 12">
            <a:hlinkClick r:id="rId6"/>
            <a:extLst>
              <a:ext uri="{FF2B5EF4-FFF2-40B4-BE49-F238E27FC236}">
                <a16:creationId xmlns:a16="http://schemas.microsoft.com/office/drawing/2014/main" id="{AB0D27AA-A6F1-4FF8-93EA-D1DACCAB281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84400" y="2378477"/>
            <a:ext cx="950040" cy="767633"/>
          </a:xfrm>
          <a:prstGeom prst="rect">
            <a:avLst/>
          </a:prstGeom>
        </p:spPr>
      </p:pic>
      <p:pic>
        <p:nvPicPr>
          <p:cNvPr id="17" name="Image 16">
            <a:hlinkClick r:id="rId8"/>
            <a:extLst>
              <a:ext uri="{FF2B5EF4-FFF2-40B4-BE49-F238E27FC236}">
                <a16:creationId xmlns:a16="http://schemas.microsoft.com/office/drawing/2014/main" id="{AF4B3F02-6EF7-4968-A558-85A26C2D81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05200" y="2515709"/>
            <a:ext cx="1338082" cy="493168"/>
          </a:xfrm>
          <a:prstGeom prst="rect">
            <a:avLst/>
          </a:prstGeom>
        </p:spPr>
      </p:pic>
      <p:pic>
        <p:nvPicPr>
          <p:cNvPr id="18" name="Image 17">
            <a:hlinkClick r:id="rId10"/>
            <a:extLst>
              <a:ext uri="{FF2B5EF4-FFF2-40B4-BE49-F238E27FC236}">
                <a16:creationId xmlns:a16="http://schemas.microsoft.com/office/drawing/2014/main" id="{42425A05-77C9-4375-BE5A-AB5D90E9069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14042" y="2525285"/>
            <a:ext cx="1438683" cy="550900"/>
          </a:xfrm>
          <a:prstGeom prst="rect">
            <a:avLst/>
          </a:prstGeom>
        </p:spPr>
      </p:pic>
      <p:pic>
        <p:nvPicPr>
          <p:cNvPr id="19" name="Image 18">
            <a:hlinkClick r:id="rId12"/>
            <a:extLst>
              <a:ext uri="{FF2B5EF4-FFF2-40B4-BE49-F238E27FC236}">
                <a16:creationId xmlns:a16="http://schemas.microsoft.com/office/drawing/2014/main" id="{726E28C1-A4FF-4A28-B70A-C99DE2719A4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922884" y="2416918"/>
            <a:ext cx="767633" cy="767633"/>
          </a:xfrm>
          <a:prstGeom prst="rect">
            <a:avLst/>
          </a:prstGeom>
        </p:spPr>
      </p:pic>
      <p:pic>
        <p:nvPicPr>
          <p:cNvPr id="20" name="Image 19">
            <a:hlinkClick r:id="rId14"/>
            <a:extLst>
              <a:ext uri="{FF2B5EF4-FFF2-40B4-BE49-F238E27FC236}">
                <a16:creationId xmlns:a16="http://schemas.microsoft.com/office/drawing/2014/main" id="{F72D0FE1-7BDC-4E04-A14D-F9910D723FC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30419" y="2359807"/>
            <a:ext cx="1207456" cy="804971"/>
          </a:xfrm>
          <a:prstGeom prst="rect">
            <a:avLst/>
          </a:prstGeom>
        </p:spPr>
      </p:pic>
    </p:spTree>
    <p:extLst>
      <p:ext uri="{BB962C8B-B14F-4D97-AF65-F5344CB8AC3E}">
        <p14:creationId xmlns:p14="http://schemas.microsoft.com/office/powerpoint/2010/main" val="1546675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69817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AutoNum type="alphaLcParenR"/>
            </a:pPr>
            <a:r>
              <a:rPr lang="fr-FR" sz="1700" b="1" kern="1200" dirty="0">
                <a:solidFill>
                  <a:schemeClr val="tx1">
                    <a:lumMod val="95000"/>
                    <a:lumOff val="5000"/>
                  </a:schemeClr>
                </a:solidFill>
                <a:latin typeface="Verdana" panose="020B0604030504040204" pitchFamily="34" charset="0"/>
                <a:ea typeface="Verdana" panose="020B0604030504040204" pitchFamily="34" charset="0"/>
                <a:cs typeface="+mj-cs"/>
              </a:rPr>
              <a:t> </a:t>
            </a:r>
            <a:r>
              <a:rPr lang="fr-FR" altLang="fr-FR" sz="1800" b="1" dirty="0">
                <a:latin typeface="Verdana" pitchFamily="34" charset="0"/>
                <a:ea typeface="Verdana" pitchFamily="34" charset="0"/>
                <a:cs typeface="Verdana" pitchFamily="34" charset="0"/>
              </a:rPr>
              <a:t>Comment ça fonctionne et comment on évite les hallucinations ? Le principe du RAG</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9</a:t>
            </a:fld>
            <a:endParaRPr lang="fr-FR" dirty="0"/>
          </a:p>
        </p:txBody>
      </p:sp>
      <p:pic>
        <p:nvPicPr>
          <p:cNvPr id="7" name="Image 6">
            <a:extLst>
              <a:ext uri="{FF2B5EF4-FFF2-40B4-BE49-F238E27FC236}">
                <a16:creationId xmlns:a16="http://schemas.microsoft.com/office/drawing/2014/main" id="{717350B8-48AE-416C-9884-6BB62255E962}"/>
              </a:ext>
            </a:extLst>
          </p:cNvPr>
          <p:cNvPicPr>
            <a:picLocks noChangeAspect="1"/>
          </p:cNvPicPr>
          <p:nvPr/>
        </p:nvPicPr>
        <p:blipFill>
          <a:blip r:embed="rId2"/>
          <a:stretch>
            <a:fillRect/>
          </a:stretch>
        </p:blipFill>
        <p:spPr>
          <a:xfrm>
            <a:off x="1715274" y="2599865"/>
            <a:ext cx="9036496" cy="3756485"/>
          </a:xfrm>
          <a:prstGeom prst="rect">
            <a:avLst/>
          </a:prstGeom>
        </p:spPr>
      </p:pic>
      <p:sp>
        <p:nvSpPr>
          <p:cNvPr id="11" name="ZoneTexte 10">
            <a:extLst>
              <a:ext uri="{FF2B5EF4-FFF2-40B4-BE49-F238E27FC236}">
                <a16:creationId xmlns:a16="http://schemas.microsoft.com/office/drawing/2014/main" id="{B0072558-D507-46BE-A110-E3FDA00E6FD0}"/>
              </a:ext>
            </a:extLst>
          </p:cNvPr>
          <p:cNvSpPr txBox="1"/>
          <p:nvPr/>
        </p:nvSpPr>
        <p:spPr>
          <a:xfrm>
            <a:off x="373185" y="6176039"/>
            <a:ext cx="11353148" cy="523220"/>
          </a:xfrm>
          <a:prstGeom prst="rect">
            <a:avLst/>
          </a:prstGeom>
          <a:noFill/>
        </p:spPr>
        <p:txBody>
          <a:bodyPr wrap="square">
            <a:spAutoFit/>
          </a:bodyPr>
          <a:lstStyle/>
          <a:p>
            <a:pPr marL="0" indent="0">
              <a:spcBef>
                <a:spcPct val="0"/>
              </a:spcBef>
              <a:buNone/>
            </a:pPr>
            <a:r>
              <a:rPr lang="fr-FR" altLang="fr-FR" sz="1400" dirty="0">
                <a:latin typeface="Verdana" pitchFamily="34" charset="0"/>
                <a:ea typeface="Verdana" pitchFamily="34" charset="0"/>
                <a:cs typeface="Verdana" pitchFamily="34" charset="0"/>
              </a:rPr>
              <a:t>Schéma issu de </a:t>
            </a:r>
            <a:r>
              <a:rPr lang="fr-FR" sz="1400" dirty="0">
                <a:effectLst/>
              </a:rPr>
              <a:t>Bouchard, A. (2025d, septembre </a:t>
            </a:r>
            <a:r>
              <a:rPr lang="fr-FR" sz="1400" dirty="0"/>
              <a:t>24</a:t>
            </a:r>
            <a:r>
              <a:rPr lang="fr-FR" sz="1400" dirty="0">
                <a:effectLst/>
              </a:rPr>
              <a:t>). </a:t>
            </a:r>
            <a:r>
              <a:rPr lang="fr-FR" sz="1400" i="1" dirty="0">
                <a:effectLst/>
              </a:rPr>
              <a:t>Former les usagers à l’heure de </a:t>
            </a:r>
            <a:r>
              <a:rPr lang="fr-FR" sz="1400" i="1" dirty="0" err="1">
                <a:effectLst/>
              </a:rPr>
              <a:t>ChatGPT</a:t>
            </a:r>
            <a:r>
              <a:rPr lang="fr-FR" sz="1400" i="1" dirty="0">
                <a:effectLst/>
              </a:rPr>
              <a:t> : IA et compétences informationnelles (formation de formateurs)</a:t>
            </a:r>
            <a:r>
              <a:rPr lang="fr-FR" sz="1400" dirty="0">
                <a:effectLst/>
              </a:rPr>
              <a:t>. </a:t>
            </a:r>
            <a:r>
              <a:rPr lang="fr-FR" sz="1400" dirty="0">
                <a:effectLst/>
                <a:hlinkClick r:id="rId3"/>
              </a:rPr>
              <a:t>https://urfist.chartes.psl.eu/ressources/former-les-usagers-l-heure-de-chatgpt-ia-et-competences-informationnelles-formation-de</a:t>
            </a:r>
            <a:endParaRPr lang="fr-FR" sz="1400" dirty="0">
              <a:effectLst/>
            </a:endParaRPr>
          </a:p>
        </p:txBody>
      </p:sp>
    </p:spTree>
    <p:extLst>
      <p:ext uri="{BB962C8B-B14F-4D97-AF65-F5344CB8AC3E}">
        <p14:creationId xmlns:p14="http://schemas.microsoft.com/office/powerpoint/2010/main" val="3738147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69817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b) Outils académiques de questions-réponses :</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10</a:t>
            </a:fld>
            <a:endParaRPr lang="fr-FR" dirty="0"/>
          </a:p>
        </p:txBody>
      </p:sp>
      <p:pic>
        <p:nvPicPr>
          <p:cNvPr id="9" name="Image 8">
            <a:extLst>
              <a:ext uri="{FF2B5EF4-FFF2-40B4-BE49-F238E27FC236}">
                <a16:creationId xmlns:a16="http://schemas.microsoft.com/office/drawing/2014/main" id="{1CB6A214-E061-4119-AD65-1E17889EDDC3}"/>
              </a:ext>
            </a:extLst>
          </p:cNvPr>
          <p:cNvPicPr>
            <a:picLocks noChangeAspect="1"/>
          </p:cNvPicPr>
          <p:nvPr/>
        </p:nvPicPr>
        <p:blipFill>
          <a:blip r:embed="rId2"/>
          <a:stretch>
            <a:fillRect/>
          </a:stretch>
        </p:blipFill>
        <p:spPr>
          <a:xfrm>
            <a:off x="1270599" y="2770027"/>
            <a:ext cx="2550019" cy="1000814"/>
          </a:xfrm>
          <a:prstGeom prst="rect">
            <a:avLst/>
          </a:prstGeom>
        </p:spPr>
      </p:pic>
      <p:pic>
        <p:nvPicPr>
          <p:cNvPr id="10" name="Image 9">
            <a:hlinkClick r:id="rId3"/>
            <a:extLst>
              <a:ext uri="{FF2B5EF4-FFF2-40B4-BE49-F238E27FC236}">
                <a16:creationId xmlns:a16="http://schemas.microsoft.com/office/drawing/2014/main" id="{71C743FF-72C7-494A-B975-D69E751A7A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3100" y="2718813"/>
            <a:ext cx="2735535" cy="1420374"/>
          </a:xfrm>
          <a:prstGeom prst="rect">
            <a:avLst/>
          </a:prstGeom>
        </p:spPr>
      </p:pic>
      <p:pic>
        <p:nvPicPr>
          <p:cNvPr id="12" name="Image 11">
            <a:hlinkClick r:id="rId5"/>
            <a:extLst>
              <a:ext uri="{FF2B5EF4-FFF2-40B4-BE49-F238E27FC236}">
                <a16:creationId xmlns:a16="http://schemas.microsoft.com/office/drawing/2014/main" id="{EFF3190B-9113-4EC3-8CDD-E5AC7317E5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9086" y="4521568"/>
            <a:ext cx="3543300" cy="1771650"/>
          </a:xfrm>
          <a:prstGeom prst="rect">
            <a:avLst/>
          </a:prstGeom>
        </p:spPr>
      </p:pic>
      <p:pic>
        <p:nvPicPr>
          <p:cNvPr id="13" name="Image 12">
            <a:hlinkClick r:id="rId7"/>
            <a:extLst>
              <a:ext uri="{FF2B5EF4-FFF2-40B4-BE49-F238E27FC236}">
                <a16:creationId xmlns:a16="http://schemas.microsoft.com/office/drawing/2014/main" id="{D7E2AF18-686C-4EC7-933A-6BC5018EAC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8405" y="4802555"/>
            <a:ext cx="3762375" cy="1209675"/>
          </a:xfrm>
          <a:prstGeom prst="rect">
            <a:avLst/>
          </a:prstGeom>
        </p:spPr>
      </p:pic>
    </p:spTree>
    <p:extLst>
      <p:ext uri="{BB962C8B-B14F-4D97-AF65-F5344CB8AC3E}">
        <p14:creationId xmlns:p14="http://schemas.microsoft.com/office/powerpoint/2010/main" val="2544367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69817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b) Outils académiques de questions-réponses :</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11</a:t>
            </a:fld>
            <a:endParaRPr lang="fr-FR" dirty="0"/>
          </a:p>
        </p:txBody>
      </p:sp>
      <p:pic>
        <p:nvPicPr>
          <p:cNvPr id="11" name="Image 10">
            <a:extLst>
              <a:ext uri="{FF2B5EF4-FFF2-40B4-BE49-F238E27FC236}">
                <a16:creationId xmlns:a16="http://schemas.microsoft.com/office/drawing/2014/main" id="{22BDC257-6417-4F1A-8DE7-7D4052CFA84A}"/>
              </a:ext>
            </a:extLst>
          </p:cNvPr>
          <p:cNvPicPr>
            <a:picLocks noChangeAspect="1"/>
          </p:cNvPicPr>
          <p:nvPr/>
        </p:nvPicPr>
        <p:blipFill>
          <a:blip r:embed="rId2"/>
          <a:stretch>
            <a:fillRect/>
          </a:stretch>
        </p:blipFill>
        <p:spPr>
          <a:xfrm>
            <a:off x="1161202" y="2692498"/>
            <a:ext cx="5526745" cy="2712867"/>
          </a:xfrm>
          <a:prstGeom prst="rect">
            <a:avLst/>
          </a:prstGeom>
        </p:spPr>
      </p:pic>
      <p:pic>
        <p:nvPicPr>
          <p:cNvPr id="14" name="Image 13">
            <a:hlinkClick r:id="rId3"/>
            <a:extLst>
              <a:ext uri="{FF2B5EF4-FFF2-40B4-BE49-F238E27FC236}">
                <a16:creationId xmlns:a16="http://schemas.microsoft.com/office/drawing/2014/main" id="{21DDAF8B-3B07-4DC6-B629-891D0EB51BE4}"/>
              </a:ext>
            </a:extLst>
          </p:cNvPr>
          <p:cNvPicPr>
            <a:picLocks noChangeAspect="1"/>
          </p:cNvPicPr>
          <p:nvPr/>
        </p:nvPicPr>
        <p:blipFill rotWithShape="1">
          <a:blip r:embed="rId4">
            <a:extLst>
              <a:ext uri="{28A0092B-C50C-407E-A947-70E740481C1C}">
                <a14:useLocalDpi xmlns:a14="http://schemas.microsoft.com/office/drawing/2010/main" val="0"/>
              </a:ext>
            </a:extLst>
          </a:blip>
          <a:srcRect l="6096" t="19747" r="2024" b="23350"/>
          <a:stretch/>
        </p:blipFill>
        <p:spPr>
          <a:xfrm>
            <a:off x="7999474" y="2222902"/>
            <a:ext cx="2637077" cy="816588"/>
          </a:xfrm>
          <a:prstGeom prst="rect">
            <a:avLst/>
          </a:prstGeom>
        </p:spPr>
      </p:pic>
      <p:sp>
        <p:nvSpPr>
          <p:cNvPr id="15" name="ZoneTexte 14">
            <a:extLst>
              <a:ext uri="{FF2B5EF4-FFF2-40B4-BE49-F238E27FC236}">
                <a16:creationId xmlns:a16="http://schemas.microsoft.com/office/drawing/2014/main" id="{996EA2D6-D646-4852-9E86-04A5C0E42AF6}"/>
              </a:ext>
            </a:extLst>
          </p:cNvPr>
          <p:cNvSpPr txBox="1"/>
          <p:nvPr/>
        </p:nvSpPr>
        <p:spPr>
          <a:xfrm>
            <a:off x="7596026" y="4975162"/>
            <a:ext cx="4172852" cy="369332"/>
          </a:xfrm>
          <a:prstGeom prst="rect">
            <a:avLst/>
          </a:prstGeom>
          <a:noFill/>
        </p:spPr>
        <p:txBody>
          <a:bodyPr wrap="square">
            <a:spAutoFit/>
          </a:bodyPr>
          <a:lstStyle/>
          <a:p>
            <a:r>
              <a:rPr lang="fr-FR" sz="1800" i="1" dirty="0" err="1">
                <a:latin typeface="Verdana" panose="020B0604030504040204" pitchFamily="34" charset="0"/>
                <a:ea typeface="Verdana" panose="020B0604030504040204" pitchFamily="34" charset="0"/>
                <a:hlinkClick r:id="rId5" action="ppaction://hlinkfile"/>
              </a:rPr>
              <a:t>Get</a:t>
            </a:r>
            <a:r>
              <a:rPr lang="fr-FR" sz="1800" i="1" dirty="0">
                <a:latin typeface="Verdana" panose="020B0604030504040204" pitchFamily="34" charset="0"/>
                <a:ea typeface="Verdana" panose="020B0604030504040204" pitchFamily="34" charset="0"/>
                <a:hlinkClick r:id="rId5" action="ppaction://hlinkfile"/>
              </a:rPr>
              <a:t> a </a:t>
            </a:r>
            <a:r>
              <a:rPr lang="fr-FR" sz="1800" i="1" dirty="0" err="1">
                <a:latin typeface="Verdana" panose="020B0604030504040204" pitchFamily="34" charset="0"/>
                <a:ea typeface="Verdana" panose="020B0604030504040204" pitchFamily="34" charset="0"/>
                <a:hlinkClick r:id="rId5" action="ppaction://hlinkfile"/>
              </a:rPr>
              <a:t>research</a:t>
            </a:r>
            <a:r>
              <a:rPr lang="fr-FR" sz="1800" i="1" dirty="0">
                <a:latin typeface="Verdana" panose="020B0604030504040204" pitchFamily="34" charset="0"/>
                <a:ea typeface="Verdana" panose="020B0604030504040204" pitchFamily="34" charset="0"/>
                <a:hlinkClick r:id="rId5" action="ppaction://hlinkfile"/>
              </a:rPr>
              <a:t> report </a:t>
            </a:r>
            <a:r>
              <a:rPr lang="fr-FR" sz="1800" dirty="0">
                <a:latin typeface="Verdana" panose="020B0604030504040204" pitchFamily="34" charset="0"/>
                <a:ea typeface="Verdana" panose="020B0604030504040204" pitchFamily="34" charset="0"/>
                <a:hlinkClick r:id="rId5" action="ppaction://hlinkfile"/>
              </a:rPr>
              <a:t>: exemple</a:t>
            </a:r>
            <a:endParaRPr lang="fr-FR" sz="1800" dirty="0">
              <a:latin typeface="Verdana" panose="020B0604030504040204" pitchFamily="34" charset="0"/>
              <a:ea typeface="Verdana" panose="020B0604030504040204" pitchFamily="34" charset="0"/>
            </a:endParaRPr>
          </a:p>
        </p:txBody>
      </p:sp>
      <p:pic>
        <p:nvPicPr>
          <p:cNvPr id="16" name="Image 15">
            <a:hlinkClick r:id="rId6"/>
            <a:extLst>
              <a:ext uri="{FF2B5EF4-FFF2-40B4-BE49-F238E27FC236}">
                <a16:creationId xmlns:a16="http://schemas.microsoft.com/office/drawing/2014/main" id="{CC7E56E7-5662-4285-A685-2F797F3568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9422" y="5677280"/>
            <a:ext cx="3265155" cy="585264"/>
          </a:xfrm>
          <a:prstGeom prst="rect">
            <a:avLst/>
          </a:prstGeom>
        </p:spPr>
      </p:pic>
      <p:pic>
        <p:nvPicPr>
          <p:cNvPr id="17" name="Image 16">
            <a:extLst>
              <a:ext uri="{FF2B5EF4-FFF2-40B4-BE49-F238E27FC236}">
                <a16:creationId xmlns:a16="http://schemas.microsoft.com/office/drawing/2014/main" id="{E8443330-1830-4CB9-B764-999075EA817B}"/>
              </a:ext>
            </a:extLst>
          </p:cNvPr>
          <p:cNvPicPr>
            <a:picLocks noChangeAspect="1"/>
          </p:cNvPicPr>
          <p:nvPr/>
        </p:nvPicPr>
        <p:blipFill>
          <a:blip r:embed="rId8"/>
          <a:stretch>
            <a:fillRect/>
          </a:stretch>
        </p:blipFill>
        <p:spPr>
          <a:xfrm>
            <a:off x="134947" y="5491960"/>
            <a:ext cx="2556627" cy="791876"/>
          </a:xfrm>
          <a:prstGeom prst="rect">
            <a:avLst/>
          </a:prstGeom>
        </p:spPr>
      </p:pic>
    </p:spTree>
    <p:extLst>
      <p:ext uri="{BB962C8B-B14F-4D97-AF65-F5344CB8AC3E}">
        <p14:creationId xmlns:p14="http://schemas.microsoft.com/office/powerpoint/2010/main" val="228006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69817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b) Outils académiques de questions-réponses :</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12</a:t>
            </a:fld>
            <a:endParaRPr lang="fr-FR" dirty="0"/>
          </a:p>
        </p:txBody>
      </p:sp>
      <p:pic>
        <p:nvPicPr>
          <p:cNvPr id="10" name="Image 9">
            <a:hlinkClick r:id="rId2"/>
            <a:extLst>
              <a:ext uri="{FF2B5EF4-FFF2-40B4-BE49-F238E27FC236}">
                <a16:creationId xmlns:a16="http://schemas.microsoft.com/office/drawing/2014/main" id="{24AD6AA9-F956-432D-9C8E-01EB34EE39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6034" y="2184976"/>
            <a:ext cx="2808312" cy="902926"/>
          </a:xfrm>
          <a:prstGeom prst="rect">
            <a:avLst/>
          </a:prstGeom>
        </p:spPr>
      </p:pic>
      <p:pic>
        <p:nvPicPr>
          <p:cNvPr id="12" name="Image 11">
            <a:extLst>
              <a:ext uri="{FF2B5EF4-FFF2-40B4-BE49-F238E27FC236}">
                <a16:creationId xmlns:a16="http://schemas.microsoft.com/office/drawing/2014/main" id="{8D59B7AA-EE7F-4419-AEDE-7E83A51FDE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88524" y="2946952"/>
            <a:ext cx="1002049" cy="281900"/>
          </a:xfrm>
          <a:prstGeom prst="rect">
            <a:avLst/>
          </a:prstGeom>
        </p:spPr>
      </p:pic>
      <p:pic>
        <p:nvPicPr>
          <p:cNvPr id="13" name="Image 12">
            <a:extLst>
              <a:ext uri="{FF2B5EF4-FFF2-40B4-BE49-F238E27FC236}">
                <a16:creationId xmlns:a16="http://schemas.microsoft.com/office/drawing/2014/main" id="{8B64E9F8-A7BD-42B3-84B2-754BEACFD8FD}"/>
              </a:ext>
            </a:extLst>
          </p:cNvPr>
          <p:cNvPicPr>
            <a:picLocks noChangeAspect="1"/>
          </p:cNvPicPr>
          <p:nvPr/>
        </p:nvPicPr>
        <p:blipFill>
          <a:blip r:embed="rId5"/>
          <a:stretch>
            <a:fillRect/>
          </a:stretch>
        </p:blipFill>
        <p:spPr>
          <a:xfrm>
            <a:off x="492423" y="2873752"/>
            <a:ext cx="7380312" cy="2561761"/>
          </a:xfrm>
          <a:prstGeom prst="rect">
            <a:avLst/>
          </a:prstGeom>
          <a:ln>
            <a:noFill/>
          </a:ln>
          <a:effectLst>
            <a:outerShdw blurRad="292100" dist="139700" dir="2700000" algn="tl" rotWithShape="0">
              <a:srgbClr val="333333">
                <a:alpha val="65000"/>
              </a:srgbClr>
            </a:outerShdw>
          </a:effectLst>
        </p:spPr>
      </p:pic>
      <p:pic>
        <p:nvPicPr>
          <p:cNvPr id="18" name="Image 17">
            <a:extLst>
              <a:ext uri="{FF2B5EF4-FFF2-40B4-BE49-F238E27FC236}">
                <a16:creationId xmlns:a16="http://schemas.microsoft.com/office/drawing/2014/main" id="{57F1141C-7619-4B63-A533-B8AB36AFE1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124" y="5539584"/>
            <a:ext cx="2088232" cy="1169410"/>
          </a:xfrm>
          <a:prstGeom prst="rect">
            <a:avLst/>
          </a:prstGeom>
        </p:spPr>
      </p:pic>
      <p:pic>
        <p:nvPicPr>
          <p:cNvPr id="19" name="Image 18">
            <a:extLst>
              <a:ext uri="{FF2B5EF4-FFF2-40B4-BE49-F238E27FC236}">
                <a16:creationId xmlns:a16="http://schemas.microsoft.com/office/drawing/2014/main" id="{92C4B853-5076-4178-9904-C32AAFB1DCCE}"/>
              </a:ext>
            </a:extLst>
          </p:cNvPr>
          <p:cNvPicPr>
            <a:picLocks noChangeAspect="1"/>
          </p:cNvPicPr>
          <p:nvPr/>
        </p:nvPicPr>
        <p:blipFill rotWithShape="1">
          <a:blip r:embed="rId7">
            <a:extLst>
              <a:ext uri="{28A0092B-C50C-407E-A947-70E740481C1C}">
                <a14:useLocalDpi xmlns:a14="http://schemas.microsoft.com/office/drawing/2010/main" val="0"/>
              </a:ext>
            </a:extLst>
          </a:blip>
          <a:srcRect l="-1" t="13122" r="3460" b="11766"/>
          <a:stretch/>
        </p:blipFill>
        <p:spPr>
          <a:xfrm>
            <a:off x="3056957" y="5528985"/>
            <a:ext cx="1440160" cy="1197966"/>
          </a:xfrm>
          <a:prstGeom prst="rect">
            <a:avLst/>
          </a:prstGeom>
        </p:spPr>
      </p:pic>
      <p:pic>
        <p:nvPicPr>
          <p:cNvPr id="20" name="Image 19">
            <a:extLst>
              <a:ext uri="{FF2B5EF4-FFF2-40B4-BE49-F238E27FC236}">
                <a16:creationId xmlns:a16="http://schemas.microsoft.com/office/drawing/2014/main" id="{E9687BB5-D84A-4491-A1FE-E92826CE30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68711" y="5539584"/>
            <a:ext cx="1584496" cy="1111512"/>
          </a:xfrm>
          <a:prstGeom prst="rect">
            <a:avLst/>
          </a:prstGeom>
        </p:spPr>
      </p:pic>
      <p:pic>
        <p:nvPicPr>
          <p:cNvPr id="21" name="Image 20">
            <a:extLst>
              <a:ext uri="{FF2B5EF4-FFF2-40B4-BE49-F238E27FC236}">
                <a16:creationId xmlns:a16="http://schemas.microsoft.com/office/drawing/2014/main" id="{BADBD856-B3CD-4A8F-AAB8-DC31EA63D45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46718" y="5816201"/>
            <a:ext cx="459417" cy="459417"/>
          </a:xfrm>
          <a:prstGeom prst="rect">
            <a:avLst/>
          </a:prstGeom>
        </p:spPr>
      </p:pic>
    </p:spTree>
    <p:extLst>
      <p:ext uri="{BB962C8B-B14F-4D97-AF65-F5344CB8AC3E}">
        <p14:creationId xmlns:p14="http://schemas.microsoft.com/office/powerpoint/2010/main" val="1672836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51219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b) Outils académiques de questions-réponses :</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13</a:t>
            </a:fld>
            <a:endParaRPr lang="fr-FR" dirty="0"/>
          </a:p>
        </p:txBody>
      </p:sp>
      <p:pic>
        <p:nvPicPr>
          <p:cNvPr id="14" name="Image 13">
            <a:hlinkClick r:id="rId2"/>
            <a:extLst>
              <a:ext uri="{FF2B5EF4-FFF2-40B4-BE49-F238E27FC236}">
                <a16:creationId xmlns:a16="http://schemas.microsoft.com/office/drawing/2014/main" id="{1A4DB1C5-FFF7-4E9E-9622-2B4DBF0AF8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8904" y="1794184"/>
            <a:ext cx="2026592" cy="1052269"/>
          </a:xfrm>
          <a:prstGeom prst="rect">
            <a:avLst/>
          </a:prstGeom>
        </p:spPr>
      </p:pic>
      <p:pic>
        <p:nvPicPr>
          <p:cNvPr id="15" name="Image 14">
            <a:extLst>
              <a:ext uri="{FF2B5EF4-FFF2-40B4-BE49-F238E27FC236}">
                <a16:creationId xmlns:a16="http://schemas.microsoft.com/office/drawing/2014/main" id="{DCD26F4E-947B-4FE4-A580-063BAF1B3708}"/>
              </a:ext>
            </a:extLst>
          </p:cNvPr>
          <p:cNvPicPr>
            <a:picLocks noChangeAspect="1"/>
          </p:cNvPicPr>
          <p:nvPr/>
        </p:nvPicPr>
        <p:blipFill>
          <a:blip r:embed="rId4"/>
          <a:stretch>
            <a:fillRect/>
          </a:stretch>
        </p:blipFill>
        <p:spPr>
          <a:xfrm>
            <a:off x="2749096" y="2491320"/>
            <a:ext cx="4802759" cy="2870923"/>
          </a:xfrm>
          <a:prstGeom prst="rect">
            <a:avLst/>
          </a:prstGeom>
          <a:ln>
            <a:noFill/>
          </a:ln>
          <a:effectLst>
            <a:outerShdw blurRad="190500" algn="tl" rotWithShape="0">
              <a:srgbClr val="000000">
                <a:alpha val="70000"/>
              </a:srgbClr>
            </a:outerShdw>
          </a:effectLst>
        </p:spPr>
      </p:pic>
      <p:pic>
        <p:nvPicPr>
          <p:cNvPr id="16" name="Image 15">
            <a:extLst>
              <a:ext uri="{FF2B5EF4-FFF2-40B4-BE49-F238E27FC236}">
                <a16:creationId xmlns:a16="http://schemas.microsoft.com/office/drawing/2014/main" id="{0833893F-07DC-47E0-B5B7-7C3439E9C3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933" y="5444606"/>
            <a:ext cx="2088232" cy="1169410"/>
          </a:xfrm>
          <a:prstGeom prst="rect">
            <a:avLst/>
          </a:prstGeom>
        </p:spPr>
      </p:pic>
      <p:pic>
        <p:nvPicPr>
          <p:cNvPr id="17" name="Image 16">
            <a:hlinkClick r:id="rId6"/>
            <a:extLst>
              <a:ext uri="{FF2B5EF4-FFF2-40B4-BE49-F238E27FC236}">
                <a16:creationId xmlns:a16="http://schemas.microsoft.com/office/drawing/2014/main" id="{81EF79F5-2681-4410-9DA5-AB2CC5DAC3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9422" y="5677280"/>
            <a:ext cx="3265155" cy="585264"/>
          </a:xfrm>
          <a:prstGeom prst="rect">
            <a:avLst/>
          </a:prstGeom>
        </p:spPr>
      </p:pic>
    </p:spTree>
    <p:extLst>
      <p:ext uri="{BB962C8B-B14F-4D97-AF65-F5344CB8AC3E}">
        <p14:creationId xmlns:p14="http://schemas.microsoft.com/office/powerpoint/2010/main" val="3558764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51219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b) Outils académiques de questions-réponses :</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14</a:t>
            </a:fld>
            <a:endParaRPr lang="fr-FR" dirty="0"/>
          </a:p>
        </p:txBody>
      </p:sp>
      <p:pic>
        <p:nvPicPr>
          <p:cNvPr id="17" name="Image 16">
            <a:hlinkClick r:id="rId2"/>
            <a:extLst>
              <a:ext uri="{FF2B5EF4-FFF2-40B4-BE49-F238E27FC236}">
                <a16:creationId xmlns:a16="http://schemas.microsoft.com/office/drawing/2014/main" id="{81EF79F5-2681-4410-9DA5-AB2CC5DAC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1645" y="5469633"/>
            <a:ext cx="3265155" cy="585264"/>
          </a:xfrm>
          <a:prstGeom prst="rect">
            <a:avLst/>
          </a:prstGeom>
        </p:spPr>
      </p:pic>
      <p:pic>
        <p:nvPicPr>
          <p:cNvPr id="9" name="Image 8">
            <a:extLst>
              <a:ext uri="{FF2B5EF4-FFF2-40B4-BE49-F238E27FC236}">
                <a16:creationId xmlns:a16="http://schemas.microsoft.com/office/drawing/2014/main" id="{FE9F1DBF-D1EE-4A47-927D-099BE109A86A}"/>
              </a:ext>
            </a:extLst>
          </p:cNvPr>
          <p:cNvPicPr>
            <a:picLocks noChangeAspect="1"/>
          </p:cNvPicPr>
          <p:nvPr/>
        </p:nvPicPr>
        <p:blipFill>
          <a:blip r:embed="rId4"/>
          <a:stretch>
            <a:fillRect/>
          </a:stretch>
        </p:blipFill>
        <p:spPr>
          <a:xfrm>
            <a:off x="9077817" y="1828268"/>
            <a:ext cx="2148983" cy="843418"/>
          </a:xfrm>
          <a:prstGeom prst="rect">
            <a:avLst/>
          </a:prstGeom>
        </p:spPr>
      </p:pic>
      <p:pic>
        <p:nvPicPr>
          <p:cNvPr id="10" name="Image 9">
            <a:extLst>
              <a:ext uri="{FF2B5EF4-FFF2-40B4-BE49-F238E27FC236}">
                <a16:creationId xmlns:a16="http://schemas.microsoft.com/office/drawing/2014/main" id="{D7B8AFD5-E708-44F2-B9DB-74052345284B}"/>
              </a:ext>
            </a:extLst>
          </p:cNvPr>
          <p:cNvPicPr>
            <a:picLocks noChangeAspect="1"/>
          </p:cNvPicPr>
          <p:nvPr/>
        </p:nvPicPr>
        <p:blipFill>
          <a:blip r:embed="rId5"/>
          <a:stretch>
            <a:fillRect/>
          </a:stretch>
        </p:blipFill>
        <p:spPr>
          <a:xfrm>
            <a:off x="377262" y="2584536"/>
            <a:ext cx="8942418" cy="1772298"/>
          </a:xfrm>
          <a:prstGeom prst="rect">
            <a:avLst/>
          </a:prstGeom>
        </p:spPr>
      </p:pic>
      <p:sp>
        <p:nvSpPr>
          <p:cNvPr id="12" name="ZoneTexte 11">
            <a:extLst>
              <a:ext uri="{FF2B5EF4-FFF2-40B4-BE49-F238E27FC236}">
                <a16:creationId xmlns:a16="http://schemas.microsoft.com/office/drawing/2014/main" id="{1350701E-40B7-4AAC-BFA2-47703CC49998}"/>
              </a:ext>
            </a:extLst>
          </p:cNvPr>
          <p:cNvSpPr txBox="1"/>
          <p:nvPr/>
        </p:nvSpPr>
        <p:spPr>
          <a:xfrm>
            <a:off x="6934200" y="4658287"/>
            <a:ext cx="6096000" cy="369332"/>
          </a:xfrm>
          <a:prstGeom prst="rect">
            <a:avLst/>
          </a:prstGeom>
          <a:noFill/>
        </p:spPr>
        <p:txBody>
          <a:bodyPr wrap="square">
            <a:spAutoFit/>
          </a:bodyPr>
          <a:lstStyle/>
          <a:p>
            <a:r>
              <a:rPr lang="fr-FR" sz="1800" dirty="0" err="1">
                <a:latin typeface="Verdana" panose="020B0604030504040204" pitchFamily="34" charset="0"/>
                <a:ea typeface="Verdana" panose="020B0604030504040204" pitchFamily="34" charset="0"/>
                <a:hlinkClick r:id="rId6"/>
              </a:rPr>
              <a:t>Generate</a:t>
            </a:r>
            <a:r>
              <a:rPr lang="fr-FR" sz="1800" dirty="0">
                <a:latin typeface="Verdana" panose="020B0604030504040204" pitchFamily="34" charset="0"/>
                <a:ea typeface="Verdana" panose="020B0604030504040204" pitchFamily="34" charset="0"/>
                <a:hlinkClick r:id="rId6"/>
              </a:rPr>
              <a:t> a Report. Exemple </a:t>
            </a:r>
            <a:endParaRPr lang="fr-FR" sz="1800" dirty="0">
              <a:latin typeface="Verdana" panose="020B0604030504040204" pitchFamily="34" charset="0"/>
              <a:ea typeface="Verdana" panose="020B0604030504040204" pitchFamily="34" charset="0"/>
            </a:endParaRPr>
          </a:p>
        </p:txBody>
      </p:sp>
      <p:pic>
        <p:nvPicPr>
          <p:cNvPr id="13" name="Image 12">
            <a:extLst>
              <a:ext uri="{FF2B5EF4-FFF2-40B4-BE49-F238E27FC236}">
                <a16:creationId xmlns:a16="http://schemas.microsoft.com/office/drawing/2014/main" id="{848F5190-1C05-4FED-AD42-51259D528014}"/>
              </a:ext>
            </a:extLst>
          </p:cNvPr>
          <p:cNvPicPr>
            <a:picLocks noChangeAspect="1"/>
          </p:cNvPicPr>
          <p:nvPr/>
        </p:nvPicPr>
        <p:blipFill>
          <a:blip r:embed="rId7"/>
          <a:stretch>
            <a:fillRect/>
          </a:stretch>
        </p:blipFill>
        <p:spPr>
          <a:xfrm>
            <a:off x="377262" y="4481604"/>
            <a:ext cx="4708518" cy="2239871"/>
          </a:xfrm>
          <a:prstGeom prst="rect">
            <a:avLst/>
          </a:prstGeom>
        </p:spPr>
      </p:pic>
    </p:spTree>
    <p:extLst>
      <p:ext uri="{BB962C8B-B14F-4D97-AF65-F5344CB8AC3E}">
        <p14:creationId xmlns:p14="http://schemas.microsoft.com/office/powerpoint/2010/main" val="2377634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51219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c/ Les autres familles d’outils : </a:t>
            </a:r>
            <a:r>
              <a:rPr lang="fr-FR" altLang="fr-FR" sz="2800" b="1" dirty="0">
                <a:latin typeface="Verdana" pitchFamily="34" charset="0"/>
                <a:ea typeface="Verdana" pitchFamily="34" charset="0"/>
              </a:rPr>
              <a:t>Les </a:t>
            </a:r>
            <a:r>
              <a:rPr lang="fr-FR" altLang="fr-FR" sz="2800" b="1" dirty="0" err="1">
                <a:latin typeface="Verdana" pitchFamily="34" charset="0"/>
                <a:ea typeface="Verdana" pitchFamily="34" charset="0"/>
              </a:rPr>
              <a:t>GPTs</a:t>
            </a:r>
            <a:r>
              <a:rPr lang="fr-FR" altLang="fr-FR" sz="2800" b="1" dirty="0">
                <a:latin typeface="Verdana" pitchFamily="34" charset="0"/>
                <a:ea typeface="Verdana" pitchFamily="34" charset="0"/>
              </a:rPr>
              <a:t> </a:t>
            </a:r>
            <a:r>
              <a:rPr lang="fr-FR" altLang="fr-FR" sz="1800" b="1" dirty="0">
                <a:latin typeface="Verdana" pitchFamily="34" charset="0"/>
                <a:ea typeface="Verdana" pitchFamily="34" charset="0"/>
              </a:rPr>
              <a:t>: </a:t>
            </a:r>
            <a:r>
              <a:rPr lang="fr-FR" altLang="fr-FR" sz="1800" dirty="0">
                <a:latin typeface="Verdana" pitchFamily="34" charset="0"/>
                <a:ea typeface="Verdana" pitchFamily="34" charset="0"/>
                <a:cs typeface="Verdana" pitchFamily="34" charset="0"/>
                <a:hlinkClick r:id="rId2"/>
              </a:rPr>
              <a:t>Illustration</a:t>
            </a:r>
            <a:endParaRPr lang="fr-FR" altLang="fr-FR" sz="1800" b="1" dirty="0">
              <a:latin typeface="Verdana" pitchFamily="34" charset="0"/>
              <a:ea typeface="Verdana" pitchFamily="34" charset="0"/>
              <a:cs typeface="Verdana" pitchFamily="34" charset="0"/>
            </a:endParaRP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15</a:t>
            </a:fld>
            <a:endParaRPr lang="fr-FR" dirty="0"/>
          </a:p>
        </p:txBody>
      </p:sp>
      <p:pic>
        <p:nvPicPr>
          <p:cNvPr id="20" name="Image 19">
            <a:extLst>
              <a:ext uri="{FF2B5EF4-FFF2-40B4-BE49-F238E27FC236}">
                <a16:creationId xmlns:a16="http://schemas.microsoft.com/office/drawing/2014/main" id="{323DB267-ECAD-45BB-81D1-B9D3CF2F5B3C}"/>
              </a:ext>
            </a:extLst>
          </p:cNvPr>
          <p:cNvPicPr>
            <a:picLocks noChangeAspect="1"/>
          </p:cNvPicPr>
          <p:nvPr/>
        </p:nvPicPr>
        <p:blipFill rotWithShape="1">
          <a:blip r:embed="rId3"/>
          <a:srcRect l="10217" t="6451" r="7565"/>
          <a:stretch/>
        </p:blipFill>
        <p:spPr>
          <a:xfrm>
            <a:off x="1090830" y="2625647"/>
            <a:ext cx="3312368" cy="1606706"/>
          </a:xfrm>
          <a:prstGeom prst="rect">
            <a:avLst/>
          </a:prstGeom>
        </p:spPr>
      </p:pic>
      <p:pic>
        <p:nvPicPr>
          <p:cNvPr id="21" name="Image 20">
            <a:extLst>
              <a:ext uri="{FF2B5EF4-FFF2-40B4-BE49-F238E27FC236}">
                <a16:creationId xmlns:a16="http://schemas.microsoft.com/office/drawing/2014/main" id="{9A413E37-FFE4-41B9-8606-1D93092DD54D}"/>
              </a:ext>
            </a:extLst>
          </p:cNvPr>
          <p:cNvPicPr>
            <a:picLocks noChangeAspect="1"/>
          </p:cNvPicPr>
          <p:nvPr/>
        </p:nvPicPr>
        <p:blipFill rotWithShape="1">
          <a:blip r:embed="rId4"/>
          <a:srcRect l="7693" t="3442" r="3462" b="3442"/>
          <a:stretch/>
        </p:blipFill>
        <p:spPr>
          <a:xfrm>
            <a:off x="5783376" y="2625647"/>
            <a:ext cx="3253122" cy="1755653"/>
          </a:xfrm>
          <a:prstGeom prst="rect">
            <a:avLst/>
          </a:prstGeom>
        </p:spPr>
      </p:pic>
      <p:sp>
        <p:nvSpPr>
          <p:cNvPr id="22" name="ZoneTexte 21">
            <a:extLst>
              <a:ext uri="{FF2B5EF4-FFF2-40B4-BE49-F238E27FC236}">
                <a16:creationId xmlns:a16="http://schemas.microsoft.com/office/drawing/2014/main" id="{2DCD32AB-20AE-4707-9CFD-DDC1007D11A1}"/>
              </a:ext>
            </a:extLst>
          </p:cNvPr>
          <p:cNvSpPr txBox="1"/>
          <p:nvPr/>
        </p:nvSpPr>
        <p:spPr>
          <a:xfrm>
            <a:off x="1650959" y="4165856"/>
            <a:ext cx="2192110" cy="215444"/>
          </a:xfrm>
          <a:prstGeom prst="rect">
            <a:avLst/>
          </a:prstGeom>
          <a:noFill/>
        </p:spPr>
        <p:txBody>
          <a:bodyPr wrap="square">
            <a:spAutoFit/>
          </a:bodyPr>
          <a:lstStyle/>
          <a:p>
            <a:r>
              <a:rPr lang="fr-FR" sz="800" u="sng"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5"/>
              </a:rPr>
              <a:t>https://chatgpt.com/g/g-YW6USlXfX-scholar-ai</a:t>
            </a:r>
            <a:r>
              <a:rPr lang="fr-FR" sz="800" u="sng"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3600" dirty="0">
              <a:effectLst/>
              <a:latin typeface="Times New Roman" panose="02020603050405020304" pitchFamily="18" charset="0"/>
              <a:ea typeface="Times New Roman" panose="02020603050405020304" pitchFamily="18" charset="0"/>
            </a:endParaRPr>
          </a:p>
        </p:txBody>
      </p:sp>
      <p:sp>
        <p:nvSpPr>
          <p:cNvPr id="23" name="Rectangle 22">
            <a:extLst>
              <a:ext uri="{FF2B5EF4-FFF2-40B4-BE49-F238E27FC236}">
                <a16:creationId xmlns:a16="http://schemas.microsoft.com/office/drawing/2014/main" id="{5163AE07-1C3E-4B37-9ED4-95DF9835DCA8}"/>
              </a:ext>
            </a:extLst>
          </p:cNvPr>
          <p:cNvSpPr/>
          <p:nvPr/>
        </p:nvSpPr>
        <p:spPr>
          <a:xfrm>
            <a:off x="6315832" y="4340387"/>
            <a:ext cx="2188210" cy="184150"/>
          </a:xfrm>
          <a:prstGeom prst="rect">
            <a:avLst/>
          </a:prstGeom>
        </p:spPr>
        <p:txBody>
          <a:bodyPr wrap="square">
            <a:spAutoFit/>
          </a:bodyPr>
          <a:lstStyle/>
          <a:p>
            <a:r>
              <a:rPr lang="fr-FR" sz="600" u="sng"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6"/>
              </a:rPr>
              <a:t>https://chatgpt.com/g/g-STAmDxyVG-dimensions-research-gpt</a:t>
            </a:r>
            <a:r>
              <a:rPr lang="fr-FR" sz="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p:txBody>
      </p:sp>
      <p:sp>
        <p:nvSpPr>
          <p:cNvPr id="24" name="Rectangle 23">
            <a:extLst>
              <a:ext uri="{FF2B5EF4-FFF2-40B4-BE49-F238E27FC236}">
                <a16:creationId xmlns:a16="http://schemas.microsoft.com/office/drawing/2014/main" id="{31D19675-9197-4476-A45F-5A63BE867DCB}"/>
              </a:ext>
            </a:extLst>
          </p:cNvPr>
          <p:cNvSpPr/>
          <p:nvPr/>
        </p:nvSpPr>
        <p:spPr>
          <a:xfrm>
            <a:off x="6422390" y="6409333"/>
            <a:ext cx="2188210" cy="184666"/>
          </a:xfrm>
          <a:prstGeom prst="rect">
            <a:avLst/>
          </a:prstGeom>
        </p:spPr>
        <p:txBody>
          <a:bodyPr wrap="square">
            <a:spAutoFit/>
          </a:bodyPr>
          <a:lstStyle/>
          <a:p>
            <a:r>
              <a:rPr lang="fr-FR" sz="600" u="sng" dirty="0">
                <a:solidFill>
                  <a:srgbClr val="000000"/>
                </a:solidFill>
                <a:latin typeface="Calibri" panose="020F0502020204030204" pitchFamily="34" charset="0"/>
                <a:cs typeface="Times New Roman" panose="02020603050405020304" pitchFamily="18" charset="0"/>
                <a:hlinkClick r:id="rId7"/>
              </a:rPr>
              <a:t>https://chatgpt.com/g/g-6f5zceXCm-semantic-scholar-gpt</a:t>
            </a:r>
            <a:r>
              <a:rPr lang="fr-FR" sz="600" u="sng" dirty="0">
                <a:solidFill>
                  <a:srgbClr val="000000"/>
                </a:solidFill>
                <a:latin typeface="Calibri" panose="020F0502020204030204" pitchFamily="34" charset="0"/>
                <a:cs typeface="Times New Roman" panose="02020603050405020304" pitchFamily="18" charset="0"/>
              </a:rPr>
              <a:t> </a:t>
            </a:r>
          </a:p>
        </p:txBody>
      </p:sp>
      <p:pic>
        <p:nvPicPr>
          <p:cNvPr id="25" name="Image 24">
            <a:extLst>
              <a:ext uri="{FF2B5EF4-FFF2-40B4-BE49-F238E27FC236}">
                <a16:creationId xmlns:a16="http://schemas.microsoft.com/office/drawing/2014/main" id="{33929BD0-A4A2-499D-B3CD-22D888753F49}"/>
              </a:ext>
            </a:extLst>
          </p:cNvPr>
          <p:cNvPicPr>
            <a:picLocks noChangeAspect="1"/>
          </p:cNvPicPr>
          <p:nvPr/>
        </p:nvPicPr>
        <p:blipFill>
          <a:blip r:embed="rId8"/>
          <a:stretch>
            <a:fillRect/>
          </a:stretch>
        </p:blipFill>
        <p:spPr>
          <a:xfrm>
            <a:off x="5691308" y="5142987"/>
            <a:ext cx="3437258" cy="1345650"/>
          </a:xfrm>
          <a:prstGeom prst="rect">
            <a:avLst/>
          </a:prstGeom>
        </p:spPr>
      </p:pic>
      <p:pic>
        <p:nvPicPr>
          <p:cNvPr id="26" name="Image 25">
            <a:extLst>
              <a:ext uri="{FF2B5EF4-FFF2-40B4-BE49-F238E27FC236}">
                <a16:creationId xmlns:a16="http://schemas.microsoft.com/office/drawing/2014/main" id="{7B43CE58-06F1-444E-9A44-3E427178C0A5}"/>
              </a:ext>
            </a:extLst>
          </p:cNvPr>
          <p:cNvPicPr>
            <a:picLocks noChangeAspect="1"/>
          </p:cNvPicPr>
          <p:nvPr/>
        </p:nvPicPr>
        <p:blipFill>
          <a:blip r:embed="rId9"/>
          <a:stretch>
            <a:fillRect/>
          </a:stretch>
        </p:blipFill>
        <p:spPr>
          <a:xfrm>
            <a:off x="1255920" y="4829779"/>
            <a:ext cx="3384376" cy="1572611"/>
          </a:xfrm>
          <a:prstGeom prst="rect">
            <a:avLst/>
          </a:prstGeom>
        </p:spPr>
      </p:pic>
      <p:sp>
        <p:nvSpPr>
          <p:cNvPr id="27" name="Rectangle 26">
            <a:extLst>
              <a:ext uri="{FF2B5EF4-FFF2-40B4-BE49-F238E27FC236}">
                <a16:creationId xmlns:a16="http://schemas.microsoft.com/office/drawing/2014/main" id="{1506AA3B-7F8F-4FCD-B7B5-CD98059B83EB}"/>
              </a:ext>
            </a:extLst>
          </p:cNvPr>
          <p:cNvSpPr/>
          <p:nvPr/>
        </p:nvSpPr>
        <p:spPr>
          <a:xfrm>
            <a:off x="1998280" y="6277825"/>
            <a:ext cx="2188210" cy="184150"/>
          </a:xfrm>
          <a:prstGeom prst="rect">
            <a:avLst/>
          </a:prstGeom>
        </p:spPr>
        <p:txBody>
          <a:bodyPr wrap="square">
            <a:spAutoFit/>
          </a:bodyPr>
          <a:lstStyle/>
          <a:p>
            <a:r>
              <a:rPr lang="fr-FR" sz="600" u="sng"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https://chat.openai.com/g/g-bo0FiWLY7-consensus</a:t>
            </a:r>
            <a:r>
              <a:rPr lang="fr-FR" sz="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8719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51219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c/ Les autres familles d’outils :</a:t>
            </a:r>
            <a:r>
              <a:rPr lang="fr-FR" altLang="fr-FR" sz="1800" b="1" i="1" dirty="0">
                <a:latin typeface="Verdana" pitchFamily="34" charset="0"/>
                <a:ea typeface="Verdana" pitchFamily="34" charset="0"/>
                <a:cs typeface="Verdana" pitchFamily="34" charset="0"/>
                <a:hlinkClick r:id="rId2"/>
              </a:rPr>
              <a:t> Google Scholar PDF </a:t>
            </a:r>
            <a:r>
              <a:rPr lang="fr-FR" altLang="fr-FR" sz="1800" b="1" i="1" dirty="0" err="1">
                <a:latin typeface="Verdana" pitchFamily="34" charset="0"/>
                <a:ea typeface="Verdana" pitchFamily="34" charset="0"/>
                <a:cs typeface="Verdana" pitchFamily="34" charset="0"/>
                <a:hlinkClick r:id="rId2"/>
              </a:rPr>
              <a:t>reader</a:t>
            </a:r>
            <a:r>
              <a:rPr lang="fr-FR" altLang="fr-FR" sz="1800" b="1" i="1" dirty="0">
                <a:latin typeface="Verdana" pitchFamily="34" charset="0"/>
                <a:ea typeface="Verdana" pitchFamily="34" charset="0"/>
                <a:cs typeface="Verdana" pitchFamily="34" charset="0"/>
                <a:hlinkClick r:id="rId2"/>
              </a:rPr>
              <a:t> </a:t>
            </a:r>
            <a:r>
              <a:rPr lang="fr-FR" altLang="fr-FR" sz="1800" b="1" dirty="0">
                <a:latin typeface="Verdana" pitchFamily="34" charset="0"/>
                <a:ea typeface="Verdana" pitchFamily="34" charset="0"/>
                <a:cs typeface="Verdana" pitchFamily="34" charset="0"/>
              </a:rPr>
              <a:t>:  </a:t>
            </a:r>
          </a:p>
          <a:p>
            <a:endParaRPr lang="fr-FR" sz="1200" b="0" kern="1200" dirty="0">
              <a:solidFill>
                <a:schemeClr val="tx1">
                  <a:lumMod val="95000"/>
                  <a:lumOff val="5000"/>
                </a:schemeClr>
              </a:solidFill>
              <a:latin typeface="+mn-lt"/>
              <a:ea typeface="+mj-ea"/>
              <a:cs typeface="+mj-cs"/>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16</a:t>
            </a:fld>
            <a:endParaRPr lang="fr-FR" dirty="0"/>
          </a:p>
        </p:txBody>
      </p:sp>
      <p:pic>
        <p:nvPicPr>
          <p:cNvPr id="13" name="Image 12">
            <a:hlinkClick r:id="rId2"/>
            <a:extLst>
              <a:ext uri="{FF2B5EF4-FFF2-40B4-BE49-F238E27FC236}">
                <a16:creationId xmlns:a16="http://schemas.microsoft.com/office/drawing/2014/main" id="{F601D8BF-71F0-4897-BB63-C80F749E7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4807" y="1734396"/>
            <a:ext cx="1094785" cy="1094785"/>
          </a:xfrm>
          <a:prstGeom prst="rect">
            <a:avLst/>
          </a:prstGeom>
        </p:spPr>
      </p:pic>
      <p:pic>
        <p:nvPicPr>
          <p:cNvPr id="14" name="Image 13">
            <a:extLst>
              <a:ext uri="{FF2B5EF4-FFF2-40B4-BE49-F238E27FC236}">
                <a16:creationId xmlns:a16="http://schemas.microsoft.com/office/drawing/2014/main" id="{C20F52AC-17F7-475E-81B6-84704FD7CB54}"/>
              </a:ext>
            </a:extLst>
          </p:cNvPr>
          <p:cNvPicPr>
            <a:picLocks noChangeAspect="1"/>
          </p:cNvPicPr>
          <p:nvPr/>
        </p:nvPicPr>
        <p:blipFill>
          <a:blip r:embed="rId4"/>
          <a:stretch>
            <a:fillRect/>
          </a:stretch>
        </p:blipFill>
        <p:spPr>
          <a:xfrm>
            <a:off x="1257300" y="2611819"/>
            <a:ext cx="8969612" cy="2834001"/>
          </a:xfrm>
          <a:prstGeom prst="rect">
            <a:avLst/>
          </a:prstGeom>
        </p:spPr>
      </p:pic>
      <p:pic>
        <p:nvPicPr>
          <p:cNvPr id="15" name="Image 14">
            <a:extLst>
              <a:ext uri="{FF2B5EF4-FFF2-40B4-BE49-F238E27FC236}">
                <a16:creationId xmlns:a16="http://schemas.microsoft.com/office/drawing/2014/main" id="{7AE1780A-DAD2-44FE-ABD7-63655D259D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7237" y="5712531"/>
            <a:ext cx="1224136" cy="762930"/>
          </a:xfrm>
          <a:prstGeom prst="rect">
            <a:avLst/>
          </a:prstGeom>
        </p:spPr>
      </p:pic>
      <p:pic>
        <p:nvPicPr>
          <p:cNvPr id="16" name="Image 15">
            <a:extLst>
              <a:ext uri="{FF2B5EF4-FFF2-40B4-BE49-F238E27FC236}">
                <a16:creationId xmlns:a16="http://schemas.microsoft.com/office/drawing/2014/main" id="{5C58E309-5E28-4CA4-82BC-34C713CD5B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2161" y="5879669"/>
            <a:ext cx="1673839" cy="525945"/>
          </a:xfrm>
          <a:prstGeom prst="rect">
            <a:avLst/>
          </a:prstGeom>
        </p:spPr>
      </p:pic>
    </p:spTree>
    <p:extLst>
      <p:ext uri="{BB962C8B-B14F-4D97-AF65-F5344CB8AC3E}">
        <p14:creationId xmlns:p14="http://schemas.microsoft.com/office/powerpoint/2010/main" val="3248889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51219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c/ Les autres familles d’outils :</a:t>
            </a:r>
            <a:r>
              <a:rPr lang="fr-FR" altLang="fr-FR" sz="1800" b="1" i="1" dirty="0">
                <a:latin typeface="Verdana" pitchFamily="34" charset="0"/>
                <a:ea typeface="Verdana" pitchFamily="34" charset="0"/>
                <a:cs typeface="Verdana" pitchFamily="34" charset="0"/>
                <a:hlinkClick r:id="rId2"/>
              </a:rPr>
              <a:t> </a:t>
            </a:r>
            <a:r>
              <a:rPr lang="fr-FR" altLang="fr-FR" sz="1800" b="1" i="1" dirty="0" err="1">
                <a:latin typeface="Verdana" pitchFamily="34" charset="0"/>
                <a:ea typeface="Verdana" pitchFamily="34" charset="0"/>
                <a:cs typeface="Verdana" pitchFamily="34" charset="0"/>
                <a:hlinkClick r:id="rId3"/>
              </a:rPr>
              <a:t>Keenious</a:t>
            </a:r>
            <a:r>
              <a:rPr lang="fr-FR" altLang="fr-FR" sz="2000" b="1" i="1" dirty="0">
                <a:latin typeface="Verdana" pitchFamily="34" charset="0"/>
                <a:ea typeface="Verdana" pitchFamily="34" charset="0"/>
                <a:cs typeface="Verdana" pitchFamily="34" charset="0"/>
              </a:rPr>
              <a:t> </a:t>
            </a:r>
            <a:r>
              <a:rPr lang="fr-FR" altLang="fr-FR" sz="2000" b="1" dirty="0">
                <a:latin typeface="Verdana" pitchFamily="34" charset="0"/>
                <a:ea typeface="Verdana" pitchFamily="34" charset="0"/>
                <a:cs typeface="Verdana" pitchFamily="34" charset="0"/>
              </a:rPr>
              <a:t>: </a:t>
            </a:r>
            <a:endParaRPr lang="fr-FR" altLang="fr-FR" sz="2000" b="1" i="1" dirty="0">
              <a:latin typeface="Verdana" pitchFamily="34" charset="0"/>
              <a:ea typeface="Verdana" pitchFamily="34" charset="0"/>
              <a:cs typeface="Verdana" pitchFamily="34" charset="0"/>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17</a:t>
            </a:fld>
            <a:endParaRPr lang="fr-FR" dirty="0"/>
          </a:p>
        </p:txBody>
      </p:sp>
      <p:pic>
        <p:nvPicPr>
          <p:cNvPr id="9" name="Image 8">
            <a:hlinkClick r:id="rId3"/>
            <a:extLst>
              <a:ext uri="{FF2B5EF4-FFF2-40B4-BE49-F238E27FC236}">
                <a16:creationId xmlns:a16="http://schemas.microsoft.com/office/drawing/2014/main" id="{7E89DE68-0EA3-4324-A21D-EAFDD03294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0640" y="1512192"/>
            <a:ext cx="1912236" cy="1070852"/>
          </a:xfrm>
          <a:prstGeom prst="rect">
            <a:avLst/>
          </a:prstGeom>
        </p:spPr>
      </p:pic>
      <p:pic>
        <p:nvPicPr>
          <p:cNvPr id="10" name="Image 9">
            <a:extLst>
              <a:ext uri="{FF2B5EF4-FFF2-40B4-BE49-F238E27FC236}">
                <a16:creationId xmlns:a16="http://schemas.microsoft.com/office/drawing/2014/main" id="{4E92D019-DCC1-4C99-AE59-E8AD6326AB56}"/>
              </a:ext>
            </a:extLst>
          </p:cNvPr>
          <p:cNvPicPr>
            <a:picLocks noChangeAspect="1"/>
          </p:cNvPicPr>
          <p:nvPr/>
        </p:nvPicPr>
        <p:blipFill>
          <a:blip r:embed="rId5"/>
          <a:stretch>
            <a:fillRect/>
          </a:stretch>
        </p:blipFill>
        <p:spPr>
          <a:xfrm>
            <a:off x="965200" y="2583044"/>
            <a:ext cx="6518035" cy="3427148"/>
          </a:xfrm>
          <a:prstGeom prst="rect">
            <a:avLst/>
          </a:prstGeom>
        </p:spPr>
      </p:pic>
      <p:pic>
        <p:nvPicPr>
          <p:cNvPr id="11" name="Image 10">
            <a:hlinkClick r:id="rId6"/>
            <a:extLst>
              <a:ext uri="{FF2B5EF4-FFF2-40B4-BE49-F238E27FC236}">
                <a16:creationId xmlns:a16="http://schemas.microsoft.com/office/drawing/2014/main" id="{D7E9DD96-A747-4D1E-B0C4-A6008FDC13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79245" y="6118575"/>
            <a:ext cx="1802955" cy="475550"/>
          </a:xfrm>
          <a:prstGeom prst="rect">
            <a:avLst/>
          </a:prstGeom>
        </p:spPr>
      </p:pic>
    </p:spTree>
    <p:extLst>
      <p:ext uri="{BB962C8B-B14F-4D97-AF65-F5344CB8AC3E}">
        <p14:creationId xmlns:p14="http://schemas.microsoft.com/office/powerpoint/2010/main" val="1810093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51219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c/ Les autres familles d’outils : </a:t>
            </a:r>
            <a:r>
              <a:rPr lang="fr-FR" altLang="fr-FR" sz="2000" b="1" dirty="0">
                <a:latin typeface="Verdana" pitchFamily="34" charset="0"/>
                <a:ea typeface="Verdana" pitchFamily="34" charset="0"/>
                <a:cs typeface="Verdana" pitchFamily="34" charset="0"/>
              </a:rPr>
              <a:t>Les outils de cartographie : </a:t>
            </a:r>
            <a:r>
              <a:rPr lang="fr-FR" altLang="fr-FR" sz="2000" b="1" i="1" dirty="0" err="1">
                <a:latin typeface="Verdana" pitchFamily="34" charset="0"/>
                <a:ea typeface="Verdana" pitchFamily="34" charset="0"/>
                <a:cs typeface="Verdana" pitchFamily="34" charset="0"/>
                <a:hlinkClick r:id="rId2"/>
              </a:rPr>
              <a:t>Research</a:t>
            </a:r>
            <a:r>
              <a:rPr lang="fr-FR" altLang="fr-FR" sz="2000" b="1" i="1" dirty="0">
                <a:latin typeface="Verdana" pitchFamily="34" charset="0"/>
                <a:ea typeface="Verdana" pitchFamily="34" charset="0"/>
                <a:cs typeface="Verdana" pitchFamily="34" charset="0"/>
                <a:hlinkClick r:id="rId2"/>
              </a:rPr>
              <a:t> Rabbit</a:t>
            </a:r>
            <a:endParaRPr lang="fr-FR" altLang="fr-FR" sz="2000" b="1" i="1" dirty="0">
              <a:latin typeface="Verdana" pitchFamily="34" charset="0"/>
              <a:ea typeface="Verdana" pitchFamily="34" charset="0"/>
              <a:cs typeface="Verdana" pitchFamily="34" charset="0"/>
            </a:endParaRPr>
          </a:p>
          <a:p>
            <a:pPr marL="0" eaLnBrk="1" hangingPunct="1">
              <a:lnSpc>
                <a:spcPct val="150000"/>
              </a:lnSpc>
              <a:spcBef>
                <a:spcPct val="0"/>
              </a:spcBef>
              <a:buFontTx/>
              <a:buNone/>
            </a:pPr>
            <a:endParaRPr lang="fr-FR" altLang="fr-FR" sz="1200" dirty="0">
              <a:latin typeface="Verdana" pitchFamily="34" charset="0"/>
              <a:ea typeface="Verdana" pitchFamily="34" charset="0"/>
              <a:cs typeface="Verdana" pitchFamily="34" charset="0"/>
            </a:endParaRPr>
          </a:p>
          <a:p>
            <a:pPr marL="0" eaLnBrk="1" hangingPunct="1">
              <a:lnSpc>
                <a:spcPct val="150000"/>
              </a:lnSpc>
              <a:spcBef>
                <a:spcPct val="0"/>
              </a:spcBef>
              <a:buFontTx/>
              <a:buNone/>
            </a:pPr>
            <a:endParaRPr lang="fr-FR" altLang="fr-FR" sz="2000" b="1" i="1" dirty="0">
              <a:latin typeface="Verdana" pitchFamily="34" charset="0"/>
              <a:ea typeface="Verdana" pitchFamily="34" charset="0"/>
              <a:cs typeface="Verdana" pitchFamily="34" charset="0"/>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18</a:t>
            </a:fld>
            <a:endParaRPr lang="fr-FR" dirty="0"/>
          </a:p>
        </p:txBody>
      </p:sp>
      <p:pic>
        <p:nvPicPr>
          <p:cNvPr id="12" name="Image 11">
            <a:extLst>
              <a:ext uri="{FF2B5EF4-FFF2-40B4-BE49-F238E27FC236}">
                <a16:creationId xmlns:a16="http://schemas.microsoft.com/office/drawing/2014/main" id="{BA111980-F07D-406B-BED6-5DCA59084609}"/>
              </a:ext>
            </a:extLst>
          </p:cNvPr>
          <p:cNvPicPr>
            <a:picLocks noChangeAspect="1"/>
          </p:cNvPicPr>
          <p:nvPr/>
        </p:nvPicPr>
        <p:blipFill>
          <a:blip r:embed="rId3"/>
          <a:stretch>
            <a:fillRect/>
          </a:stretch>
        </p:blipFill>
        <p:spPr>
          <a:xfrm>
            <a:off x="619124" y="2556132"/>
            <a:ext cx="6732240" cy="2806111"/>
          </a:xfrm>
          <a:prstGeom prst="rect">
            <a:avLst/>
          </a:prstGeom>
        </p:spPr>
      </p:pic>
      <p:pic>
        <p:nvPicPr>
          <p:cNvPr id="13" name="Image 12">
            <a:hlinkClick r:id="rId2"/>
            <a:extLst>
              <a:ext uri="{FF2B5EF4-FFF2-40B4-BE49-F238E27FC236}">
                <a16:creationId xmlns:a16="http://schemas.microsoft.com/office/drawing/2014/main" id="{CB43E984-0E9D-461D-83CB-0A3B5D2019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4503" y="2632992"/>
            <a:ext cx="1814343" cy="451570"/>
          </a:xfrm>
          <a:prstGeom prst="rect">
            <a:avLst/>
          </a:prstGeom>
        </p:spPr>
      </p:pic>
      <p:pic>
        <p:nvPicPr>
          <p:cNvPr id="14" name="Image 13">
            <a:hlinkClick r:id="rId5"/>
            <a:extLst>
              <a:ext uri="{FF2B5EF4-FFF2-40B4-BE49-F238E27FC236}">
                <a16:creationId xmlns:a16="http://schemas.microsoft.com/office/drawing/2014/main" id="{07DE426D-9718-471A-94BF-75C25D6984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989" y="5670804"/>
            <a:ext cx="2279104" cy="408519"/>
          </a:xfrm>
          <a:prstGeom prst="rect">
            <a:avLst/>
          </a:prstGeom>
        </p:spPr>
      </p:pic>
      <p:pic>
        <p:nvPicPr>
          <p:cNvPr id="15" name="Image 14">
            <a:hlinkClick r:id="rId7"/>
            <a:extLst>
              <a:ext uri="{FF2B5EF4-FFF2-40B4-BE49-F238E27FC236}">
                <a16:creationId xmlns:a16="http://schemas.microsoft.com/office/drawing/2014/main" id="{5DE33C99-E244-43A9-924B-F4FDA68BA8F4}"/>
              </a:ext>
            </a:extLst>
          </p:cNvPr>
          <p:cNvPicPr>
            <a:picLocks noChangeAspect="1"/>
          </p:cNvPicPr>
          <p:nvPr/>
        </p:nvPicPr>
        <p:blipFill rotWithShape="1">
          <a:blip r:embed="rId8">
            <a:extLst>
              <a:ext uri="{28A0092B-C50C-407E-A947-70E740481C1C}">
                <a14:useLocalDpi xmlns:a14="http://schemas.microsoft.com/office/drawing/2010/main" val="0"/>
              </a:ext>
            </a:extLst>
          </a:blip>
          <a:srcRect t="30860" r="2020" b="25090"/>
          <a:stretch/>
        </p:blipFill>
        <p:spPr>
          <a:xfrm>
            <a:off x="3687823" y="5571950"/>
            <a:ext cx="1800200" cy="606225"/>
          </a:xfrm>
          <a:prstGeom prst="rect">
            <a:avLst/>
          </a:prstGeom>
        </p:spPr>
      </p:pic>
      <p:sp>
        <p:nvSpPr>
          <p:cNvPr id="16" name="ZoneTexte 15">
            <a:extLst>
              <a:ext uri="{FF2B5EF4-FFF2-40B4-BE49-F238E27FC236}">
                <a16:creationId xmlns:a16="http://schemas.microsoft.com/office/drawing/2014/main" id="{5938F495-7278-450D-BD97-92AFF451126E}"/>
              </a:ext>
            </a:extLst>
          </p:cNvPr>
          <p:cNvSpPr txBox="1"/>
          <p:nvPr/>
        </p:nvSpPr>
        <p:spPr>
          <a:xfrm>
            <a:off x="619124" y="6312459"/>
            <a:ext cx="4572000" cy="369332"/>
          </a:xfrm>
          <a:prstGeom prst="rect">
            <a:avLst/>
          </a:prstGeom>
          <a:noFill/>
        </p:spPr>
        <p:txBody>
          <a:bodyPr wrap="square">
            <a:spAutoFit/>
          </a:bodyPr>
          <a:lstStyle/>
          <a:p>
            <a:r>
              <a:rPr lang="fr-FR" b="1" dirty="0">
                <a:latin typeface="Verdana" pitchFamily="34" charset="0"/>
                <a:ea typeface="Verdana" pitchFamily="34" charset="0"/>
              </a:rPr>
              <a:t>Dans la même famille : </a:t>
            </a:r>
            <a:endParaRPr lang="fr-FR" dirty="0"/>
          </a:p>
        </p:txBody>
      </p:sp>
      <p:pic>
        <p:nvPicPr>
          <p:cNvPr id="17" name="Image 16">
            <a:extLst>
              <a:ext uri="{FF2B5EF4-FFF2-40B4-BE49-F238E27FC236}">
                <a16:creationId xmlns:a16="http://schemas.microsoft.com/office/drawing/2014/main" id="{C8AF250C-7D70-435A-AAE7-03FADB37AFD8}"/>
              </a:ext>
            </a:extLst>
          </p:cNvPr>
          <p:cNvPicPr>
            <a:picLocks noChangeAspect="1"/>
          </p:cNvPicPr>
          <p:nvPr/>
        </p:nvPicPr>
        <p:blipFill>
          <a:blip r:embed="rId9"/>
          <a:stretch>
            <a:fillRect/>
          </a:stretch>
        </p:blipFill>
        <p:spPr>
          <a:xfrm>
            <a:off x="3939353" y="6151493"/>
            <a:ext cx="2156647" cy="579170"/>
          </a:xfrm>
          <a:prstGeom prst="rect">
            <a:avLst/>
          </a:prstGeom>
        </p:spPr>
      </p:pic>
      <p:pic>
        <p:nvPicPr>
          <p:cNvPr id="18" name="Image 17">
            <a:extLst>
              <a:ext uri="{FF2B5EF4-FFF2-40B4-BE49-F238E27FC236}">
                <a16:creationId xmlns:a16="http://schemas.microsoft.com/office/drawing/2014/main" id="{B27C8423-8154-4045-9846-2BC77C9515D0}"/>
              </a:ext>
            </a:extLst>
          </p:cNvPr>
          <p:cNvPicPr>
            <a:picLocks noChangeAspect="1"/>
          </p:cNvPicPr>
          <p:nvPr/>
        </p:nvPicPr>
        <p:blipFill>
          <a:blip r:embed="rId10"/>
          <a:stretch>
            <a:fillRect/>
          </a:stretch>
        </p:blipFill>
        <p:spPr>
          <a:xfrm>
            <a:off x="6813937" y="6124811"/>
            <a:ext cx="2518842" cy="432338"/>
          </a:xfrm>
          <a:prstGeom prst="rect">
            <a:avLst/>
          </a:prstGeom>
        </p:spPr>
      </p:pic>
    </p:spTree>
    <p:extLst>
      <p:ext uri="{BB962C8B-B14F-4D97-AF65-F5344CB8AC3E}">
        <p14:creationId xmlns:p14="http://schemas.microsoft.com/office/powerpoint/2010/main" val="2471970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(Partie 2 : Panorama des IA académiques)</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512192"/>
            <a:ext cx="10607676" cy="3523191"/>
          </a:xfrm>
        </p:spPr>
        <p:txBody>
          <a:bodyPr>
            <a:normAutofit/>
          </a:bodyPr>
          <a:lstStyle/>
          <a:p>
            <a:pPr algn="l"/>
            <a:r>
              <a:rPr kumimoji="0" lang="fr-FR" sz="3000" i="0" u="none" strike="noStrike" kern="1200" cap="none" spc="0" normalizeH="0" baseline="0" noProof="0" dirty="0">
                <a:ln>
                  <a:noFill/>
                </a:ln>
                <a:solidFill>
                  <a:schemeClr val="bg1"/>
                </a:solidFill>
                <a:effectLst/>
                <a:highlight>
                  <a:srgbClr val="FF0000"/>
                </a:highlight>
                <a:uLnTx/>
                <a:uFillTx/>
                <a:latin typeface="+mn-lt"/>
              </a:rPr>
              <a:t>Partie 2 </a:t>
            </a:r>
            <a:r>
              <a:rPr kumimoji="0" lang="fr-FR" sz="3000" i="0" u="none" strike="noStrike" kern="1200" cap="none" spc="0" normalizeH="0" baseline="0" noProof="0" dirty="0">
                <a:ln>
                  <a:noFill/>
                </a:ln>
                <a:solidFill>
                  <a:srgbClr val="FF0000"/>
                </a:solidFill>
                <a:effectLst/>
                <a:uLnTx/>
                <a:uFillTx/>
                <a:latin typeface="+mn-lt"/>
              </a:rPr>
              <a:t>: Panorama des IA </a:t>
            </a:r>
            <a:r>
              <a:rPr lang="fr-FR" sz="3000" dirty="0">
                <a:solidFill>
                  <a:srgbClr val="FF0000"/>
                </a:solidFill>
                <a:latin typeface="+mn-lt"/>
              </a:rPr>
              <a:t>académiques</a:t>
            </a:r>
            <a:endParaRPr kumimoji="0" lang="fr-FR" sz="3000" i="0" u="none" strike="noStrike" kern="1200" cap="none" spc="0" normalizeH="0" baseline="0" noProof="0" dirty="0">
              <a:ln>
                <a:noFill/>
              </a:ln>
              <a:solidFill>
                <a:srgbClr val="FF0000"/>
              </a:solidFill>
              <a:effectLst/>
              <a:uLnTx/>
              <a:uFillTx/>
              <a:latin typeface="+mn-lt"/>
            </a:endParaRPr>
          </a:p>
          <a:p>
            <a:pPr marL="0" eaLnBrk="1" hangingPunct="1">
              <a:lnSpc>
                <a:spcPct val="150000"/>
              </a:lnSpc>
              <a:spcBef>
                <a:spcPct val="0"/>
              </a:spcBef>
              <a:buFontTx/>
              <a:buNone/>
            </a:pPr>
            <a:r>
              <a:rPr lang="fr-FR" altLang="fr-FR" sz="1800" b="1" dirty="0">
                <a:latin typeface="Verdana" pitchFamily="34" charset="0"/>
                <a:ea typeface="Verdana" pitchFamily="34" charset="0"/>
                <a:cs typeface="Verdana" pitchFamily="34" charset="0"/>
              </a:rPr>
              <a:t>c/ Les autres familles d’outils :</a:t>
            </a:r>
            <a:r>
              <a:rPr lang="fr-FR" altLang="fr-FR" sz="2000" b="1" i="1" dirty="0">
                <a:latin typeface="Verdana" pitchFamily="34" charset="0"/>
                <a:ea typeface="Verdana" pitchFamily="34" charset="0"/>
                <a:cs typeface="Verdana" pitchFamily="34" charset="0"/>
                <a:hlinkClick r:id="rId2"/>
              </a:rPr>
              <a:t> </a:t>
            </a:r>
            <a:r>
              <a:rPr lang="fr-FR" altLang="fr-FR" sz="2000" b="1" i="1" dirty="0" err="1">
                <a:latin typeface="Verdana" pitchFamily="34" charset="0"/>
                <a:ea typeface="Verdana" pitchFamily="34" charset="0"/>
                <a:cs typeface="Verdana" pitchFamily="34" charset="0"/>
                <a:hlinkClick r:id="rId2"/>
              </a:rPr>
              <a:t>NotebookLM</a:t>
            </a:r>
            <a:r>
              <a:rPr lang="fr-FR" altLang="fr-FR" sz="1200" b="1" i="1" dirty="0">
                <a:latin typeface="Verdana" pitchFamily="34" charset="0"/>
                <a:ea typeface="Verdana" pitchFamily="34" charset="0"/>
                <a:cs typeface="Verdana" pitchFamily="34" charset="0"/>
              </a:rPr>
              <a:t> </a:t>
            </a:r>
            <a:r>
              <a:rPr lang="fr-FR" altLang="fr-FR" sz="1200" b="1" dirty="0">
                <a:latin typeface="Verdana" pitchFamily="34" charset="0"/>
                <a:ea typeface="Verdana" pitchFamily="34" charset="0"/>
                <a:cs typeface="Verdana" pitchFamily="34" charset="0"/>
              </a:rPr>
              <a:t>(Google): </a:t>
            </a:r>
            <a:endParaRPr lang="fr-FR" altLang="fr-FR" sz="2000" b="1" i="1" dirty="0">
              <a:latin typeface="Verdana" pitchFamily="34" charset="0"/>
              <a:ea typeface="Verdana" pitchFamily="34" charset="0"/>
              <a:cs typeface="Verdana" pitchFamily="34" charset="0"/>
            </a:endParaRPr>
          </a:p>
          <a:p>
            <a:br>
              <a:rPr lang="fr-FR" sz="1200" b="0" kern="1200" dirty="0">
                <a:solidFill>
                  <a:schemeClr val="tx1">
                    <a:lumMod val="95000"/>
                    <a:lumOff val="5000"/>
                  </a:schemeClr>
                </a:solidFill>
                <a:latin typeface="+mn-lt"/>
                <a:ea typeface="+mj-ea"/>
                <a:cs typeface="+mj-cs"/>
              </a:rPr>
            </a:br>
            <a:endParaRPr lang="fr-FR" sz="12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19</a:t>
            </a:fld>
            <a:endParaRPr lang="fr-FR" dirty="0"/>
          </a:p>
        </p:txBody>
      </p:sp>
      <p:pic>
        <p:nvPicPr>
          <p:cNvPr id="5" name="Image 4">
            <a:extLst>
              <a:ext uri="{FF2B5EF4-FFF2-40B4-BE49-F238E27FC236}">
                <a16:creationId xmlns:a16="http://schemas.microsoft.com/office/drawing/2014/main" id="{329F2466-66BC-4ED9-B558-8E25088EAAD1}"/>
              </a:ext>
            </a:extLst>
          </p:cNvPr>
          <p:cNvPicPr>
            <a:picLocks noChangeAspect="1"/>
          </p:cNvPicPr>
          <p:nvPr/>
        </p:nvPicPr>
        <p:blipFill>
          <a:blip r:embed="rId3"/>
          <a:stretch>
            <a:fillRect/>
          </a:stretch>
        </p:blipFill>
        <p:spPr>
          <a:xfrm>
            <a:off x="838200" y="2695070"/>
            <a:ext cx="7260240" cy="3661280"/>
          </a:xfrm>
          <a:prstGeom prst="rect">
            <a:avLst/>
          </a:prstGeom>
        </p:spPr>
      </p:pic>
      <p:pic>
        <p:nvPicPr>
          <p:cNvPr id="6" name="Image 5">
            <a:hlinkClick r:id="rId2"/>
            <a:extLst>
              <a:ext uri="{FF2B5EF4-FFF2-40B4-BE49-F238E27FC236}">
                <a16:creationId xmlns:a16="http://schemas.microsoft.com/office/drawing/2014/main" id="{C088AB71-2032-4342-84D1-46E1081FFC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7205" y="1731448"/>
            <a:ext cx="1359595" cy="1359595"/>
          </a:xfrm>
          <a:prstGeom prst="rect">
            <a:avLst/>
          </a:prstGeom>
        </p:spPr>
      </p:pic>
    </p:spTree>
    <p:extLst>
      <p:ext uri="{BB962C8B-B14F-4D97-AF65-F5344CB8AC3E}">
        <p14:creationId xmlns:p14="http://schemas.microsoft.com/office/powerpoint/2010/main" val="1779174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619124" y="1512193"/>
            <a:ext cx="10607676" cy="1455660"/>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fr-FR" sz="3000" i="0" u="none" strike="noStrike" kern="1200" cap="none" spc="0" normalizeH="0" baseline="0" noProof="0" dirty="0">
                <a:ln>
                  <a:noFill/>
                </a:ln>
                <a:solidFill>
                  <a:schemeClr val="bg1"/>
                </a:solidFill>
                <a:effectLst/>
                <a:highlight>
                  <a:srgbClr val="FF0000"/>
                </a:highlight>
                <a:uLnTx/>
                <a:uFillTx/>
                <a:latin typeface="+mn-lt"/>
              </a:rPr>
              <a:t>Partie </a:t>
            </a:r>
            <a:r>
              <a:rPr lang="fr-FR" sz="3000" dirty="0">
                <a:solidFill>
                  <a:schemeClr val="bg1"/>
                </a:solidFill>
                <a:highlight>
                  <a:srgbClr val="FF0000"/>
                </a:highlight>
                <a:latin typeface="+mn-lt"/>
              </a:rPr>
              <a:t>3</a:t>
            </a:r>
            <a:r>
              <a:rPr kumimoji="0" lang="fr-FR" sz="3000" i="0" u="none" strike="noStrike" kern="1200" cap="none" spc="0" normalizeH="0" baseline="0" noProof="0" dirty="0">
                <a:ln>
                  <a:noFill/>
                </a:ln>
                <a:solidFill>
                  <a:schemeClr val="bg1"/>
                </a:solidFill>
                <a:effectLst/>
                <a:highlight>
                  <a:srgbClr val="FF0000"/>
                </a:highlight>
                <a:uLnTx/>
                <a:uFillTx/>
                <a:latin typeface="+mn-lt"/>
              </a:rPr>
              <a:t> </a:t>
            </a:r>
            <a:r>
              <a:rPr kumimoji="0" lang="fr-FR" sz="3000" i="0" u="none" strike="noStrike" kern="1200" cap="none" spc="0" normalizeH="0" baseline="0" noProof="0" dirty="0">
                <a:ln>
                  <a:noFill/>
                </a:ln>
                <a:solidFill>
                  <a:srgbClr val="FF0000"/>
                </a:solidFill>
                <a:effectLst/>
                <a:uLnTx/>
                <a:uFillTx/>
                <a:latin typeface="+mn-lt"/>
              </a:rPr>
              <a:t>: Limites générales des outils IA dans la recherche de littérature scientifique</a:t>
            </a:r>
            <a:endParaRPr lang="fr-FR" sz="30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20</a:t>
            </a:fld>
            <a:endParaRPr lang="fr-FR" dirty="0"/>
          </a:p>
        </p:txBody>
      </p:sp>
      <p:sp>
        <p:nvSpPr>
          <p:cNvPr id="9" name="ZoneTexte 8">
            <a:extLst>
              <a:ext uri="{FF2B5EF4-FFF2-40B4-BE49-F238E27FC236}">
                <a16:creationId xmlns:a16="http://schemas.microsoft.com/office/drawing/2014/main" id="{EC2DC84E-2FC4-43FA-8F14-16B029A9FFC1}"/>
              </a:ext>
            </a:extLst>
          </p:cNvPr>
          <p:cNvSpPr txBox="1"/>
          <p:nvPr/>
        </p:nvSpPr>
        <p:spPr>
          <a:xfrm>
            <a:off x="1014185" y="3128676"/>
            <a:ext cx="7803243" cy="312970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fr-FR" sz="1600" i="0" u="none" strike="noStrike" kern="1200" cap="none" spc="0" normalizeH="0" baseline="0" noProof="0" dirty="0">
                <a:ln>
                  <a:noFill/>
                </a:ln>
                <a:solidFill>
                  <a:srgbClr val="FF0000"/>
                </a:solidFill>
                <a:effectLst/>
                <a:uLnTx/>
                <a:uFillTx/>
                <a:latin typeface="+mn-lt"/>
              </a:rPr>
              <a:t> </a:t>
            </a:r>
            <a:br>
              <a:rPr lang="fr-FR" altLang="fr-FR" sz="1100" dirty="0">
                <a:latin typeface="Verdana" pitchFamily="34" charset="0"/>
                <a:ea typeface="Verdana" pitchFamily="34" charset="0"/>
                <a:cs typeface="Verdana" pitchFamily="34" charset="0"/>
              </a:rPr>
            </a:b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Pas magiques ni </a:t>
            </a:r>
            <a:r>
              <a:rPr lang="fr-FR" altLang="fr-FR" sz="2400" dirty="0">
                <a:latin typeface="Verdana" panose="020B0604030504040204" pitchFamily="34" charset="0"/>
                <a:ea typeface="Verdana" panose="020B0604030504040204" pitchFamily="34" charset="0"/>
              </a:rPr>
              <a:t>universels</a:t>
            </a:r>
          </a:p>
          <a:p>
            <a:pPr marL="0" marR="0" lvl="0" indent="0" algn="l" defTabSz="914400" rtl="0" eaLnBrk="0" fontAlgn="base" latinLnBrk="0" hangingPunct="0">
              <a:lnSpc>
                <a:spcPct val="100000"/>
              </a:lnSpc>
              <a:spcBef>
                <a:spcPct val="0"/>
              </a:spcBef>
              <a:spcAft>
                <a:spcPct val="0"/>
              </a:spcAft>
              <a:buClrTx/>
              <a:buSzTx/>
              <a:buNone/>
              <a:tabLst/>
            </a:pP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Moins adaptés aux sujets quantitatifs</a:t>
            </a:r>
          </a:p>
          <a:p>
            <a:pPr marL="0" marR="0" lvl="0" indent="0" algn="l" defTabSz="914400" rtl="0" eaLnBrk="0" fontAlgn="base" latinLnBrk="0" hangingPunct="0">
              <a:lnSpc>
                <a:spcPct val="100000"/>
              </a:lnSpc>
              <a:spcBef>
                <a:spcPct val="0"/>
              </a:spcBef>
              <a:spcAft>
                <a:spcPct val="0"/>
              </a:spcAft>
              <a:buClrTx/>
              <a:buSzTx/>
              <a:buNone/>
              <a:tabLst/>
            </a:pP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Complexes en sciences humaines et sociales</a:t>
            </a:r>
          </a:p>
          <a:p>
            <a:pPr marL="0" marR="0" lvl="0" indent="0" algn="l" defTabSz="914400" rtl="0" eaLnBrk="0" fontAlgn="base" latinLnBrk="0" hangingPunct="0">
              <a:lnSpc>
                <a:spcPct val="100000"/>
              </a:lnSpc>
              <a:spcBef>
                <a:spcPct val="0"/>
              </a:spcBef>
              <a:spcAft>
                <a:spcPct val="0"/>
              </a:spcAft>
              <a:buClrTx/>
              <a:buSzTx/>
              <a:buNone/>
              <a:tabLst/>
            </a:pP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Pensés pour jeunes chercheurs / début d’exploration</a:t>
            </a:r>
          </a:p>
          <a:p>
            <a:pPr marL="0" marR="0" lvl="0" indent="0" algn="l" defTabSz="914400" rtl="0" eaLnBrk="0" fontAlgn="base" latinLnBrk="0" hangingPunct="0">
              <a:lnSpc>
                <a:spcPct val="100000"/>
              </a:lnSpc>
              <a:spcBef>
                <a:spcPct val="0"/>
              </a:spcBef>
              <a:spcAft>
                <a:spcPct val="0"/>
              </a:spcAft>
              <a:buClrTx/>
              <a:buSzTx/>
              <a:buNone/>
              <a:tabLst/>
            </a:pP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Basés surtout sur </a:t>
            </a:r>
            <a:r>
              <a:rPr kumimoji="0" lang="fr-FR" altLang="fr-FR" sz="2400" b="0" i="0"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Semantic</a:t>
            </a: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Scholar</a:t>
            </a:r>
          </a:p>
          <a:p>
            <a:pPr marL="0" eaLnBrk="1" hangingPunct="1">
              <a:lnSpc>
                <a:spcPct val="150000"/>
              </a:lnSpc>
              <a:spcBef>
                <a:spcPct val="0"/>
              </a:spcBef>
              <a:buFontTx/>
              <a:buNone/>
            </a:pPr>
            <a:br>
              <a:rPr lang="fr-FR" altLang="fr-FR" sz="1100" dirty="0">
                <a:latin typeface="Verdana" pitchFamily="34" charset="0"/>
                <a:ea typeface="Verdana" pitchFamily="34" charset="0"/>
                <a:cs typeface="Verdana" pitchFamily="34" charset="0"/>
              </a:rPr>
            </a:br>
            <a:endParaRPr lang="fr-FR" altLang="fr-FR" sz="11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769147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465667" y="1185332"/>
            <a:ext cx="10607676" cy="1214968"/>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fr-FR" sz="3000" i="0" u="none" strike="noStrike" kern="1200" cap="none" spc="0" normalizeH="0" baseline="0" noProof="0" dirty="0">
                <a:ln>
                  <a:noFill/>
                </a:ln>
                <a:solidFill>
                  <a:schemeClr val="bg1"/>
                </a:solidFill>
                <a:effectLst/>
                <a:highlight>
                  <a:srgbClr val="FF0000"/>
                </a:highlight>
                <a:uLnTx/>
                <a:uFillTx/>
                <a:latin typeface="+mn-lt"/>
              </a:rPr>
              <a:t>Partie </a:t>
            </a:r>
            <a:r>
              <a:rPr lang="fr-FR" sz="3000" dirty="0">
                <a:solidFill>
                  <a:schemeClr val="bg1"/>
                </a:solidFill>
                <a:highlight>
                  <a:srgbClr val="FF0000"/>
                </a:highlight>
                <a:latin typeface="+mn-lt"/>
              </a:rPr>
              <a:t>3</a:t>
            </a:r>
            <a:r>
              <a:rPr kumimoji="0" lang="fr-FR" sz="3000" i="0" u="none" strike="noStrike" kern="1200" cap="none" spc="0" normalizeH="0" baseline="0" noProof="0" dirty="0">
                <a:ln>
                  <a:noFill/>
                </a:ln>
                <a:solidFill>
                  <a:schemeClr val="bg1"/>
                </a:solidFill>
                <a:effectLst/>
                <a:highlight>
                  <a:srgbClr val="FF0000"/>
                </a:highlight>
                <a:uLnTx/>
                <a:uFillTx/>
                <a:latin typeface="+mn-lt"/>
              </a:rPr>
              <a:t> </a:t>
            </a:r>
            <a:r>
              <a:rPr kumimoji="0" lang="fr-FR" sz="3000" i="0" u="none" strike="noStrike" kern="1200" cap="none" spc="0" normalizeH="0" baseline="0" noProof="0" dirty="0">
                <a:ln>
                  <a:noFill/>
                </a:ln>
                <a:solidFill>
                  <a:srgbClr val="FF0000"/>
                </a:solidFill>
                <a:effectLst/>
                <a:uLnTx/>
                <a:uFillTx/>
                <a:latin typeface="+mn-lt"/>
              </a:rPr>
              <a:t>: Limites générales des outils IA dans la recherche de littérature scientifique</a:t>
            </a:r>
            <a:endParaRPr lang="fr-FR" sz="30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21</a:t>
            </a:fld>
            <a:endParaRPr lang="fr-FR" dirty="0"/>
          </a:p>
        </p:txBody>
      </p:sp>
      <p:sp>
        <p:nvSpPr>
          <p:cNvPr id="7" name="ZoneTexte 6">
            <a:extLst>
              <a:ext uri="{FF2B5EF4-FFF2-40B4-BE49-F238E27FC236}">
                <a16:creationId xmlns:a16="http://schemas.microsoft.com/office/drawing/2014/main" id="{4AE2CFF3-C1F7-47AB-968E-552AFE9D6512}"/>
              </a:ext>
            </a:extLst>
          </p:cNvPr>
          <p:cNvSpPr txBox="1"/>
          <p:nvPr/>
        </p:nvSpPr>
        <p:spPr>
          <a:xfrm>
            <a:off x="893989" y="5209004"/>
            <a:ext cx="8380639" cy="120032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a:ln>
                  <a:noFill/>
                </a:ln>
                <a:solidFill>
                  <a:schemeClr val="tx1"/>
                </a:solidFill>
                <a:effectLst/>
                <a:latin typeface="Arial" panose="020B0604020202020204" pitchFamily="34" charset="0"/>
              </a:rPr>
              <a:t>📑 Evaluation des </a:t>
            </a:r>
            <a:r>
              <a:rPr lang="fr-FR" altLang="fr-FR" sz="1800">
                <a:latin typeface="Arial" panose="020B0604020202020204" pitchFamily="34" charset="0"/>
              </a:rPr>
              <a:t>données : quels c</a:t>
            </a:r>
            <a:r>
              <a:rPr kumimoji="0" lang="fr-FR" altLang="fr-FR" sz="1800" b="0" i="0" u="none" strike="noStrike" cap="none" normalizeH="0" baseline="0">
                <a:ln>
                  <a:noFill/>
                </a:ln>
                <a:solidFill>
                  <a:schemeClr val="tx1"/>
                </a:solidFill>
                <a:effectLst/>
                <a:latin typeface="Arial" panose="020B0604020202020204" pitchFamily="34" charset="0"/>
              </a:rPr>
              <a:t>ritères de classement ?</a:t>
            </a:r>
          </a:p>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a:ln>
                  <a:noFill/>
                </a:ln>
                <a:solidFill>
                  <a:schemeClr val="tx1"/>
                </a:solidFill>
                <a:effectLst/>
                <a:latin typeface="Arial" panose="020B0604020202020204" pitchFamily="34" charset="0"/>
              </a:rPr>
              <a:t>🔄 Risques de réponses incorrectes ou de similarité sémantique</a:t>
            </a:r>
          </a:p>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a:ln>
                  <a:noFill/>
                </a:ln>
                <a:solidFill>
                  <a:schemeClr val="tx1"/>
                </a:solidFill>
                <a:effectLst/>
                <a:latin typeface="Arial" panose="020B0604020202020204" pitchFamily="34" charset="0"/>
              </a:rPr>
              <a:t>🌐 IA grand public vs contenu académique</a:t>
            </a:r>
          </a:p>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a:ln>
                  <a:noFill/>
                </a:ln>
                <a:solidFill>
                  <a:schemeClr val="tx1"/>
                </a:solidFill>
                <a:effectLst/>
                <a:latin typeface="Arial" panose="020B0604020202020204" pitchFamily="34" charset="0"/>
              </a:rPr>
              <a:t>🤖 </a:t>
            </a:r>
            <a:r>
              <a:rPr lang="fr-FR" altLang="fr-FR" sz="1800">
                <a:latin typeface="Arial" panose="020B0604020202020204" pitchFamily="34" charset="0"/>
              </a:rPr>
              <a:t>Inquiétudes dans le monde de la recherche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0" name="ZoneTexte 9">
            <a:extLst>
              <a:ext uri="{FF2B5EF4-FFF2-40B4-BE49-F238E27FC236}">
                <a16:creationId xmlns:a16="http://schemas.microsoft.com/office/drawing/2014/main" id="{8D4CA130-75CF-4B88-BD57-9C9BC65BD8D7}"/>
              </a:ext>
            </a:extLst>
          </p:cNvPr>
          <p:cNvSpPr txBox="1"/>
          <p:nvPr/>
        </p:nvSpPr>
        <p:spPr>
          <a:xfrm>
            <a:off x="465667" y="4670967"/>
            <a:ext cx="6098720" cy="451790"/>
          </a:xfrm>
          <a:prstGeom prst="rect">
            <a:avLst/>
          </a:prstGeom>
          <a:noFill/>
        </p:spPr>
        <p:txBody>
          <a:bodyPr wrap="square">
            <a:spAutoFit/>
          </a:bodyPr>
          <a:lstStyle/>
          <a:p>
            <a:pPr marL="0">
              <a:lnSpc>
                <a:spcPct val="150000"/>
              </a:lnSpc>
              <a:spcBef>
                <a:spcPts val="500"/>
              </a:spcBef>
              <a:buNone/>
            </a:pPr>
            <a:r>
              <a:rPr lang="fr-FR" altLang="fr-FR" sz="1800" b="1" dirty="0">
                <a:solidFill>
                  <a:srgbClr val="FF0000"/>
                </a:solidFill>
                <a:latin typeface="Verdana" pitchFamily="34" charset="0"/>
                <a:ea typeface="Verdana" pitchFamily="34" charset="0"/>
                <a:cs typeface="Verdana" pitchFamily="34" charset="0"/>
              </a:rPr>
              <a:t>Evaluation des résultats &amp; enjeux actuels  </a:t>
            </a:r>
          </a:p>
        </p:txBody>
      </p:sp>
      <p:sp>
        <p:nvSpPr>
          <p:cNvPr id="11" name="ZoneTexte 10">
            <a:extLst>
              <a:ext uri="{FF2B5EF4-FFF2-40B4-BE49-F238E27FC236}">
                <a16:creationId xmlns:a16="http://schemas.microsoft.com/office/drawing/2014/main" id="{D01C9852-FAE1-4309-8214-B63F3C97D275}"/>
              </a:ext>
            </a:extLst>
          </p:cNvPr>
          <p:cNvSpPr txBox="1"/>
          <p:nvPr/>
        </p:nvSpPr>
        <p:spPr>
          <a:xfrm>
            <a:off x="465667" y="2174405"/>
            <a:ext cx="6098720" cy="451790"/>
          </a:xfrm>
          <a:prstGeom prst="rect">
            <a:avLst/>
          </a:prstGeom>
          <a:noFill/>
        </p:spPr>
        <p:txBody>
          <a:bodyPr wrap="square">
            <a:spAutoFit/>
          </a:bodyPr>
          <a:lstStyle/>
          <a:p>
            <a:pPr marL="0">
              <a:lnSpc>
                <a:spcPct val="150000"/>
              </a:lnSpc>
              <a:spcBef>
                <a:spcPct val="0"/>
              </a:spcBef>
              <a:buNone/>
            </a:pPr>
            <a:r>
              <a:rPr lang="fr-FR" altLang="fr-FR" sz="1800" b="1" dirty="0">
                <a:solidFill>
                  <a:srgbClr val="FF0000"/>
                </a:solidFill>
                <a:latin typeface="Verdana" pitchFamily="34" charset="0"/>
                <a:ea typeface="Verdana" pitchFamily="34" charset="0"/>
                <a:cs typeface="Verdana" pitchFamily="34" charset="0"/>
              </a:rPr>
              <a:t>Difficultés spécifiques </a:t>
            </a:r>
          </a:p>
        </p:txBody>
      </p:sp>
      <p:sp>
        <p:nvSpPr>
          <p:cNvPr id="13" name="ZoneTexte 12">
            <a:extLst>
              <a:ext uri="{FF2B5EF4-FFF2-40B4-BE49-F238E27FC236}">
                <a16:creationId xmlns:a16="http://schemas.microsoft.com/office/drawing/2014/main" id="{A276CE3F-4BDE-4585-A967-235D2D3AF3DE}"/>
              </a:ext>
            </a:extLst>
          </p:cNvPr>
          <p:cNvSpPr txBox="1"/>
          <p:nvPr/>
        </p:nvSpPr>
        <p:spPr>
          <a:xfrm>
            <a:off x="715217" y="2813447"/>
            <a:ext cx="6098720" cy="123110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2000" b="0" i="0" u="none" strike="noStrike" cap="none" normalizeH="0" baseline="0" dirty="0">
                <a:ln>
                  <a:noFill/>
                </a:ln>
                <a:solidFill>
                  <a:schemeClr val="tx1"/>
                </a:solidFill>
                <a:effectLst/>
                <a:latin typeface="Arial" panose="020B0604020202020204" pitchFamily="34" charset="0"/>
              </a:rPr>
              <a:t>⚠️</a:t>
            </a:r>
            <a:r>
              <a:rPr kumimoji="0" lang="fr-FR" altLang="fr-FR" sz="1800" b="0" i="0" u="none" strike="noStrike" cap="none" normalizeH="0" baseline="0" dirty="0">
                <a:ln>
                  <a:noFill/>
                </a:ln>
                <a:solidFill>
                  <a:schemeClr val="tx1"/>
                </a:solidFill>
                <a:effectLst/>
                <a:latin typeface="Arial" panose="020B0604020202020204" pitchFamily="34" charset="0"/>
              </a:rPr>
              <a:t>Si peu de littérature sur un sujet = nb de résultats faibles</a:t>
            </a:r>
          </a:p>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Arial" panose="020B0604020202020204" pitchFamily="34" charset="0"/>
              </a:rPr>
              <a:t>📈 Besoin de beaucoup de données</a:t>
            </a:r>
          </a:p>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Arial" panose="020B0604020202020204" pitchFamily="34" charset="0"/>
              </a:rPr>
              <a:t>🚫 Exclusion possible de références rares</a:t>
            </a:r>
          </a:p>
        </p:txBody>
      </p:sp>
    </p:spTree>
    <p:extLst>
      <p:ext uri="{BB962C8B-B14F-4D97-AF65-F5344CB8AC3E}">
        <p14:creationId xmlns:p14="http://schemas.microsoft.com/office/powerpoint/2010/main" val="3167756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465667" y="1185332"/>
            <a:ext cx="10607676" cy="1214968"/>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fr-FR" sz="3000" i="0" u="none" strike="noStrike" kern="1200" cap="none" spc="0" normalizeH="0" baseline="0" noProof="0" dirty="0">
                <a:ln>
                  <a:noFill/>
                </a:ln>
                <a:solidFill>
                  <a:schemeClr val="bg1"/>
                </a:solidFill>
                <a:effectLst/>
                <a:highlight>
                  <a:srgbClr val="FF0000"/>
                </a:highlight>
                <a:uLnTx/>
                <a:uFillTx/>
                <a:latin typeface="+mn-lt"/>
              </a:rPr>
              <a:t>Partie </a:t>
            </a:r>
            <a:r>
              <a:rPr lang="fr-FR" sz="3000" dirty="0">
                <a:solidFill>
                  <a:schemeClr val="bg1"/>
                </a:solidFill>
                <a:highlight>
                  <a:srgbClr val="FF0000"/>
                </a:highlight>
                <a:latin typeface="+mn-lt"/>
              </a:rPr>
              <a:t>3</a:t>
            </a:r>
            <a:r>
              <a:rPr kumimoji="0" lang="fr-FR" sz="3000" i="0" u="none" strike="noStrike" kern="1200" cap="none" spc="0" normalizeH="0" baseline="0" noProof="0" dirty="0">
                <a:ln>
                  <a:noFill/>
                </a:ln>
                <a:solidFill>
                  <a:schemeClr val="bg1"/>
                </a:solidFill>
                <a:effectLst/>
                <a:highlight>
                  <a:srgbClr val="FF0000"/>
                </a:highlight>
                <a:uLnTx/>
                <a:uFillTx/>
                <a:latin typeface="+mn-lt"/>
              </a:rPr>
              <a:t> </a:t>
            </a:r>
            <a:r>
              <a:rPr kumimoji="0" lang="fr-FR" sz="3000" i="0" u="none" strike="noStrike" kern="1200" cap="none" spc="0" normalizeH="0" baseline="0" noProof="0" dirty="0">
                <a:ln>
                  <a:noFill/>
                </a:ln>
                <a:solidFill>
                  <a:srgbClr val="FF0000"/>
                </a:solidFill>
                <a:effectLst/>
                <a:uLnTx/>
                <a:uFillTx/>
                <a:latin typeface="+mn-lt"/>
              </a:rPr>
              <a:t>: Limites générales des outils IA dans la recherche de littérature scientifique</a:t>
            </a:r>
            <a:endParaRPr lang="fr-FR" sz="30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22</a:t>
            </a:fld>
            <a:endParaRPr lang="fr-FR" dirty="0"/>
          </a:p>
        </p:txBody>
      </p:sp>
      <p:sp>
        <p:nvSpPr>
          <p:cNvPr id="11" name="ZoneTexte 10">
            <a:extLst>
              <a:ext uri="{FF2B5EF4-FFF2-40B4-BE49-F238E27FC236}">
                <a16:creationId xmlns:a16="http://schemas.microsoft.com/office/drawing/2014/main" id="{D01C9852-FAE1-4309-8214-B63F3C97D275}"/>
              </a:ext>
            </a:extLst>
          </p:cNvPr>
          <p:cNvSpPr txBox="1"/>
          <p:nvPr/>
        </p:nvSpPr>
        <p:spPr>
          <a:xfrm>
            <a:off x="465667" y="2174405"/>
            <a:ext cx="6098720" cy="1282787"/>
          </a:xfrm>
          <a:prstGeom prst="rect">
            <a:avLst/>
          </a:prstGeom>
          <a:noFill/>
        </p:spPr>
        <p:txBody>
          <a:bodyPr wrap="square">
            <a:spAutoFit/>
          </a:bodyPr>
          <a:lstStyle/>
          <a:p>
            <a:pPr marL="0">
              <a:lnSpc>
                <a:spcPct val="150000"/>
              </a:lnSpc>
              <a:spcBef>
                <a:spcPct val="0"/>
              </a:spcBef>
              <a:buNone/>
            </a:pPr>
            <a:r>
              <a:rPr lang="fr-FR" sz="1800" b="1" dirty="0">
                <a:solidFill>
                  <a:srgbClr val="FF0000"/>
                </a:solidFill>
                <a:latin typeface="Verdana" panose="020B0604030504040204" pitchFamily="34" charset="0"/>
                <a:ea typeface="Verdana" panose="020B0604030504040204" pitchFamily="34" charset="0"/>
              </a:rPr>
              <a:t>Conclusion &amp; rôle des bibliothécaires</a:t>
            </a:r>
            <a:br>
              <a:rPr lang="fr-FR" altLang="fr-FR" sz="1800" b="1" dirty="0">
                <a:solidFill>
                  <a:srgbClr val="FF0000"/>
                </a:solidFill>
                <a:latin typeface="Verdana" pitchFamily="34" charset="0"/>
                <a:ea typeface="Verdana" pitchFamily="34" charset="0"/>
                <a:cs typeface="Verdana" pitchFamily="34" charset="0"/>
              </a:rPr>
            </a:br>
            <a:br>
              <a:rPr lang="fr-FR" altLang="fr-FR" sz="1800" b="1" dirty="0">
                <a:solidFill>
                  <a:srgbClr val="FF0000"/>
                </a:solidFill>
                <a:latin typeface="Verdana" pitchFamily="34" charset="0"/>
                <a:ea typeface="Verdana" pitchFamily="34" charset="0"/>
                <a:cs typeface="Verdana" pitchFamily="34" charset="0"/>
              </a:rPr>
            </a:br>
            <a:endParaRPr lang="fr-FR" altLang="fr-FR" sz="1800" b="1" dirty="0">
              <a:solidFill>
                <a:srgbClr val="FF0000"/>
              </a:solidFill>
              <a:latin typeface="Verdana" pitchFamily="34" charset="0"/>
              <a:ea typeface="Verdana" pitchFamily="34" charset="0"/>
              <a:cs typeface="Verdana" pitchFamily="34" charset="0"/>
            </a:endParaRPr>
          </a:p>
        </p:txBody>
      </p:sp>
      <p:sp>
        <p:nvSpPr>
          <p:cNvPr id="9" name="Rectangle 8">
            <a:extLst>
              <a:ext uri="{FF2B5EF4-FFF2-40B4-BE49-F238E27FC236}">
                <a16:creationId xmlns:a16="http://schemas.microsoft.com/office/drawing/2014/main" id="{774F06EB-4C51-4074-8100-56CDB6C9FE5B}"/>
              </a:ext>
            </a:extLst>
          </p:cNvPr>
          <p:cNvSpPr>
            <a:spLocks noChangeArrowheads="1"/>
          </p:cNvSpPr>
          <p:nvPr/>
        </p:nvSpPr>
        <p:spPr bwMode="auto">
          <a:xfrm>
            <a:off x="666069" y="2949360"/>
            <a:ext cx="751359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2000" b="0" i="0" u="none" strike="noStrike" cap="none" normalizeH="0" baseline="0" dirty="0">
                <a:ln>
                  <a:noFill/>
                </a:ln>
                <a:solidFill>
                  <a:schemeClr val="tx1"/>
                </a:solidFill>
                <a:effectLst/>
                <a:latin typeface="Arial" panose="020B0604020202020204" pitchFamily="34" charset="0"/>
              </a:rPr>
              <a:t>🧭 Outils de découverte, pas fait pour une recherche exhaustive</a:t>
            </a:r>
          </a:p>
          <a:p>
            <a:pPr marL="0" marR="0" lvl="0" indent="0" algn="l" defTabSz="914400" rtl="0" eaLnBrk="0" fontAlgn="base" latinLnBrk="0" hangingPunct="0">
              <a:lnSpc>
                <a:spcPct val="100000"/>
              </a:lnSpc>
              <a:spcBef>
                <a:spcPct val="0"/>
              </a:spcBef>
              <a:spcAft>
                <a:spcPct val="0"/>
              </a:spcAft>
              <a:buClrTx/>
              <a:buSzTx/>
              <a:tabLst/>
            </a:pPr>
            <a:r>
              <a:rPr kumimoji="0" lang="fr-FR" altLang="fr-FR" sz="2000" b="0" i="0" u="none" strike="noStrike" cap="none" normalizeH="0" baseline="0" dirty="0">
                <a:ln>
                  <a:noFill/>
                </a:ln>
                <a:solidFill>
                  <a:schemeClr val="tx1"/>
                </a:solidFill>
                <a:effectLst/>
                <a:latin typeface="Arial" panose="020B0604020202020204" pitchFamily="34" charset="0"/>
              </a:rPr>
              <a:t>👀 Vigilance essentielle sur les résultats</a:t>
            </a:r>
          </a:p>
          <a:p>
            <a:pPr marL="0" marR="0" lvl="0" indent="0" algn="l" defTabSz="914400" rtl="0" eaLnBrk="0" fontAlgn="base" latinLnBrk="0" hangingPunct="0">
              <a:lnSpc>
                <a:spcPct val="100000"/>
              </a:lnSpc>
              <a:spcBef>
                <a:spcPct val="0"/>
              </a:spcBef>
              <a:spcAft>
                <a:spcPct val="0"/>
              </a:spcAft>
              <a:buClrTx/>
              <a:buSzTx/>
              <a:tabLst/>
            </a:pPr>
            <a:r>
              <a:rPr kumimoji="0" lang="fr-FR" altLang="fr-FR" sz="2000" b="0" i="0" u="none" strike="noStrike" cap="none" normalizeH="0" baseline="0" dirty="0">
                <a:ln>
                  <a:noFill/>
                </a:ln>
                <a:solidFill>
                  <a:schemeClr val="tx1"/>
                </a:solidFill>
                <a:effectLst/>
                <a:latin typeface="Arial" panose="020B0604020202020204" pitchFamily="34" charset="0"/>
              </a:rPr>
              <a:t>📚 Bibliothécaires = guides et informateurs</a:t>
            </a:r>
          </a:p>
        </p:txBody>
      </p:sp>
    </p:spTree>
    <p:extLst>
      <p:ext uri="{BB962C8B-B14F-4D97-AF65-F5344CB8AC3E}">
        <p14:creationId xmlns:p14="http://schemas.microsoft.com/office/powerpoint/2010/main" val="4255577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465667" y="1185332"/>
            <a:ext cx="10607676" cy="1214968"/>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fr-FR" sz="3000" i="0" u="none" strike="noStrike" kern="1200" cap="none" spc="0" normalizeH="0" baseline="0" noProof="0" dirty="0">
                <a:ln>
                  <a:noFill/>
                </a:ln>
                <a:solidFill>
                  <a:schemeClr val="bg1"/>
                </a:solidFill>
                <a:effectLst/>
                <a:highlight>
                  <a:srgbClr val="FF0000"/>
                </a:highlight>
                <a:uLnTx/>
                <a:uFillTx/>
                <a:latin typeface="+mn-lt"/>
              </a:rPr>
              <a:t>Conclusion </a:t>
            </a:r>
            <a:r>
              <a:rPr kumimoji="0" lang="fr-FR" sz="3000" i="0" u="none" strike="noStrike" kern="1200" cap="none" spc="0" normalizeH="0" baseline="0" noProof="0" dirty="0">
                <a:ln>
                  <a:noFill/>
                </a:ln>
                <a:solidFill>
                  <a:srgbClr val="FF0000"/>
                </a:solidFill>
                <a:effectLst/>
                <a:uLnTx/>
                <a:uFillTx/>
                <a:latin typeface="+mn-lt"/>
              </a:rPr>
              <a:t>: Des outils pour aller encore + loin :</a:t>
            </a:r>
            <a:endParaRPr lang="fr-FR" sz="30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23</a:t>
            </a:fld>
            <a:endParaRPr lang="fr-FR" dirty="0"/>
          </a:p>
        </p:txBody>
      </p:sp>
      <p:pic>
        <p:nvPicPr>
          <p:cNvPr id="7" name="Image 1">
            <a:hlinkClick r:id="rId2"/>
            <a:extLst>
              <a:ext uri="{FF2B5EF4-FFF2-40B4-BE49-F238E27FC236}">
                <a16:creationId xmlns:a16="http://schemas.microsoft.com/office/drawing/2014/main" id="{A7F8D9FA-D7A0-4B34-ABF1-C74F9C05AC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682" y="2086454"/>
            <a:ext cx="2047717" cy="627692"/>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2">
            <a:hlinkClick r:id="rId4"/>
            <a:extLst>
              <a:ext uri="{FF2B5EF4-FFF2-40B4-BE49-F238E27FC236}">
                <a16:creationId xmlns:a16="http://schemas.microsoft.com/office/drawing/2014/main" id="{42AA9EE5-ADFA-4FBD-8D91-ED58CF036A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565" y="1929169"/>
            <a:ext cx="4114870" cy="627692"/>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hlinkClick r:id="rId6"/>
            <a:extLst>
              <a:ext uri="{FF2B5EF4-FFF2-40B4-BE49-F238E27FC236}">
                <a16:creationId xmlns:a16="http://schemas.microsoft.com/office/drawing/2014/main" id="{016B7313-3194-4AB3-BBD2-6B9563BE91DE}"/>
              </a:ext>
            </a:extLst>
          </p:cNvPr>
          <p:cNvPicPr>
            <a:picLocks noChangeAspect="1"/>
          </p:cNvPicPr>
          <p:nvPr/>
        </p:nvPicPr>
        <p:blipFill>
          <a:blip r:embed="rId7"/>
          <a:stretch>
            <a:fillRect/>
          </a:stretch>
        </p:blipFill>
        <p:spPr>
          <a:xfrm>
            <a:off x="7978836" y="2863234"/>
            <a:ext cx="3207748" cy="963721"/>
          </a:xfrm>
          <a:prstGeom prst="rect">
            <a:avLst/>
          </a:prstGeom>
        </p:spPr>
      </p:pic>
      <p:pic>
        <p:nvPicPr>
          <p:cNvPr id="13" name="Image 12">
            <a:hlinkClick r:id="rId8"/>
            <a:extLst>
              <a:ext uri="{FF2B5EF4-FFF2-40B4-BE49-F238E27FC236}">
                <a16:creationId xmlns:a16="http://schemas.microsoft.com/office/drawing/2014/main" id="{AECCB24D-1117-4746-970F-C811A8874B99}"/>
              </a:ext>
            </a:extLst>
          </p:cNvPr>
          <p:cNvPicPr>
            <a:picLocks noChangeAspect="1"/>
          </p:cNvPicPr>
          <p:nvPr/>
        </p:nvPicPr>
        <p:blipFill>
          <a:blip r:embed="rId9"/>
          <a:stretch>
            <a:fillRect/>
          </a:stretch>
        </p:blipFill>
        <p:spPr>
          <a:xfrm>
            <a:off x="4555010" y="2497087"/>
            <a:ext cx="2276766" cy="732293"/>
          </a:xfrm>
          <a:prstGeom prst="rect">
            <a:avLst/>
          </a:prstGeom>
        </p:spPr>
      </p:pic>
      <p:pic>
        <p:nvPicPr>
          <p:cNvPr id="14" name="Image 13">
            <a:hlinkClick r:id="rId10"/>
            <a:extLst>
              <a:ext uri="{FF2B5EF4-FFF2-40B4-BE49-F238E27FC236}">
                <a16:creationId xmlns:a16="http://schemas.microsoft.com/office/drawing/2014/main" id="{F8EAF8CB-C823-4E3B-908D-CF431C92BBA3}"/>
              </a:ext>
            </a:extLst>
          </p:cNvPr>
          <p:cNvPicPr>
            <a:picLocks noChangeAspect="1"/>
          </p:cNvPicPr>
          <p:nvPr/>
        </p:nvPicPr>
        <p:blipFill>
          <a:blip r:embed="rId11"/>
          <a:stretch>
            <a:fillRect/>
          </a:stretch>
        </p:blipFill>
        <p:spPr>
          <a:xfrm>
            <a:off x="1682246" y="3100311"/>
            <a:ext cx="1877927" cy="808290"/>
          </a:xfrm>
          <a:prstGeom prst="rect">
            <a:avLst/>
          </a:prstGeom>
        </p:spPr>
      </p:pic>
      <p:pic>
        <p:nvPicPr>
          <p:cNvPr id="15" name="Image 4">
            <a:hlinkClick r:id="rId12"/>
            <a:extLst>
              <a:ext uri="{FF2B5EF4-FFF2-40B4-BE49-F238E27FC236}">
                <a16:creationId xmlns:a16="http://schemas.microsoft.com/office/drawing/2014/main" id="{8C58C39E-E4C3-4834-A5DE-23EA8A0D632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1162" y="4140086"/>
            <a:ext cx="1902409" cy="646331"/>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C4950A7D-C081-478A-8B13-C2FA611EB778}"/>
              </a:ext>
            </a:extLst>
          </p:cNvPr>
          <p:cNvSpPr txBox="1"/>
          <p:nvPr/>
        </p:nvSpPr>
        <p:spPr>
          <a:xfrm>
            <a:off x="4242101" y="3687316"/>
            <a:ext cx="3054807" cy="646331"/>
          </a:xfrm>
          <a:prstGeom prst="rect">
            <a:avLst/>
          </a:prstGeom>
          <a:noFill/>
        </p:spPr>
        <p:txBody>
          <a:bodyPr wrap="square" rtlCol="0">
            <a:spAutoFit/>
          </a:bodyPr>
          <a:lstStyle/>
          <a:p>
            <a:r>
              <a:rPr lang="fr-FR" dirty="0"/>
              <a:t>Pour vérifier l’exactitude des références bibliographiques: </a:t>
            </a:r>
          </a:p>
        </p:txBody>
      </p:sp>
      <p:pic>
        <p:nvPicPr>
          <p:cNvPr id="18" name="Image 17">
            <a:hlinkClick r:id="rId14"/>
            <a:extLst>
              <a:ext uri="{FF2B5EF4-FFF2-40B4-BE49-F238E27FC236}">
                <a16:creationId xmlns:a16="http://schemas.microsoft.com/office/drawing/2014/main" id="{829655D6-1A87-41C6-9BBD-0CDFCCF9F137}"/>
              </a:ext>
            </a:extLst>
          </p:cNvPr>
          <p:cNvPicPr>
            <a:picLocks noChangeAspect="1"/>
          </p:cNvPicPr>
          <p:nvPr/>
        </p:nvPicPr>
        <p:blipFill>
          <a:blip r:embed="rId15"/>
          <a:stretch>
            <a:fillRect/>
          </a:stretch>
        </p:blipFill>
        <p:spPr>
          <a:xfrm>
            <a:off x="4542009" y="4315738"/>
            <a:ext cx="2591251" cy="816946"/>
          </a:xfrm>
          <a:prstGeom prst="rect">
            <a:avLst/>
          </a:prstGeom>
        </p:spPr>
      </p:pic>
      <p:sp>
        <p:nvSpPr>
          <p:cNvPr id="19" name="ZoneTexte 18">
            <a:extLst>
              <a:ext uri="{FF2B5EF4-FFF2-40B4-BE49-F238E27FC236}">
                <a16:creationId xmlns:a16="http://schemas.microsoft.com/office/drawing/2014/main" id="{A7925374-BAA0-46BA-BE00-805DAB6DA2D6}"/>
              </a:ext>
            </a:extLst>
          </p:cNvPr>
          <p:cNvSpPr txBox="1"/>
          <p:nvPr/>
        </p:nvSpPr>
        <p:spPr>
          <a:xfrm>
            <a:off x="458612" y="5249388"/>
            <a:ext cx="3054807" cy="646331"/>
          </a:xfrm>
          <a:prstGeom prst="rect">
            <a:avLst/>
          </a:prstGeom>
          <a:noFill/>
        </p:spPr>
        <p:txBody>
          <a:bodyPr wrap="square" rtlCol="0">
            <a:spAutoFit/>
          </a:bodyPr>
          <a:lstStyle/>
          <a:p>
            <a:r>
              <a:rPr lang="fr-FR" dirty="0"/>
              <a:t>Pour construire des équations de recherche </a:t>
            </a:r>
          </a:p>
        </p:txBody>
      </p:sp>
      <p:pic>
        <p:nvPicPr>
          <p:cNvPr id="20" name="Image 19">
            <a:hlinkClick r:id="rId16"/>
            <a:extLst>
              <a:ext uri="{FF2B5EF4-FFF2-40B4-BE49-F238E27FC236}">
                <a16:creationId xmlns:a16="http://schemas.microsoft.com/office/drawing/2014/main" id="{C4AD385E-24A0-4ECF-AA27-9EDCFAFBD33B}"/>
              </a:ext>
            </a:extLst>
          </p:cNvPr>
          <p:cNvPicPr>
            <a:picLocks noChangeAspect="1"/>
          </p:cNvPicPr>
          <p:nvPr/>
        </p:nvPicPr>
        <p:blipFill>
          <a:blip r:embed="rId17"/>
          <a:stretch>
            <a:fillRect/>
          </a:stretch>
        </p:blipFill>
        <p:spPr>
          <a:xfrm>
            <a:off x="1069911" y="5930304"/>
            <a:ext cx="1832208" cy="631796"/>
          </a:xfrm>
          <a:prstGeom prst="rect">
            <a:avLst/>
          </a:prstGeom>
        </p:spPr>
      </p:pic>
      <p:pic>
        <p:nvPicPr>
          <p:cNvPr id="21" name="Image 20">
            <a:hlinkClick r:id="rId18"/>
            <a:extLst>
              <a:ext uri="{FF2B5EF4-FFF2-40B4-BE49-F238E27FC236}">
                <a16:creationId xmlns:a16="http://schemas.microsoft.com/office/drawing/2014/main" id="{B6EA3A11-2723-4D19-94DE-9594F357A910}"/>
              </a:ext>
            </a:extLst>
          </p:cNvPr>
          <p:cNvPicPr>
            <a:picLocks noChangeAspect="1"/>
          </p:cNvPicPr>
          <p:nvPr/>
        </p:nvPicPr>
        <p:blipFill>
          <a:blip r:embed="rId19"/>
          <a:stretch>
            <a:fillRect/>
          </a:stretch>
        </p:blipFill>
        <p:spPr>
          <a:xfrm>
            <a:off x="4474950" y="5529937"/>
            <a:ext cx="2096494" cy="731563"/>
          </a:xfrm>
          <a:prstGeom prst="rect">
            <a:avLst/>
          </a:prstGeom>
        </p:spPr>
      </p:pic>
      <p:sp>
        <p:nvSpPr>
          <p:cNvPr id="22" name="ZoneTexte 21">
            <a:extLst>
              <a:ext uri="{FF2B5EF4-FFF2-40B4-BE49-F238E27FC236}">
                <a16:creationId xmlns:a16="http://schemas.microsoft.com/office/drawing/2014/main" id="{203F8656-013F-42EB-8B5D-BC42C360AFEA}"/>
              </a:ext>
            </a:extLst>
          </p:cNvPr>
          <p:cNvSpPr txBox="1"/>
          <p:nvPr/>
        </p:nvSpPr>
        <p:spPr>
          <a:xfrm>
            <a:off x="7540126" y="5249387"/>
            <a:ext cx="3054807" cy="646331"/>
          </a:xfrm>
          <a:prstGeom prst="rect">
            <a:avLst/>
          </a:prstGeom>
          <a:noFill/>
        </p:spPr>
        <p:txBody>
          <a:bodyPr wrap="square" rtlCol="0">
            <a:spAutoFit/>
          </a:bodyPr>
          <a:lstStyle/>
          <a:p>
            <a:r>
              <a:rPr lang="fr-FR" dirty="0"/>
              <a:t>Pour trouver des concepts en lien avec son sujet </a:t>
            </a:r>
          </a:p>
        </p:txBody>
      </p:sp>
      <p:pic>
        <p:nvPicPr>
          <p:cNvPr id="23" name="Image 22">
            <a:hlinkClick r:id="rId20"/>
            <a:extLst>
              <a:ext uri="{FF2B5EF4-FFF2-40B4-BE49-F238E27FC236}">
                <a16:creationId xmlns:a16="http://schemas.microsoft.com/office/drawing/2014/main" id="{20E74D1E-F4C2-49DE-A610-FF7CC98A9B93}"/>
              </a:ext>
            </a:extLst>
          </p:cNvPr>
          <p:cNvPicPr>
            <a:picLocks noChangeAspect="1"/>
          </p:cNvPicPr>
          <p:nvPr/>
        </p:nvPicPr>
        <p:blipFill>
          <a:blip r:embed="rId21"/>
          <a:stretch>
            <a:fillRect/>
          </a:stretch>
        </p:blipFill>
        <p:spPr>
          <a:xfrm>
            <a:off x="7960994" y="5908017"/>
            <a:ext cx="1743318" cy="676369"/>
          </a:xfrm>
          <a:prstGeom prst="rect">
            <a:avLst/>
          </a:prstGeom>
        </p:spPr>
      </p:pic>
      <p:pic>
        <p:nvPicPr>
          <p:cNvPr id="24" name="Image 23">
            <a:hlinkClick r:id="rId22"/>
            <a:extLst>
              <a:ext uri="{FF2B5EF4-FFF2-40B4-BE49-F238E27FC236}">
                <a16:creationId xmlns:a16="http://schemas.microsoft.com/office/drawing/2014/main" id="{180161E0-B6EF-4488-B7E7-42134650480E}"/>
              </a:ext>
            </a:extLst>
          </p:cNvPr>
          <p:cNvPicPr>
            <a:picLocks noChangeAspect="1"/>
          </p:cNvPicPr>
          <p:nvPr/>
        </p:nvPicPr>
        <p:blipFill rotWithShape="1">
          <a:blip r:embed="rId23">
            <a:extLst>
              <a:ext uri="{28A0092B-C50C-407E-A947-70E740481C1C}">
                <a14:useLocalDpi xmlns:a14="http://schemas.microsoft.com/office/drawing/2010/main" val="0"/>
              </a:ext>
            </a:extLst>
          </a:blip>
          <a:srcRect l="-1107" t="26949" r="681" b="21972"/>
          <a:stretch/>
        </p:blipFill>
        <p:spPr>
          <a:xfrm>
            <a:off x="9101699" y="4229297"/>
            <a:ext cx="1700191" cy="736665"/>
          </a:xfrm>
          <a:prstGeom prst="rect">
            <a:avLst/>
          </a:prstGeom>
        </p:spPr>
      </p:pic>
    </p:spTree>
    <p:extLst>
      <p:ext uri="{BB962C8B-B14F-4D97-AF65-F5344CB8AC3E}">
        <p14:creationId xmlns:p14="http://schemas.microsoft.com/office/powerpoint/2010/main" val="1041146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465667" y="1185332"/>
            <a:ext cx="10607676" cy="1214968"/>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fr-FR" sz="3000" i="0" u="none" strike="noStrike" kern="1200" cap="none" spc="0" normalizeH="0" baseline="0" noProof="0" dirty="0">
                <a:ln>
                  <a:noFill/>
                </a:ln>
                <a:solidFill>
                  <a:schemeClr val="bg1"/>
                </a:solidFill>
                <a:effectLst/>
                <a:highlight>
                  <a:srgbClr val="FF0000"/>
                </a:highlight>
                <a:uLnTx/>
                <a:uFillTx/>
                <a:latin typeface="+mn-lt"/>
              </a:rPr>
              <a:t>Conclusion </a:t>
            </a:r>
            <a:r>
              <a:rPr kumimoji="0" lang="fr-FR" sz="3000" i="0" u="none" strike="noStrike" kern="1200" cap="none" spc="0" normalizeH="0" baseline="0" noProof="0" dirty="0">
                <a:ln>
                  <a:noFill/>
                </a:ln>
                <a:solidFill>
                  <a:srgbClr val="FF0000"/>
                </a:solidFill>
                <a:effectLst/>
                <a:uLnTx/>
                <a:uFillTx/>
                <a:latin typeface="+mn-lt"/>
              </a:rPr>
              <a:t>: Pour aller + loin </a:t>
            </a:r>
            <a:endParaRPr lang="fr-FR" sz="30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24</a:t>
            </a:fld>
            <a:endParaRPr lang="fr-FR" dirty="0"/>
          </a:p>
        </p:txBody>
      </p:sp>
      <p:pic>
        <p:nvPicPr>
          <p:cNvPr id="25" name="Image 24">
            <a:extLst>
              <a:ext uri="{FF2B5EF4-FFF2-40B4-BE49-F238E27FC236}">
                <a16:creationId xmlns:a16="http://schemas.microsoft.com/office/drawing/2014/main" id="{BF54101D-A25F-4404-A21D-33F8F851E294}"/>
              </a:ext>
            </a:extLst>
          </p:cNvPr>
          <p:cNvPicPr>
            <a:picLocks noChangeAspect="1"/>
          </p:cNvPicPr>
          <p:nvPr/>
        </p:nvPicPr>
        <p:blipFill>
          <a:blip r:embed="rId2"/>
          <a:stretch>
            <a:fillRect/>
          </a:stretch>
        </p:blipFill>
        <p:spPr>
          <a:xfrm>
            <a:off x="715217" y="1966399"/>
            <a:ext cx="11018035" cy="1705664"/>
          </a:xfrm>
          <a:prstGeom prst="rect">
            <a:avLst/>
          </a:prstGeom>
        </p:spPr>
      </p:pic>
      <p:sp>
        <p:nvSpPr>
          <p:cNvPr id="26" name="ZoneTexte 25">
            <a:extLst>
              <a:ext uri="{FF2B5EF4-FFF2-40B4-BE49-F238E27FC236}">
                <a16:creationId xmlns:a16="http://schemas.microsoft.com/office/drawing/2014/main" id="{168E7EE5-B743-4109-9D6C-95CE81D8F93B}"/>
              </a:ext>
            </a:extLst>
          </p:cNvPr>
          <p:cNvSpPr txBox="1"/>
          <p:nvPr/>
        </p:nvSpPr>
        <p:spPr>
          <a:xfrm>
            <a:off x="715217" y="4110225"/>
            <a:ext cx="6098720" cy="462114"/>
          </a:xfrm>
          <a:prstGeom prst="rect">
            <a:avLst/>
          </a:prstGeom>
          <a:noFill/>
        </p:spPr>
        <p:txBody>
          <a:bodyPr wrap="square">
            <a:spAutoFit/>
          </a:bodyPr>
          <a:lstStyle/>
          <a:p>
            <a:pPr marL="0" eaLnBrk="1" hangingPunct="1">
              <a:lnSpc>
                <a:spcPct val="150000"/>
              </a:lnSpc>
              <a:spcBef>
                <a:spcPct val="0"/>
              </a:spcBef>
              <a:buClr>
                <a:srgbClr val="DD4026"/>
              </a:buClr>
            </a:pPr>
            <a:r>
              <a:rPr lang="fr-FR" sz="1800" dirty="0">
                <a:hlinkClick r:id="rId3"/>
              </a:rPr>
              <a:t>Démarrer le module sur l'IA : 20' </a:t>
            </a:r>
            <a:endParaRPr lang="fr-FR" altLang="fr-FR" sz="3200" dirty="0">
              <a:latin typeface="Verdana" pitchFamily="34" charset="0"/>
              <a:ea typeface="Verdana" pitchFamily="34" charset="0"/>
              <a:cs typeface="Verdana" pitchFamily="34" charset="0"/>
            </a:endParaRPr>
          </a:p>
        </p:txBody>
      </p:sp>
      <p:pic>
        <p:nvPicPr>
          <p:cNvPr id="27" name="Image 26">
            <a:extLst>
              <a:ext uri="{FF2B5EF4-FFF2-40B4-BE49-F238E27FC236}">
                <a16:creationId xmlns:a16="http://schemas.microsoft.com/office/drawing/2014/main" id="{8D4B7BE4-19F2-4292-8CDD-2304E4E5AC3A}"/>
              </a:ext>
            </a:extLst>
          </p:cNvPr>
          <p:cNvPicPr>
            <a:picLocks noChangeAspect="1"/>
          </p:cNvPicPr>
          <p:nvPr/>
        </p:nvPicPr>
        <p:blipFill>
          <a:blip r:embed="rId4"/>
          <a:stretch>
            <a:fillRect/>
          </a:stretch>
        </p:blipFill>
        <p:spPr>
          <a:xfrm>
            <a:off x="4223477" y="4038769"/>
            <a:ext cx="3092055" cy="2282806"/>
          </a:xfrm>
          <a:prstGeom prst="rect">
            <a:avLst/>
          </a:prstGeom>
        </p:spPr>
      </p:pic>
    </p:spTree>
    <p:extLst>
      <p:ext uri="{BB962C8B-B14F-4D97-AF65-F5344CB8AC3E}">
        <p14:creationId xmlns:p14="http://schemas.microsoft.com/office/powerpoint/2010/main" val="388819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Recherche d’informations académiques et IA </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280610" y="1185332"/>
            <a:ext cx="10607676" cy="1214968"/>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lang="fr-FR" sz="3000" dirty="0">
                <a:solidFill>
                  <a:schemeClr val="bg1"/>
                </a:solidFill>
                <a:highlight>
                  <a:srgbClr val="FF0000"/>
                </a:highlight>
                <a:latin typeface="+mn-lt"/>
              </a:rPr>
              <a:t>Conclusion</a:t>
            </a:r>
            <a:r>
              <a:rPr kumimoji="0" lang="fr-FR" sz="3000" i="0" u="none" strike="noStrike" kern="1200" cap="none" spc="0" normalizeH="0" baseline="0" noProof="0" dirty="0">
                <a:ln>
                  <a:noFill/>
                </a:ln>
                <a:solidFill>
                  <a:schemeClr val="bg1"/>
                </a:solidFill>
                <a:effectLst/>
                <a:highlight>
                  <a:srgbClr val="FF0000"/>
                </a:highlight>
                <a:uLnTx/>
                <a:uFillTx/>
                <a:latin typeface="+mn-lt"/>
              </a:rPr>
              <a:t> </a:t>
            </a:r>
            <a:r>
              <a:rPr kumimoji="0" lang="fr-FR" sz="3000" i="0" u="none" strike="noStrike" kern="1200" cap="none" spc="0" normalizeH="0" baseline="0" noProof="0" dirty="0">
                <a:ln>
                  <a:noFill/>
                </a:ln>
                <a:solidFill>
                  <a:srgbClr val="FF0000"/>
                </a:solidFill>
                <a:effectLst/>
                <a:uLnTx/>
                <a:uFillTx/>
                <a:latin typeface="+mn-lt"/>
              </a:rPr>
              <a:t>: Pour aller + loin </a:t>
            </a:r>
            <a:endParaRPr lang="fr-FR" sz="30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25</a:t>
            </a:fld>
            <a:endParaRPr lang="fr-FR" dirty="0"/>
          </a:p>
        </p:txBody>
      </p:sp>
      <p:sp>
        <p:nvSpPr>
          <p:cNvPr id="9" name="ZoneTexte 8">
            <a:extLst>
              <a:ext uri="{FF2B5EF4-FFF2-40B4-BE49-F238E27FC236}">
                <a16:creationId xmlns:a16="http://schemas.microsoft.com/office/drawing/2014/main" id="{4D749F6C-DA4D-4CCB-A7FE-C39A8ADFAEA0}"/>
              </a:ext>
            </a:extLst>
          </p:cNvPr>
          <p:cNvSpPr txBox="1"/>
          <p:nvPr/>
        </p:nvSpPr>
        <p:spPr>
          <a:xfrm>
            <a:off x="176892" y="2037458"/>
            <a:ext cx="11838215" cy="4401205"/>
          </a:xfrm>
          <a:prstGeom prst="rect">
            <a:avLst/>
          </a:prstGeom>
          <a:noFill/>
        </p:spPr>
        <p:txBody>
          <a:bodyPr wrap="square">
            <a:spAutoFit/>
          </a:bodyPr>
          <a:lstStyle/>
          <a:p>
            <a:pPr marL="0" indent="0">
              <a:buNone/>
            </a:pPr>
            <a:r>
              <a:rPr lang="fr-FR" sz="1400" dirty="0">
                <a:effectLst/>
              </a:rPr>
              <a:t>Bouchard, A. (2024, novembre 18). </a:t>
            </a:r>
            <a:r>
              <a:rPr lang="fr-FR" sz="1400" i="1" dirty="0">
                <a:effectLst/>
              </a:rPr>
              <a:t>Assistance ou risque pour la science ? L’IA générative au </a:t>
            </a:r>
            <a:r>
              <a:rPr lang="fr-FR" sz="1400" i="1" dirty="0" err="1">
                <a:effectLst/>
              </a:rPr>
              <a:t>coeur</a:t>
            </a:r>
            <a:r>
              <a:rPr lang="fr-FR" sz="1400" i="1" dirty="0">
                <a:effectLst/>
              </a:rPr>
              <a:t> des outils de recherche de littérature académique</a:t>
            </a:r>
            <a:r>
              <a:rPr lang="fr-FR" sz="1400" dirty="0">
                <a:effectLst/>
              </a:rPr>
              <a:t>. Intervention dans le cadre de l’ARF </a:t>
            </a:r>
            <a:r>
              <a:rPr lang="fr-FR" sz="1400" dirty="0" err="1">
                <a:effectLst/>
              </a:rPr>
              <a:t>Doccitanist</a:t>
            </a:r>
            <a:r>
              <a:rPr lang="fr-FR" sz="1400" dirty="0">
                <a:effectLst/>
              </a:rPr>
              <a:t> De la Gestion de l’Information à la Publication : l’impact de l’IA (Délégation Régionale Occitanie Est CNRS, Montpellier, 18/11/2024). </a:t>
            </a:r>
            <a:r>
              <a:rPr lang="fr-FR" sz="1400" dirty="0">
                <a:effectLst/>
                <a:hlinkClick r:id="rId2"/>
              </a:rPr>
              <a:t>https://urfist.chartes.psl.eu/sites/urfist/files/public/media/document/2025-01/Bouchard_Presentation_ARF-Doccitanist_18112024_0.pdf</a:t>
            </a:r>
            <a:endParaRPr lang="fr-FR" sz="1400" dirty="0">
              <a:effectLst/>
            </a:endParaRPr>
          </a:p>
          <a:p>
            <a:pPr marL="0" indent="0">
              <a:buNone/>
            </a:pPr>
            <a:r>
              <a:rPr lang="fr-FR" sz="1400" dirty="0">
                <a:effectLst/>
              </a:rPr>
              <a:t>Bouchard, A. (2025a, février 20). #WorkInProgress : IA générative et outils de recherche de littérature académique [Billet]. </a:t>
            </a:r>
            <a:r>
              <a:rPr lang="fr-FR" sz="1400" i="1" dirty="0" err="1">
                <a:effectLst/>
              </a:rPr>
              <a:t>UrfistInfo</a:t>
            </a:r>
            <a:r>
              <a:rPr lang="fr-FR" sz="1400" dirty="0">
                <a:effectLst/>
              </a:rPr>
              <a:t>. </a:t>
            </a:r>
            <a:r>
              <a:rPr lang="fr-FR" sz="1400" dirty="0">
                <a:effectLst/>
                <a:hlinkClick r:id="rId3"/>
              </a:rPr>
              <a:t>https://doi.org/10.58079/13cls</a:t>
            </a:r>
            <a:endParaRPr lang="fr-FR" sz="1400" dirty="0">
              <a:effectLst/>
            </a:endParaRPr>
          </a:p>
          <a:p>
            <a:pPr marL="0" indent="0">
              <a:buNone/>
            </a:pPr>
            <a:r>
              <a:rPr lang="fr-FR" sz="1400" dirty="0">
                <a:effectLst/>
              </a:rPr>
              <a:t>Bouchard, A. (2025b, avril 11). </a:t>
            </a:r>
            <a:r>
              <a:rPr lang="fr-FR" sz="1400" i="1" dirty="0">
                <a:effectLst/>
              </a:rPr>
              <a:t>Savoir utiliser </a:t>
            </a:r>
            <a:r>
              <a:rPr lang="fr-FR" sz="1400" i="1" dirty="0" err="1">
                <a:effectLst/>
              </a:rPr>
              <a:t>ChatGPT</a:t>
            </a:r>
            <a:r>
              <a:rPr lang="fr-FR" sz="1400" i="1" dirty="0">
                <a:effectLst/>
              </a:rPr>
              <a:t> et d’autres IA génératives pour la recherche documentaire en Master</a:t>
            </a:r>
            <a:r>
              <a:rPr lang="fr-FR" sz="1400" dirty="0">
                <a:effectLst/>
              </a:rPr>
              <a:t>. </a:t>
            </a:r>
            <a:r>
              <a:rPr lang="fr-FR" sz="1400" dirty="0">
                <a:effectLst/>
                <a:hlinkClick r:id="rId4"/>
              </a:rPr>
              <a:t>https://urfist.chartes.psl.eu/sites/urfist/files/public/media/document/2025-04/Bouchard_URFIST-Paris_ChatGPT-et-recherche-doc_Masters_11042025_2.pdf</a:t>
            </a:r>
            <a:endParaRPr lang="fr-FR" sz="1400" dirty="0">
              <a:effectLst/>
            </a:endParaRPr>
          </a:p>
          <a:p>
            <a:pPr marL="0" indent="0">
              <a:buNone/>
            </a:pPr>
            <a:r>
              <a:rPr lang="fr-FR" sz="1400" dirty="0">
                <a:effectLst/>
              </a:rPr>
              <a:t>Bouchard, A. (2025c, décembre 12). </a:t>
            </a:r>
            <a:r>
              <a:rPr lang="fr-FR" sz="1400" i="1" dirty="0">
                <a:effectLst/>
              </a:rPr>
              <a:t>Au-delà de </a:t>
            </a:r>
            <a:r>
              <a:rPr lang="fr-FR" sz="1400" i="1" dirty="0" err="1">
                <a:effectLst/>
              </a:rPr>
              <a:t>ChatGPT</a:t>
            </a:r>
            <a:r>
              <a:rPr lang="fr-FR" sz="1400" i="1" dirty="0">
                <a:effectLst/>
              </a:rPr>
              <a:t> : recherche d’informations académiques et intelligence artificielle | </a:t>
            </a:r>
            <a:r>
              <a:rPr lang="fr-FR" sz="1400" i="1" dirty="0" err="1">
                <a:effectLst/>
              </a:rPr>
              <a:t>Urfist</a:t>
            </a:r>
            <a:r>
              <a:rPr lang="fr-FR" sz="1400" i="1" dirty="0">
                <a:effectLst/>
              </a:rPr>
              <a:t> de Paris</a:t>
            </a:r>
            <a:r>
              <a:rPr lang="fr-FR" sz="1400" dirty="0">
                <a:effectLst/>
              </a:rPr>
              <a:t>. </a:t>
            </a:r>
            <a:r>
              <a:rPr lang="fr-FR" sz="1400" dirty="0">
                <a:effectLst/>
                <a:hlinkClick r:id="rId5"/>
              </a:rPr>
              <a:t>https://urfist.chartes.psl.eu/ressources/au-dela-de-chatgpt-recherche-d-informations-academiques-et-intelligence-artificielle</a:t>
            </a:r>
            <a:endParaRPr lang="fr-FR" sz="1400" dirty="0">
              <a:effectLst/>
            </a:endParaRPr>
          </a:p>
          <a:p>
            <a:pPr marL="0" indent="0">
              <a:buNone/>
            </a:pPr>
            <a:r>
              <a:rPr lang="fr-FR" sz="1400" dirty="0">
                <a:effectLst/>
              </a:rPr>
              <a:t>Bouchard, A. (2026, février 8). </a:t>
            </a:r>
            <a:r>
              <a:rPr lang="fr-FR" sz="1400" i="1" dirty="0">
                <a:effectLst/>
              </a:rPr>
              <a:t>Former les usagers à l’heure de </a:t>
            </a:r>
            <a:r>
              <a:rPr lang="fr-FR" sz="1400" i="1" dirty="0" err="1">
                <a:effectLst/>
              </a:rPr>
              <a:t>ChatGPT</a:t>
            </a:r>
            <a:r>
              <a:rPr lang="fr-FR" sz="1400" i="1" dirty="0">
                <a:effectLst/>
              </a:rPr>
              <a:t> : IA et compétences informationnelles (formation de formateurs)</a:t>
            </a:r>
            <a:r>
              <a:rPr lang="fr-FR" sz="1400" dirty="0">
                <a:effectLst/>
              </a:rPr>
              <a:t>. </a:t>
            </a:r>
            <a:r>
              <a:rPr lang="fr-FR" sz="1400" dirty="0">
                <a:effectLst/>
                <a:hlinkClick r:id="rId6"/>
              </a:rPr>
              <a:t>https://urfist.chartes.psl.eu/ressources/former-les-usagers-l-heure-de-chatgpt-ia-et-competences-informationnelles-formation-de</a:t>
            </a:r>
            <a:endParaRPr lang="fr-FR" sz="1400" dirty="0">
              <a:effectLst/>
            </a:endParaRPr>
          </a:p>
          <a:p>
            <a:pPr marL="0" indent="0">
              <a:buNone/>
            </a:pPr>
            <a:r>
              <a:rPr lang="fr-FR" sz="1400" dirty="0" err="1">
                <a:effectLst/>
              </a:rPr>
              <a:t>ResearchRabbit</a:t>
            </a:r>
            <a:r>
              <a:rPr lang="fr-FR" sz="1400" dirty="0">
                <a:effectLst/>
              </a:rPr>
              <a:t> (Réalisateur). (2025, octobre 30). </a:t>
            </a:r>
            <a:r>
              <a:rPr lang="fr-FR" sz="1400" i="1" dirty="0" err="1">
                <a:effectLst/>
              </a:rPr>
              <a:t>Welcome</a:t>
            </a:r>
            <a:r>
              <a:rPr lang="fr-FR" sz="1400" i="1" dirty="0">
                <a:effectLst/>
              </a:rPr>
              <a:t> to the new </a:t>
            </a:r>
            <a:r>
              <a:rPr lang="fr-FR" sz="1400" i="1" dirty="0" err="1">
                <a:effectLst/>
              </a:rPr>
              <a:t>ResearchRabbit</a:t>
            </a:r>
            <a:r>
              <a:rPr lang="fr-FR" sz="1400" dirty="0">
                <a:effectLst/>
              </a:rPr>
              <a:t> [Enregistrement vidéo]. </a:t>
            </a:r>
            <a:r>
              <a:rPr lang="fr-FR" sz="1400" dirty="0">
                <a:effectLst/>
                <a:hlinkClick r:id="rId7"/>
              </a:rPr>
              <a:t>https://www.youtube.com/watch?v=St4C-QdU-Ro</a:t>
            </a:r>
            <a:endParaRPr lang="fr-FR" sz="1400" dirty="0">
              <a:effectLst/>
            </a:endParaRPr>
          </a:p>
          <a:p>
            <a:pPr marL="0" indent="0">
              <a:buNone/>
            </a:pPr>
            <a:r>
              <a:rPr lang="fr-FR" sz="1400" dirty="0" err="1">
                <a:effectLst/>
              </a:rPr>
              <a:t>Stapleton</a:t>
            </a:r>
            <a:r>
              <a:rPr lang="fr-FR" sz="1400" dirty="0">
                <a:effectLst/>
              </a:rPr>
              <a:t>, A. (Réalisateur). (2025, novembre 13). </a:t>
            </a:r>
            <a:r>
              <a:rPr lang="fr-FR" sz="1400" i="1" dirty="0">
                <a:effectLst/>
              </a:rPr>
              <a:t>Les 5 meilleurs outils d’IA gratuits pour transformer les revues de littérature</a:t>
            </a:r>
            <a:r>
              <a:rPr lang="fr-FR" sz="1400" dirty="0">
                <a:effectLst/>
              </a:rPr>
              <a:t> [Enregistrement vidéo]. </a:t>
            </a:r>
          </a:p>
          <a:p>
            <a:pPr marL="0" indent="0">
              <a:buNone/>
            </a:pPr>
            <a:r>
              <a:rPr lang="fr-FR" sz="1400" dirty="0">
                <a:effectLst/>
                <a:hlinkClick r:id="rId8"/>
              </a:rPr>
              <a:t>https://www.youtube.com/watch?v=a11V1rI0_FY</a:t>
            </a:r>
            <a:endParaRPr lang="fr-FR" sz="1400" dirty="0">
              <a:effectLst/>
            </a:endParaRPr>
          </a:p>
          <a:p>
            <a:pPr marL="0" indent="0">
              <a:buNone/>
            </a:pPr>
            <a:r>
              <a:rPr lang="fr-FR" sz="1400" dirty="0" err="1">
                <a:effectLst/>
              </a:rPr>
              <a:t>Stapleton</a:t>
            </a:r>
            <a:r>
              <a:rPr lang="fr-FR" sz="1400" dirty="0">
                <a:effectLst/>
              </a:rPr>
              <a:t>, A. (Réalisateur). (2025, novembre 25). </a:t>
            </a:r>
            <a:r>
              <a:rPr lang="fr-FR" sz="1400" i="1" dirty="0">
                <a:effectLst/>
              </a:rPr>
              <a:t>Le NOUVEAU </a:t>
            </a:r>
            <a:r>
              <a:rPr lang="fr-FR" sz="1400" i="1" dirty="0" err="1">
                <a:effectLst/>
              </a:rPr>
              <a:t>Research</a:t>
            </a:r>
            <a:r>
              <a:rPr lang="fr-FR" sz="1400" i="1" dirty="0">
                <a:effectLst/>
              </a:rPr>
              <a:t> Rabbit accélère les revues de littérature de 5 fois.</a:t>
            </a:r>
            <a:r>
              <a:rPr lang="fr-FR" sz="1400" dirty="0">
                <a:effectLst/>
              </a:rPr>
              <a:t> [Enregistrement vidéo]. </a:t>
            </a:r>
            <a:r>
              <a:rPr lang="fr-FR" sz="1400" dirty="0">
                <a:effectLst/>
                <a:hlinkClick r:id="rId9"/>
              </a:rPr>
              <a:t>https://www.youtube.com/watch?v=YV05S65e7d8</a:t>
            </a:r>
            <a:endParaRPr lang="fr-FR" sz="1400" dirty="0">
              <a:effectLst/>
            </a:endParaRPr>
          </a:p>
          <a:p>
            <a:pPr marL="0" indent="0">
              <a:buNone/>
            </a:pPr>
            <a:r>
              <a:rPr lang="fr-FR" sz="1400" dirty="0"/>
              <a:t>Tay, A. (2025). </a:t>
            </a:r>
            <a:r>
              <a:rPr lang="en-US" sz="1400" i="1" dirty="0">
                <a:hlinkClick r:id="rId10">
                  <a:extLst>
                    <a:ext uri="{A12FA001-AC4F-418D-AE19-62706E023703}">
                      <ahyp:hlinkClr xmlns:ahyp="http://schemas.microsoft.com/office/drawing/2018/hyperlinkcolor" val="tx"/>
                    </a:ext>
                  </a:extLst>
                </a:hlinkClick>
              </a:rPr>
              <a:t>Ai2 Paper Finder and </a:t>
            </a:r>
            <a:r>
              <a:rPr lang="en-US" sz="1400" i="1" dirty="0" err="1">
                <a:hlinkClick r:id="rId10">
                  <a:extLst>
                    <a:ext uri="{A12FA001-AC4F-418D-AE19-62706E023703}">
                      <ahyp:hlinkClr xmlns:ahyp="http://schemas.microsoft.com/office/drawing/2018/hyperlinkcolor" val="tx"/>
                    </a:ext>
                  </a:extLst>
                </a:hlinkClick>
              </a:rPr>
              <a:t>Futurehouse</a:t>
            </a:r>
            <a:r>
              <a:rPr lang="en-US" sz="1400" i="1" dirty="0">
                <a:hlinkClick r:id="rId10">
                  <a:extLst>
                    <a:ext uri="{A12FA001-AC4F-418D-AE19-62706E023703}">
                      <ahyp:hlinkClr xmlns:ahyp="http://schemas.microsoft.com/office/drawing/2018/hyperlinkcolor" val="tx"/>
                    </a:ext>
                  </a:extLst>
                </a:hlinkClick>
              </a:rPr>
              <a:t> PaperQA2: More transparent Deep Search for Scholars?</a:t>
            </a:r>
            <a:r>
              <a:rPr lang="en-US" sz="1400" i="1" dirty="0"/>
              <a:t> </a:t>
            </a:r>
          </a:p>
          <a:p>
            <a:pPr marL="0" indent="0">
              <a:buNone/>
            </a:pPr>
            <a:r>
              <a:rPr lang="fr-FR" sz="1400" dirty="0">
                <a:hlinkClick r:id="rId10"/>
              </a:rPr>
              <a:t>https://musingsaboutlibrarianship.blogspot.com/2025/05/ai2-paper-finder-and-futurehouse.html</a:t>
            </a:r>
            <a:r>
              <a:rPr lang="fr-FR" sz="1400" dirty="0"/>
              <a:t> </a:t>
            </a:r>
          </a:p>
          <a:p>
            <a:pPr marL="0" indent="0">
              <a:buNone/>
            </a:pPr>
            <a:r>
              <a:rPr lang="fr-FR" sz="1400" dirty="0">
                <a:effectLst/>
              </a:rPr>
              <a:t>URFIST de Paris. (2024, août). </a:t>
            </a:r>
            <a:r>
              <a:rPr lang="fr-FR" sz="1400" i="1" dirty="0">
                <a:effectLst/>
              </a:rPr>
              <a:t>Recherche d’informations académiques et intelligence artificielle : Exemples de prompts de recherche</a:t>
            </a:r>
            <a:r>
              <a:rPr lang="fr-FR" sz="1400" dirty="0">
                <a:effectLst/>
              </a:rPr>
              <a:t>. </a:t>
            </a:r>
            <a:r>
              <a:rPr lang="fr-FR" sz="1400" dirty="0">
                <a:effectLst/>
                <a:hlinkClick r:id="rId11"/>
              </a:rPr>
              <a:t>https://urfist.chartes.psl.eu/sites/urfist/files/public/media/document/2024-10/bouchard_urfistparis_ri_academique_et_ia_tp_082024.pdf</a:t>
            </a:r>
            <a:endParaRPr lang="fr-FR" sz="1400" dirty="0">
              <a:effectLst/>
            </a:endParaRPr>
          </a:p>
        </p:txBody>
      </p:sp>
    </p:spTree>
    <p:extLst>
      <p:ext uri="{BB962C8B-B14F-4D97-AF65-F5344CB8AC3E}">
        <p14:creationId xmlns:p14="http://schemas.microsoft.com/office/powerpoint/2010/main" val="1731114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Les ateliers de la BU (1/2)</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a:xfrm>
            <a:off x="5068136" y="4053876"/>
            <a:ext cx="2743200" cy="365125"/>
          </a:xfrm>
        </p:spPr>
        <p:txBody>
          <a:bodyPr/>
          <a:lstStyle/>
          <a:p>
            <a:fld id="{61EAD0E5-88AC-43D4-8854-8847032CAC4E}" type="slidenum">
              <a:rPr lang="fr-FR" smtClean="0"/>
              <a:pPr/>
              <a:t>26</a:t>
            </a:fld>
            <a:endParaRPr lang="fr-FR" dirty="0"/>
          </a:p>
        </p:txBody>
      </p:sp>
      <p:sp>
        <p:nvSpPr>
          <p:cNvPr id="10" name="Espace réservé de la date 3">
            <a:extLst>
              <a:ext uri="{FF2B5EF4-FFF2-40B4-BE49-F238E27FC236}">
                <a16:creationId xmlns:a16="http://schemas.microsoft.com/office/drawing/2014/main" id="{2DC7FCAB-19AB-4784-B41D-A1237D0873FD}"/>
              </a:ext>
            </a:extLst>
          </p:cNvPr>
          <p:cNvSpPr>
            <a:spLocks noGrp="1"/>
          </p:cNvSpPr>
          <p:nvPr>
            <p:ph type="dt" sz="half" idx="10"/>
          </p:nvPr>
        </p:nvSpPr>
        <p:spPr>
          <a:xfrm>
            <a:off x="838200" y="6356350"/>
            <a:ext cx="2743200" cy="365125"/>
          </a:xfrm>
        </p:spPr>
        <p:txBody>
          <a:bodyPr/>
          <a:lstStyle/>
          <a:p>
            <a:r>
              <a:rPr lang="fr-FR" dirty="0"/>
              <a:t>portaildoc.univ-lyon1.fr</a:t>
            </a:r>
          </a:p>
        </p:txBody>
      </p:sp>
      <p:sp>
        <p:nvSpPr>
          <p:cNvPr id="7" name="Espace réservé du contenu 2">
            <a:extLst>
              <a:ext uri="{FF2B5EF4-FFF2-40B4-BE49-F238E27FC236}">
                <a16:creationId xmlns:a16="http://schemas.microsoft.com/office/drawing/2014/main" id="{F01CB85A-FB9A-45B1-9BCD-C6E11B1102D3}"/>
              </a:ext>
            </a:extLst>
          </p:cNvPr>
          <p:cNvSpPr txBox="1">
            <a:spLocks/>
          </p:cNvSpPr>
          <p:nvPr/>
        </p:nvSpPr>
        <p:spPr>
          <a:xfrm>
            <a:off x="6732753" y="1534892"/>
            <a:ext cx="40386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None/>
            </a:pPr>
            <a:r>
              <a:rPr lang="fr-FR" altLang="fr-FR" sz="1600" b="1" dirty="0">
                <a:solidFill>
                  <a:srgbClr val="FF0000"/>
                </a:solidFill>
                <a:latin typeface="Arial" panose="020B0604020202020204" pitchFamily="34" charset="0"/>
                <a:ea typeface="Calibri" panose="020F0502020204030204" pitchFamily="34" charset="0"/>
              </a:rPr>
              <a:t>Atelier IA et recherche académique</a:t>
            </a:r>
          </a:p>
          <a:p>
            <a:pPr marL="0" indent="0">
              <a:buFont typeface="Arial" panose="020B0604020202020204" pitchFamily="34" charset="0"/>
              <a:buNone/>
            </a:pPr>
            <a:endParaRPr lang="fr-FR" sz="1600" dirty="0"/>
          </a:p>
          <a:p>
            <a:pPr marL="0" indent="0">
              <a:buFont typeface="Arial" panose="020B0604020202020204" pitchFamily="34" charset="0"/>
              <a:buNone/>
            </a:pPr>
            <a:r>
              <a:rPr lang="fr-FR" sz="1400" b="1" dirty="0">
                <a:latin typeface="Verdana" panose="020B0604030504040204" pitchFamily="34" charset="0"/>
                <a:ea typeface="Verdana" panose="020B0604030504040204" pitchFamily="34" charset="0"/>
              </a:rPr>
              <a:t>Objectif</a:t>
            </a:r>
            <a:r>
              <a:rPr lang="fr-FR" sz="1400" dirty="0">
                <a:latin typeface="Verdana" panose="020B0604030504040204" pitchFamily="34" charset="0"/>
                <a:ea typeface="Verdana" panose="020B0604030504040204" pitchFamily="34" charset="0"/>
              </a:rPr>
              <a:t> : Montrer que les IA génératives </a:t>
            </a:r>
            <a:r>
              <a:rPr lang="fr-FR" sz="1400" u="sng" dirty="0">
                <a:latin typeface="Verdana" panose="020B0604030504040204" pitchFamily="34" charset="0"/>
                <a:ea typeface="Verdana" panose="020B0604030504040204" pitchFamily="34" charset="0"/>
              </a:rPr>
              <a:t>académiques</a:t>
            </a:r>
            <a:r>
              <a:rPr lang="fr-FR" sz="1400" dirty="0">
                <a:latin typeface="Verdana" panose="020B0604030504040204" pitchFamily="34" charset="0"/>
                <a:ea typeface="Verdana" panose="020B0604030504040204" pitchFamily="34" charset="0"/>
              </a:rPr>
              <a:t> ne sont pas adaptées pour mener une recherche exhaustive de la littérature</a:t>
            </a:r>
          </a:p>
          <a:p>
            <a:pPr marL="0" indent="0">
              <a:buFont typeface="Arial" panose="020B0604020202020204" pitchFamily="34" charset="0"/>
              <a:buNone/>
            </a:pPr>
            <a:endParaRPr lang="fr-FR" sz="1400" dirty="0">
              <a:latin typeface="Verdana" panose="020B0604030504040204" pitchFamily="34" charset="0"/>
              <a:ea typeface="Verdana" panose="020B0604030504040204" pitchFamily="34" charset="0"/>
            </a:endParaRPr>
          </a:p>
          <a:p>
            <a:pPr marL="0" indent="0">
              <a:buFont typeface="Arial" panose="020B0604020202020204" pitchFamily="34" charset="0"/>
              <a:buNone/>
            </a:pPr>
            <a:r>
              <a:rPr lang="fr-FR" sz="1400" b="1" kern="0" dirty="0">
                <a:latin typeface="Verdana" panose="020B0604030504040204" pitchFamily="34" charset="0"/>
                <a:ea typeface="Verdana" panose="020B0604030504040204" pitchFamily="34" charset="0"/>
              </a:rPr>
              <a:t>Outils présentés </a:t>
            </a:r>
            <a:r>
              <a:rPr lang="fr-FR" sz="1400" kern="0" dirty="0">
                <a:latin typeface="Verdana" panose="020B0604030504040204" pitchFamily="34" charset="0"/>
                <a:ea typeface="Verdana" panose="020B0604030504040204" pitchFamily="34" charset="0"/>
              </a:rPr>
              <a:t>:</a:t>
            </a:r>
          </a:p>
          <a:p>
            <a:pPr marL="0" indent="0">
              <a:buFont typeface="Arial" panose="020B0604020202020204" pitchFamily="34" charset="0"/>
              <a:buNone/>
            </a:pPr>
            <a:endParaRPr lang="fr-FR" sz="1400" dirty="0">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fr-FR" sz="1400" dirty="0">
              <a:latin typeface="Verdana" panose="020B0604030504040204" pitchFamily="34" charset="0"/>
              <a:ea typeface="Verdana" panose="020B0604030504040204" pitchFamily="34" charset="0"/>
            </a:endParaRPr>
          </a:p>
        </p:txBody>
      </p:sp>
      <p:sp>
        <p:nvSpPr>
          <p:cNvPr id="11" name="Espace réservé du contenu 2">
            <a:extLst>
              <a:ext uri="{FF2B5EF4-FFF2-40B4-BE49-F238E27FC236}">
                <a16:creationId xmlns:a16="http://schemas.microsoft.com/office/drawing/2014/main" id="{2BC648D3-5690-4710-A8D3-042BE6AEB0EB}"/>
              </a:ext>
            </a:extLst>
          </p:cNvPr>
          <p:cNvSpPr txBox="1">
            <a:spLocks/>
          </p:cNvSpPr>
          <p:nvPr/>
        </p:nvSpPr>
        <p:spPr bwMode="auto">
          <a:xfrm>
            <a:off x="764951" y="1790894"/>
            <a:ext cx="4038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800">
                <a:solidFill>
                  <a:schemeClr val="tx1"/>
                </a:solidFill>
                <a:latin typeface="+mn-lt"/>
              </a:defRPr>
            </a:lvl4pPr>
            <a:lvl5pPr marL="2057400" indent="-228600" algn="l" rtl="0" eaLnBrk="1" fontAlgn="base" hangingPunct="1">
              <a:spcBef>
                <a:spcPct val="20000"/>
              </a:spcBef>
              <a:spcAft>
                <a:spcPct val="0"/>
              </a:spcAft>
              <a:buChar char="»"/>
              <a:defRPr sz="1800">
                <a:solidFill>
                  <a:schemeClr val="tx1"/>
                </a:solidFill>
                <a:latin typeface="+mn-lt"/>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a:ln>
                  <a:noFill/>
                </a:ln>
                <a:solidFill>
                  <a:srgbClr val="FF0000"/>
                </a:solidFill>
                <a:effectLst/>
                <a:latin typeface="Arial" panose="020B0604020202020204" pitchFamily="34" charset="0"/>
                <a:ea typeface="Calibri" panose="020F0502020204030204" pitchFamily="34" charset="0"/>
              </a:rPr>
              <a:t>Atelier : « Les dessous de l’IA »</a:t>
            </a:r>
          </a:p>
          <a:p>
            <a:pPr marL="0" indent="0">
              <a:buFontTx/>
              <a:buNone/>
            </a:pPr>
            <a:endParaRPr lang="fr-FR" sz="1600" kern="0" dirty="0"/>
          </a:p>
          <a:p>
            <a:pPr marL="0" indent="0">
              <a:buFontTx/>
              <a:buNone/>
            </a:pPr>
            <a:r>
              <a:rPr lang="fr-FR" sz="1400" b="1" kern="0" dirty="0">
                <a:latin typeface="Verdana" panose="020B0604030504040204" pitchFamily="34" charset="0"/>
                <a:ea typeface="Verdana" panose="020B0604030504040204" pitchFamily="34" charset="0"/>
              </a:rPr>
              <a:t>Objectif</a:t>
            </a:r>
            <a:r>
              <a:rPr lang="fr-FR" sz="1400" kern="0" dirty="0">
                <a:latin typeface="Verdana" panose="020B0604030504040204" pitchFamily="34" charset="0"/>
                <a:ea typeface="Verdana" panose="020B0604030504040204" pitchFamily="34" charset="0"/>
              </a:rPr>
              <a:t>  : Montrer comment les IA génératives </a:t>
            </a:r>
            <a:r>
              <a:rPr lang="fr-FR" sz="1400" u="sng" kern="0" dirty="0">
                <a:latin typeface="Verdana" panose="020B0604030504040204" pitchFamily="34" charset="0"/>
                <a:ea typeface="Verdana" panose="020B0604030504040204" pitchFamily="34" charset="0"/>
              </a:rPr>
              <a:t>généralistes</a:t>
            </a:r>
            <a:r>
              <a:rPr lang="fr-FR" sz="1400" kern="0" dirty="0">
                <a:latin typeface="Verdana" panose="020B0604030504040204" pitchFamily="34" charset="0"/>
                <a:ea typeface="Verdana" panose="020B0604030504040204" pitchFamily="34" charset="0"/>
              </a:rPr>
              <a:t> fonctionnent, leurs principales applications, mais aussi leurs limites !</a:t>
            </a:r>
          </a:p>
          <a:p>
            <a:pPr marL="0" indent="0">
              <a:buFontTx/>
              <a:buNone/>
            </a:pPr>
            <a:endParaRPr lang="fr-FR" sz="1400" kern="0" dirty="0">
              <a:latin typeface="Verdana" panose="020B0604030504040204" pitchFamily="34" charset="0"/>
              <a:ea typeface="Verdana" panose="020B0604030504040204" pitchFamily="34" charset="0"/>
            </a:endParaRPr>
          </a:p>
          <a:p>
            <a:pPr marL="0" indent="0">
              <a:buFontTx/>
              <a:buNone/>
            </a:pPr>
            <a:r>
              <a:rPr lang="fr-FR" sz="1400" b="1" kern="0" dirty="0">
                <a:latin typeface="Verdana" panose="020B0604030504040204" pitchFamily="34" charset="0"/>
                <a:ea typeface="Verdana" panose="020B0604030504040204" pitchFamily="34" charset="0"/>
              </a:rPr>
              <a:t>Outils présentés </a:t>
            </a:r>
            <a:r>
              <a:rPr lang="fr-FR" sz="1400" kern="0" dirty="0">
                <a:latin typeface="Verdana" panose="020B0604030504040204" pitchFamily="34" charset="0"/>
                <a:ea typeface="Verdana" panose="020B0604030504040204" pitchFamily="34" charset="0"/>
              </a:rPr>
              <a:t>:</a:t>
            </a:r>
          </a:p>
        </p:txBody>
      </p:sp>
      <p:pic>
        <p:nvPicPr>
          <p:cNvPr id="12" name="Image 11">
            <a:hlinkClick r:id="rId2"/>
            <a:extLst>
              <a:ext uri="{FF2B5EF4-FFF2-40B4-BE49-F238E27FC236}">
                <a16:creationId xmlns:a16="http://schemas.microsoft.com/office/drawing/2014/main" id="{AD554E54-C927-478E-801A-849D86FE15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6665" y="4267038"/>
            <a:ext cx="805870" cy="651143"/>
          </a:xfrm>
          <a:prstGeom prst="rect">
            <a:avLst/>
          </a:prstGeom>
        </p:spPr>
      </p:pic>
      <p:pic>
        <p:nvPicPr>
          <p:cNvPr id="13" name="Image 12">
            <a:hlinkClick r:id="rId4"/>
            <a:extLst>
              <a:ext uri="{FF2B5EF4-FFF2-40B4-BE49-F238E27FC236}">
                <a16:creationId xmlns:a16="http://schemas.microsoft.com/office/drawing/2014/main" id="{A6C7878F-F33E-42A1-B102-F79B6CBD28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33682" y="3965132"/>
            <a:ext cx="2176461" cy="390121"/>
          </a:xfrm>
          <a:prstGeom prst="rect">
            <a:avLst/>
          </a:prstGeom>
        </p:spPr>
      </p:pic>
      <p:pic>
        <p:nvPicPr>
          <p:cNvPr id="14" name="Image 13">
            <a:hlinkClick r:id="rId6"/>
            <a:extLst>
              <a:ext uri="{FF2B5EF4-FFF2-40B4-BE49-F238E27FC236}">
                <a16:creationId xmlns:a16="http://schemas.microsoft.com/office/drawing/2014/main" id="{A1C63DEF-5419-475C-A196-8695857DF3C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10143" y="3840087"/>
            <a:ext cx="987149" cy="512558"/>
          </a:xfrm>
          <a:prstGeom prst="rect">
            <a:avLst/>
          </a:prstGeom>
        </p:spPr>
      </p:pic>
      <p:pic>
        <p:nvPicPr>
          <p:cNvPr id="15" name="Image 14">
            <a:hlinkClick r:id="rId8"/>
            <a:extLst>
              <a:ext uri="{FF2B5EF4-FFF2-40B4-BE49-F238E27FC236}">
                <a16:creationId xmlns:a16="http://schemas.microsoft.com/office/drawing/2014/main" id="{6F297253-9392-4510-A0B1-7CBD7634E3A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40062" y="4538323"/>
            <a:ext cx="1097684" cy="548842"/>
          </a:xfrm>
          <a:prstGeom prst="rect">
            <a:avLst/>
          </a:prstGeom>
        </p:spPr>
      </p:pic>
      <p:pic>
        <p:nvPicPr>
          <p:cNvPr id="16" name="Image 15">
            <a:hlinkClick r:id="rId10"/>
            <a:extLst>
              <a:ext uri="{FF2B5EF4-FFF2-40B4-BE49-F238E27FC236}">
                <a16:creationId xmlns:a16="http://schemas.microsoft.com/office/drawing/2014/main" id="{7C2DBD8C-31E8-4846-9DAB-08569C47090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40506" y="4423221"/>
            <a:ext cx="1534018" cy="493216"/>
          </a:xfrm>
          <a:prstGeom prst="rect">
            <a:avLst/>
          </a:prstGeom>
        </p:spPr>
      </p:pic>
      <p:pic>
        <p:nvPicPr>
          <p:cNvPr id="17" name="Image 16">
            <a:hlinkClick r:id="rId12"/>
            <a:extLst>
              <a:ext uri="{FF2B5EF4-FFF2-40B4-BE49-F238E27FC236}">
                <a16:creationId xmlns:a16="http://schemas.microsoft.com/office/drawing/2014/main" id="{974592F1-0B5E-4EBA-A61A-A84879B2A9E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06546" y="4169456"/>
            <a:ext cx="956572" cy="814858"/>
          </a:xfrm>
          <a:prstGeom prst="rect">
            <a:avLst/>
          </a:prstGeom>
        </p:spPr>
      </p:pic>
      <p:pic>
        <p:nvPicPr>
          <p:cNvPr id="18" name="Image 17">
            <a:hlinkClick r:id="rId14"/>
            <a:extLst>
              <a:ext uri="{FF2B5EF4-FFF2-40B4-BE49-F238E27FC236}">
                <a16:creationId xmlns:a16="http://schemas.microsoft.com/office/drawing/2014/main" id="{9EE223F8-0A1C-40E0-B040-70B0B8B6F90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112749" y="5168294"/>
            <a:ext cx="664512" cy="664512"/>
          </a:xfrm>
          <a:prstGeom prst="rect">
            <a:avLst/>
          </a:prstGeom>
        </p:spPr>
      </p:pic>
      <p:pic>
        <p:nvPicPr>
          <p:cNvPr id="19" name="Image 18">
            <a:hlinkClick r:id="rId16"/>
            <a:extLst>
              <a:ext uri="{FF2B5EF4-FFF2-40B4-BE49-F238E27FC236}">
                <a16:creationId xmlns:a16="http://schemas.microsoft.com/office/drawing/2014/main" id="{2447888B-C304-4D6F-A314-96FF3030D05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129246" y="4892664"/>
            <a:ext cx="1205608" cy="675140"/>
          </a:xfrm>
          <a:prstGeom prst="rect">
            <a:avLst/>
          </a:prstGeom>
        </p:spPr>
      </p:pic>
      <p:pic>
        <p:nvPicPr>
          <p:cNvPr id="20" name="Image 19">
            <a:hlinkClick r:id="rId18"/>
            <a:extLst>
              <a:ext uri="{FF2B5EF4-FFF2-40B4-BE49-F238E27FC236}">
                <a16:creationId xmlns:a16="http://schemas.microsoft.com/office/drawing/2014/main" id="{558C3ADB-1477-4477-85BC-8CB63060F576}"/>
              </a:ext>
            </a:extLst>
          </p:cNvPr>
          <p:cNvPicPr>
            <a:picLocks noChangeAspect="1"/>
          </p:cNvPicPr>
          <p:nvPr/>
        </p:nvPicPr>
        <p:blipFill rotWithShape="1">
          <a:blip r:embed="rId19">
            <a:extLst>
              <a:ext uri="{28A0092B-C50C-407E-A947-70E740481C1C}">
                <a14:useLocalDpi xmlns:a14="http://schemas.microsoft.com/office/drawing/2010/main" val="0"/>
              </a:ext>
            </a:extLst>
          </a:blip>
          <a:srcRect l="9659" r="18238" b="-3252"/>
          <a:stretch/>
        </p:blipFill>
        <p:spPr>
          <a:xfrm>
            <a:off x="7731305" y="5642870"/>
            <a:ext cx="1478838" cy="527072"/>
          </a:xfrm>
          <a:prstGeom prst="rect">
            <a:avLst/>
          </a:prstGeom>
        </p:spPr>
      </p:pic>
      <p:pic>
        <p:nvPicPr>
          <p:cNvPr id="21" name="Image 20">
            <a:hlinkClick r:id="rId20"/>
            <a:extLst>
              <a:ext uri="{FF2B5EF4-FFF2-40B4-BE49-F238E27FC236}">
                <a16:creationId xmlns:a16="http://schemas.microsoft.com/office/drawing/2014/main" id="{C503988E-ACC4-4674-87FB-825BAE97F65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486281" y="4866691"/>
            <a:ext cx="711011" cy="711011"/>
          </a:xfrm>
          <a:prstGeom prst="rect">
            <a:avLst/>
          </a:prstGeom>
        </p:spPr>
      </p:pic>
      <p:pic>
        <p:nvPicPr>
          <p:cNvPr id="22" name="Image 21">
            <a:hlinkClick r:id="rId22"/>
            <a:extLst>
              <a:ext uri="{FF2B5EF4-FFF2-40B4-BE49-F238E27FC236}">
                <a16:creationId xmlns:a16="http://schemas.microsoft.com/office/drawing/2014/main" id="{4451BCFF-D257-4317-A283-18E396CA8533}"/>
              </a:ext>
            </a:extLst>
          </p:cNvPr>
          <p:cNvPicPr>
            <a:picLocks noChangeAspect="1"/>
          </p:cNvPicPr>
          <p:nvPr/>
        </p:nvPicPr>
        <p:blipFill>
          <a:blip r:embed="rId23"/>
          <a:stretch>
            <a:fillRect/>
          </a:stretch>
        </p:blipFill>
        <p:spPr>
          <a:xfrm>
            <a:off x="790155" y="4993202"/>
            <a:ext cx="1074084" cy="633885"/>
          </a:xfrm>
          <a:prstGeom prst="rect">
            <a:avLst/>
          </a:prstGeom>
        </p:spPr>
      </p:pic>
      <p:pic>
        <p:nvPicPr>
          <p:cNvPr id="23" name="Image 22">
            <a:hlinkClick r:id="rId24"/>
            <a:extLst>
              <a:ext uri="{FF2B5EF4-FFF2-40B4-BE49-F238E27FC236}">
                <a16:creationId xmlns:a16="http://schemas.microsoft.com/office/drawing/2014/main" id="{18EC1043-D9FE-458C-B810-CE8DC9FB4C47}"/>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t="19204" r="27689" b="7594"/>
          <a:stretch/>
        </p:blipFill>
        <p:spPr>
          <a:xfrm>
            <a:off x="1954899" y="4990476"/>
            <a:ext cx="1360107" cy="774499"/>
          </a:xfrm>
          <a:prstGeom prst="rect">
            <a:avLst/>
          </a:prstGeom>
        </p:spPr>
      </p:pic>
      <p:pic>
        <p:nvPicPr>
          <p:cNvPr id="24" name="Image 23">
            <a:hlinkClick r:id="rId26"/>
            <a:extLst>
              <a:ext uri="{FF2B5EF4-FFF2-40B4-BE49-F238E27FC236}">
                <a16:creationId xmlns:a16="http://schemas.microsoft.com/office/drawing/2014/main" id="{13B2408F-FC32-455F-9F14-4B7896D76B9F}"/>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3499932" y="5074285"/>
            <a:ext cx="537078" cy="537078"/>
          </a:xfrm>
          <a:prstGeom prst="rect">
            <a:avLst/>
          </a:prstGeom>
        </p:spPr>
      </p:pic>
      <p:pic>
        <p:nvPicPr>
          <p:cNvPr id="25" name="Image 24">
            <a:hlinkClick r:id="rId28"/>
            <a:extLst>
              <a:ext uri="{FF2B5EF4-FFF2-40B4-BE49-F238E27FC236}">
                <a16:creationId xmlns:a16="http://schemas.microsoft.com/office/drawing/2014/main" id="{4E3311C1-A621-4CE0-91DB-DF53668C35D5}"/>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865715" y="5658472"/>
            <a:ext cx="1415048" cy="564429"/>
          </a:xfrm>
          <a:prstGeom prst="rect">
            <a:avLst/>
          </a:prstGeom>
        </p:spPr>
      </p:pic>
      <p:pic>
        <p:nvPicPr>
          <p:cNvPr id="26" name="Image 25">
            <a:extLst>
              <a:ext uri="{FF2B5EF4-FFF2-40B4-BE49-F238E27FC236}">
                <a16:creationId xmlns:a16="http://schemas.microsoft.com/office/drawing/2014/main" id="{C9C51396-EC28-433C-ABBB-31BFF2AA7DB2}"/>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2491816" y="5774878"/>
            <a:ext cx="1611615" cy="360404"/>
          </a:xfrm>
          <a:prstGeom prst="rect">
            <a:avLst/>
          </a:prstGeom>
        </p:spPr>
      </p:pic>
      <p:pic>
        <p:nvPicPr>
          <p:cNvPr id="27" name="Image 26">
            <a:extLst>
              <a:ext uri="{FF2B5EF4-FFF2-40B4-BE49-F238E27FC236}">
                <a16:creationId xmlns:a16="http://schemas.microsoft.com/office/drawing/2014/main" id="{6EC615AD-1729-4F91-AA86-64E183AFCE76}"/>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124227" y="4276885"/>
            <a:ext cx="633885" cy="633885"/>
          </a:xfrm>
          <a:prstGeom prst="rect">
            <a:avLst/>
          </a:prstGeom>
        </p:spPr>
      </p:pic>
      <p:pic>
        <p:nvPicPr>
          <p:cNvPr id="28" name="Image 27">
            <a:extLst>
              <a:ext uri="{FF2B5EF4-FFF2-40B4-BE49-F238E27FC236}">
                <a16:creationId xmlns:a16="http://schemas.microsoft.com/office/drawing/2014/main" id="{E5F27486-B657-46B3-B19B-E420E53F069E}"/>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3011960" y="4259627"/>
            <a:ext cx="651143" cy="651143"/>
          </a:xfrm>
          <a:prstGeom prst="rect">
            <a:avLst/>
          </a:prstGeom>
        </p:spPr>
      </p:pic>
    </p:spTree>
    <p:extLst>
      <p:ext uri="{BB962C8B-B14F-4D97-AF65-F5344CB8AC3E}">
        <p14:creationId xmlns:p14="http://schemas.microsoft.com/office/powerpoint/2010/main" val="661772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Les ateliers de la BU (2/2)</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a:xfrm>
            <a:off x="5068136" y="4053876"/>
            <a:ext cx="2743200" cy="365125"/>
          </a:xfrm>
        </p:spPr>
        <p:txBody>
          <a:bodyPr/>
          <a:lstStyle/>
          <a:p>
            <a:fld id="{61EAD0E5-88AC-43D4-8854-8847032CAC4E}" type="slidenum">
              <a:rPr lang="fr-FR" smtClean="0"/>
              <a:pPr/>
              <a:t>27</a:t>
            </a:fld>
            <a:endParaRPr lang="fr-FR" dirty="0"/>
          </a:p>
        </p:txBody>
      </p:sp>
      <p:sp>
        <p:nvSpPr>
          <p:cNvPr id="10" name="Espace réservé de la date 3">
            <a:extLst>
              <a:ext uri="{FF2B5EF4-FFF2-40B4-BE49-F238E27FC236}">
                <a16:creationId xmlns:a16="http://schemas.microsoft.com/office/drawing/2014/main" id="{2DC7FCAB-19AB-4784-B41D-A1237D0873FD}"/>
              </a:ext>
            </a:extLst>
          </p:cNvPr>
          <p:cNvSpPr>
            <a:spLocks noGrp="1"/>
          </p:cNvSpPr>
          <p:nvPr>
            <p:ph type="dt" sz="half" idx="10"/>
          </p:nvPr>
        </p:nvSpPr>
        <p:spPr>
          <a:xfrm>
            <a:off x="838200" y="6356350"/>
            <a:ext cx="2743200" cy="365125"/>
          </a:xfrm>
        </p:spPr>
        <p:txBody>
          <a:bodyPr/>
          <a:lstStyle/>
          <a:p>
            <a:r>
              <a:rPr lang="fr-FR" dirty="0"/>
              <a:t>portaildoc.univ-lyon1.fr</a:t>
            </a:r>
          </a:p>
        </p:txBody>
      </p:sp>
      <p:sp>
        <p:nvSpPr>
          <p:cNvPr id="29" name="Espace réservé du contenu 2">
            <a:extLst>
              <a:ext uri="{FF2B5EF4-FFF2-40B4-BE49-F238E27FC236}">
                <a16:creationId xmlns:a16="http://schemas.microsoft.com/office/drawing/2014/main" id="{D3B35E67-B208-4A38-9066-465DA61E7816}"/>
              </a:ext>
            </a:extLst>
          </p:cNvPr>
          <p:cNvSpPr txBox="1">
            <a:spLocks/>
          </p:cNvSpPr>
          <p:nvPr/>
        </p:nvSpPr>
        <p:spPr bwMode="auto">
          <a:xfrm>
            <a:off x="609600" y="1268760"/>
            <a:ext cx="4038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800">
                <a:solidFill>
                  <a:schemeClr val="tx1"/>
                </a:solidFill>
                <a:latin typeface="+mn-lt"/>
              </a:defRPr>
            </a:lvl4pPr>
            <a:lvl5pPr marL="2057400" indent="-228600" algn="l" rtl="0" eaLnBrk="1" fontAlgn="base" hangingPunct="1">
              <a:spcBef>
                <a:spcPct val="20000"/>
              </a:spcBef>
              <a:spcAft>
                <a:spcPct val="0"/>
              </a:spcAft>
              <a:buChar char="»"/>
              <a:defRPr sz="1800">
                <a:solidFill>
                  <a:schemeClr val="tx1"/>
                </a:solidFill>
                <a:latin typeface="+mn-lt"/>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a:ln>
                  <a:noFill/>
                </a:ln>
                <a:solidFill>
                  <a:srgbClr val="FF0000"/>
                </a:solidFill>
                <a:effectLst/>
                <a:latin typeface="Arial" panose="020B0604020202020204" pitchFamily="34" charset="0"/>
                <a:ea typeface="Calibri" panose="020F0502020204030204" pitchFamily="34" charset="0"/>
              </a:rPr>
              <a:t>Atelier : « Les dessous de l’IA »</a:t>
            </a:r>
          </a:p>
          <a:p>
            <a:pPr marL="0" indent="0">
              <a:buFontTx/>
              <a:buNone/>
            </a:pPr>
            <a:endParaRPr lang="fr-FR" sz="1600" kern="0" dirty="0"/>
          </a:p>
          <a:p>
            <a:pPr marL="0" indent="0">
              <a:buFontTx/>
              <a:buNone/>
            </a:pPr>
            <a:r>
              <a:rPr lang="fr-FR" sz="1400" b="1" kern="0" dirty="0">
                <a:latin typeface="Verdana" panose="020B0604030504040204" pitchFamily="34" charset="0"/>
                <a:ea typeface="Verdana" panose="020B0604030504040204" pitchFamily="34" charset="0"/>
              </a:rPr>
              <a:t>Ce qui est au programme de cet atelier sans l’être dans l’autre :</a:t>
            </a:r>
          </a:p>
          <a:p>
            <a:pPr marL="0" indent="0">
              <a:buFontTx/>
              <a:buNone/>
            </a:pPr>
            <a:endParaRPr lang="fr-FR" sz="1400" b="1" kern="0" dirty="0">
              <a:latin typeface="Verdana" panose="020B0604030504040204" pitchFamily="34" charset="0"/>
              <a:ea typeface="Verdana" panose="020B0604030504040204" pitchFamily="34" charset="0"/>
            </a:endParaRPr>
          </a:p>
          <a:p>
            <a:pPr>
              <a:buFontTx/>
              <a:buChar char="-"/>
            </a:pPr>
            <a:r>
              <a:rPr lang="fr-FR" sz="1400" kern="0" dirty="0">
                <a:latin typeface="Verdana" panose="020B0604030504040204" pitchFamily="34" charset="0"/>
                <a:ea typeface="Verdana" panose="020B0604030504040204" pitchFamily="34" charset="0"/>
              </a:rPr>
              <a:t>Éléments de connaissance générale sur l’IA (dont frise historique)</a:t>
            </a:r>
          </a:p>
          <a:p>
            <a:pPr>
              <a:buFontTx/>
              <a:buChar char="-"/>
            </a:pPr>
            <a:r>
              <a:rPr lang="fr-FR" sz="1400" kern="0" dirty="0">
                <a:latin typeface="Verdana" panose="020B0604030504040204" pitchFamily="34" charset="0"/>
                <a:ea typeface="Verdana" panose="020B0604030504040204" pitchFamily="34" charset="0"/>
              </a:rPr>
              <a:t>L’art du prompt</a:t>
            </a:r>
          </a:p>
          <a:p>
            <a:pPr>
              <a:buFontTx/>
              <a:buChar char="-"/>
            </a:pPr>
            <a:r>
              <a:rPr lang="fr-FR" sz="1400" kern="0" dirty="0">
                <a:latin typeface="Verdana" panose="020B0604030504040204" pitchFamily="34" charset="0"/>
                <a:ea typeface="Verdana" panose="020B0604030504040204" pitchFamily="34" charset="0"/>
              </a:rPr>
              <a:t>Génération d’images</a:t>
            </a:r>
          </a:p>
          <a:p>
            <a:pPr>
              <a:buFontTx/>
              <a:buChar char="-"/>
            </a:pPr>
            <a:r>
              <a:rPr lang="fr-FR" sz="1400" kern="0" dirty="0">
                <a:latin typeface="Verdana" panose="020B0604030504040204" pitchFamily="34" charset="0"/>
                <a:ea typeface="Verdana" panose="020B0604030504040204" pitchFamily="34" charset="0"/>
              </a:rPr>
              <a:t>Partie réflexive sur la désinformation et les coûts cachés de l’IA (impact écologique, social…)  </a:t>
            </a:r>
          </a:p>
          <a:p>
            <a:pPr>
              <a:buFontTx/>
              <a:buChar char="-"/>
            </a:pPr>
            <a:r>
              <a:rPr lang="fr-FR" sz="1400" kern="0" dirty="0">
                <a:latin typeface="Verdana" panose="020B0604030504040204" pitchFamily="34" charset="0"/>
                <a:ea typeface="Verdana" panose="020B0604030504040204" pitchFamily="34" charset="0"/>
              </a:rPr>
              <a:t>Plagiat des contenus fournis par une IA + détection</a:t>
            </a:r>
          </a:p>
          <a:p>
            <a:pPr>
              <a:buFontTx/>
              <a:buChar char="-"/>
            </a:pPr>
            <a:r>
              <a:rPr lang="fr-FR" sz="1400" kern="0" dirty="0">
                <a:latin typeface="Verdana" panose="020B0604030504040204" pitchFamily="34" charset="0"/>
                <a:ea typeface="Verdana" panose="020B0604030504040204" pitchFamily="34" charset="0"/>
              </a:rPr>
              <a:t>Citation des IA, notamment </a:t>
            </a:r>
            <a:r>
              <a:rPr lang="fr-FR" sz="1400" i="1" kern="0" dirty="0">
                <a:latin typeface="Verdana" panose="020B0604030504040204" pitchFamily="34" charset="0"/>
                <a:ea typeface="Verdana" panose="020B0604030504040204" pitchFamily="34" charset="0"/>
              </a:rPr>
              <a:t>via</a:t>
            </a:r>
            <a:r>
              <a:rPr lang="fr-FR" sz="1400" kern="0" dirty="0">
                <a:latin typeface="Verdana" panose="020B0604030504040204" pitchFamily="34" charset="0"/>
                <a:ea typeface="Verdana" panose="020B0604030504040204" pitchFamily="34" charset="0"/>
              </a:rPr>
              <a:t> Zotero</a:t>
            </a:r>
          </a:p>
          <a:p>
            <a:pPr>
              <a:buFontTx/>
              <a:buChar char="-"/>
            </a:pPr>
            <a:endParaRPr lang="fr-FR" sz="1400" kern="0" dirty="0">
              <a:latin typeface="Verdana" panose="020B0604030504040204" pitchFamily="34" charset="0"/>
              <a:ea typeface="Verdana" panose="020B0604030504040204" pitchFamily="34" charset="0"/>
            </a:endParaRPr>
          </a:p>
        </p:txBody>
      </p:sp>
      <p:sp>
        <p:nvSpPr>
          <p:cNvPr id="30" name="Espace réservé du contenu 2">
            <a:extLst>
              <a:ext uri="{FF2B5EF4-FFF2-40B4-BE49-F238E27FC236}">
                <a16:creationId xmlns:a16="http://schemas.microsoft.com/office/drawing/2014/main" id="{B262D0C2-360E-4A86-AA91-D0D4EC2F08D4}"/>
              </a:ext>
            </a:extLst>
          </p:cNvPr>
          <p:cNvSpPr txBox="1">
            <a:spLocks/>
          </p:cNvSpPr>
          <p:nvPr/>
        </p:nvSpPr>
        <p:spPr>
          <a:xfrm>
            <a:off x="6944047" y="1268760"/>
            <a:ext cx="40386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None/>
            </a:pPr>
            <a:r>
              <a:rPr lang="fr-FR" altLang="fr-FR" sz="1600" b="1" dirty="0">
                <a:solidFill>
                  <a:srgbClr val="FF0000"/>
                </a:solidFill>
                <a:latin typeface="Arial" panose="020B0604020202020204" pitchFamily="34" charset="0"/>
                <a:ea typeface="Calibri" panose="020F0502020204030204" pitchFamily="34" charset="0"/>
              </a:rPr>
              <a:t>Atelier IA et recherche académique</a:t>
            </a:r>
          </a:p>
          <a:p>
            <a:pPr marL="0" indent="0">
              <a:buFont typeface="Arial" panose="020B0604020202020204" pitchFamily="34" charset="0"/>
              <a:buNone/>
            </a:pPr>
            <a:endParaRPr lang="fr-FR" sz="1600" dirty="0"/>
          </a:p>
          <a:p>
            <a:pPr marL="0" indent="0">
              <a:buFontTx/>
              <a:buNone/>
            </a:pPr>
            <a:r>
              <a:rPr lang="fr-FR" sz="1400" b="1" kern="0" dirty="0">
                <a:latin typeface="Verdana" panose="020B0604030504040204" pitchFamily="34" charset="0"/>
                <a:ea typeface="Verdana" panose="020B0604030504040204" pitchFamily="34" charset="0"/>
              </a:rPr>
              <a:t>Ce qui est au programme de cet atelier sans l’être dans l’autre :</a:t>
            </a:r>
          </a:p>
          <a:p>
            <a:pPr marL="0" indent="0">
              <a:buFontTx/>
              <a:buNone/>
            </a:pPr>
            <a:endParaRPr lang="fr-FR" sz="1400" b="1" dirty="0">
              <a:latin typeface="Verdana" panose="020B0604030504040204" pitchFamily="34" charset="0"/>
              <a:ea typeface="Verdana" panose="020B0604030504040204" pitchFamily="34" charset="0"/>
            </a:endParaRPr>
          </a:p>
          <a:p>
            <a:pPr marL="0" indent="0">
              <a:buFontTx/>
              <a:buNone/>
            </a:pPr>
            <a:r>
              <a:rPr lang="fr-FR" sz="1400" kern="0" dirty="0">
                <a:latin typeface="Verdana" panose="020B0604030504040204" pitchFamily="34" charset="0"/>
                <a:ea typeface="Verdana" panose="020B0604030504040204" pitchFamily="34" charset="0"/>
              </a:rPr>
              <a:t>- </a:t>
            </a:r>
            <a:r>
              <a:rPr lang="fr-FR" sz="1400" dirty="0">
                <a:latin typeface="Verdana" panose="020B0604030504040204" pitchFamily="34" charset="0"/>
                <a:ea typeface="Verdana" panose="020B0604030504040204" pitchFamily="34" charset="0"/>
              </a:rPr>
              <a:t>S</a:t>
            </a:r>
            <a:r>
              <a:rPr lang="fr-FR" sz="1400" kern="0" dirty="0">
                <a:latin typeface="Verdana" panose="020B0604030504040204" pitchFamily="34" charset="0"/>
                <a:ea typeface="Verdana" panose="020B0604030504040204" pitchFamily="34" charset="0"/>
              </a:rPr>
              <a:t>pécifique à la recherche de littérature scientifique</a:t>
            </a:r>
          </a:p>
          <a:p>
            <a:pPr marL="0" indent="0">
              <a:buFont typeface="Arial" panose="020B0604020202020204" pitchFamily="34" charset="0"/>
              <a:buNone/>
            </a:pPr>
            <a:endParaRPr lang="fr-FR" sz="1400" dirty="0">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fr-FR" sz="1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54125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E609B3-FF43-4212-83BD-1357041DF8C0}"/>
              </a:ext>
            </a:extLst>
          </p:cNvPr>
          <p:cNvSpPr>
            <a:spLocks noGrp="1"/>
          </p:cNvSpPr>
          <p:nvPr>
            <p:ph type="body" sz="quarter" idx="13"/>
          </p:nvPr>
        </p:nvSpPr>
        <p:spPr>
          <a:xfrm>
            <a:off x="1901541" y="448667"/>
            <a:ext cx="9824792" cy="736665"/>
          </a:xfrm>
        </p:spPr>
        <p:txBody>
          <a:bodyPr>
            <a:noAutofit/>
          </a:bodyPr>
          <a:lstStyle/>
          <a:p>
            <a:pPr algn="just"/>
            <a:r>
              <a:rPr lang="fr-FR" sz="2800" dirty="0">
                <a:solidFill>
                  <a:schemeClr val="bg1"/>
                </a:solidFill>
                <a:highlight>
                  <a:srgbClr val="FF0000"/>
                </a:highlight>
                <a:latin typeface="Verdana" panose="020B0604030504040204" pitchFamily="34" charset="0"/>
                <a:ea typeface="Verdana" panose="020B0604030504040204" pitchFamily="34" charset="0"/>
              </a:rPr>
              <a:t>Les ateliers de la BU </a:t>
            </a:r>
          </a:p>
          <a:p>
            <a:pPr algn="just"/>
            <a:endParaRPr lang="fr-FR" sz="3200" dirty="0">
              <a:solidFill>
                <a:schemeClr val="bg1"/>
              </a:solidFill>
              <a:highlight>
                <a:srgbClr val="FF0000"/>
              </a:highlight>
              <a:latin typeface="Verdana" panose="020B0604030504040204" pitchFamily="34" charset="0"/>
              <a:ea typeface="Verdana" panose="020B0604030504040204" pitchFamily="34" charset="0"/>
            </a:endParaRPr>
          </a:p>
        </p:txBody>
      </p:sp>
      <p:sp>
        <p:nvSpPr>
          <p:cNvPr id="3" name="Espace réservé du texte 2">
            <a:extLst>
              <a:ext uri="{FF2B5EF4-FFF2-40B4-BE49-F238E27FC236}">
                <a16:creationId xmlns:a16="http://schemas.microsoft.com/office/drawing/2014/main" id="{F95FD94B-2858-428C-8901-79DB07D30725}"/>
              </a:ext>
            </a:extLst>
          </p:cNvPr>
          <p:cNvSpPr>
            <a:spLocks noGrp="1"/>
          </p:cNvSpPr>
          <p:nvPr>
            <p:ph type="body" sz="quarter" idx="15"/>
          </p:nvPr>
        </p:nvSpPr>
        <p:spPr>
          <a:xfrm>
            <a:off x="465667" y="1185332"/>
            <a:ext cx="10607676" cy="561825"/>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lang="fr-FR" sz="3000" dirty="0">
                <a:solidFill>
                  <a:srgbClr val="FF0000"/>
                </a:solidFill>
                <a:latin typeface="+mn-lt"/>
              </a:rPr>
              <a:t>C</a:t>
            </a:r>
            <a:r>
              <a:rPr kumimoji="0" lang="fr-FR" sz="3000" i="0" u="none" strike="noStrike" kern="1200" cap="none" spc="0" normalizeH="0" baseline="0" noProof="0" dirty="0" err="1">
                <a:ln>
                  <a:noFill/>
                </a:ln>
                <a:solidFill>
                  <a:srgbClr val="FF0000"/>
                </a:solidFill>
                <a:effectLst/>
                <a:uLnTx/>
                <a:uFillTx/>
                <a:latin typeface="+mn-lt"/>
              </a:rPr>
              <a:t>ertains</a:t>
            </a:r>
            <a:r>
              <a:rPr kumimoji="0" lang="fr-FR" sz="3000" i="0" u="none" strike="noStrike" kern="1200" cap="none" spc="0" normalizeH="0" baseline="0" noProof="0" dirty="0">
                <a:ln>
                  <a:noFill/>
                </a:ln>
                <a:solidFill>
                  <a:srgbClr val="FF0000"/>
                </a:solidFill>
                <a:effectLst/>
                <a:uLnTx/>
                <a:uFillTx/>
                <a:latin typeface="+mn-lt"/>
              </a:rPr>
              <a:t> peuvent vous aider à réussir une revue de la littérature : </a:t>
            </a:r>
            <a:endParaRPr lang="fr-FR" sz="3000" b="0" kern="1200" dirty="0">
              <a:solidFill>
                <a:schemeClr val="tx1">
                  <a:lumMod val="95000"/>
                  <a:lumOff val="5000"/>
                </a:schemeClr>
              </a:solidFill>
              <a:latin typeface="+mn-lt"/>
              <a:ea typeface="+mj-ea"/>
              <a:cs typeface="+mj-cs"/>
            </a:endParaRPr>
          </a:p>
        </p:txBody>
      </p:sp>
      <p:sp>
        <p:nvSpPr>
          <p:cNvPr id="8" name="Espace réservé du numéro de diapositive 7">
            <a:extLst>
              <a:ext uri="{FF2B5EF4-FFF2-40B4-BE49-F238E27FC236}">
                <a16:creationId xmlns:a16="http://schemas.microsoft.com/office/drawing/2014/main" id="{AECB92A9-3A81-43A3-B087-B9C924217E2E}"/>
              </a:ext>
            </a:extLst>
          </p:cNvPr>
          <p:cNvSpPr>
            <a:spLocks noGrp="1"/>
          </p:cNvSpPr>
          <p:nvPr>
            <p:ph type="sldNum" sz="quarter" idx="12"/>
          </p:nvPr>
        </p:nvSpPr>
        <p:spPr/>
        <p:txBody>
          <a:bodyPr/>
          <a:lstStyle/>
          <a:p>
            <a:fld id="{61EAD0E5-88AC-43D4-8854-8847032CAC4E}" type="slidenum">
              <a:rPr lang="fr-FR" smtClean="0"/>
              <a:pPr/>
              <a:t>28</a:t>
            </a:fld>
            <a:endParaRPr lang="fr-FR" dirty="0"/>
          </a:p>
        </p:txBody>
      </p:sp>
      <p:pic>
        <p:nvPicPr>
          <p:cNvPr id="9" name="Image 8">
            <a:hlinkClick r:id="rId2"/>
            <a:extLst>
              <a:ext uri="{FF2B5EF4-FFF2-40B4-BE49-F238E27FC236}">
                <a16:creationId xmlns:a16="http://schemas.microsoft.com/office/drawing/2014/main" id="{EFFE3C5A-AEB5-4D3D-92AF-FDBF6F3DE351}"/>
              </a:ext>
            </a:extLst>
          </p:cNvPr>
          <p:cNvPicPr>
            <a:picLocks noChangeAspect="1"/>
          </p:cNvPicPr>
          <p:nvPr/>
        </p:nvPicPr>
        <p:blipFill>
          <a:blip r:embed="rId3"/>
          <a:stretch>
            <a:fillRect/>
          </a:stretch>
        </p:blipFill>
        <p:spPr>
          <a:xfrm>
            <a:off x="1164048" y="2849639"/>
            <a:ext cx="1728192" cy="1515048"/>
          </a:xfrm>
          <a:prstGeom prst="rect">
            <a:avLst/>
          </a:prstGeom>
        </p:spPr>
      </p:pic>
      <p:pic>
        <p:nvPicPr>
          <p:cNvPr id="10" name="Image 9">
            <a:hlinkClick r:id="rId4"/>
            <a:extLst>
              <a:ext uri="{FF2B5EF4-FFF2-40B4-BE49-F238E27FC236}">
                <a16:creationId xmlns:a16="http://schemas.microsoft.com/office/drawing/2014/main" id="{21CE1F56-1FC3-4990-8B41-78B7B03EEDBF}"/>
              </a:ext>
            </a:extLst>
          </p:cNvPr>
          <p:cNvPicPr>
            <a:picLocks noChangeAspect="1"/>
          </p:cNvPicPr>
          <p:nvPr/>
        </p:nvPicPr>
        <p:blipFill rotWithShape="1">
          <a:blip r:embed="rId5"/>
          <a:srcRect l="1" t="23077" r="-13522"/>
          <a:stretch/>
        </p:blipFill>
        <p:spPr>
          <a:xfrm>
            <a:off x="4141359" y="3545108"/>
            <a:ext cx="2741092" cy="1741665"/>
          </a:xfrm>
          <a:prstGeom prst="rect">
            <a:avLst/>
          </a:prstGeom>
        </p:spPr>
      </p:pic>
      <p:pic>
        <p:nvPicPr>
          <p:cNvPr id="11" name="Image 10">
            <a:hlinkClick r:id="rId6"/>
            <a:extLst>
              <a:ext uri="{FF2B5EF4-FFF2-40B4-BE49-F238E27FC236}">
                <a16:creationId xmlns:a16="http://schemas.microsoft.com/office/drawing/2014/main" id="{E736EE53-AC0F-4D9B-B4F7-0D2C96AA9110}"/>
              </a:ext>
            </a:extLst>
          </p:cNvPr>
          <p:cNvPicPr>
            <a:picLocks noChangeAspect="1"/>
          </p:cNvPicPr>
          <p:nvPr/>
        </p:nvPicPr>
        <p:blipFill>
          <a:blip r:embed="rId7"/>
          <a:stretch>
            <a:fillRect/>
          </a:stretch>
        </p:blipFill>
        <p:spPr>
          <a:xfrm>
            <a:off x="7895331" y="4878630"/>
            <a:ext cx="1430538" cy="1441584"/>
          </a:xfrm>
          <a:prstGeom prst="rect">
            <a:avLst/>
          </a:prstGeom>
        </p:spPr>
      </p:pic>
      <p:sp>
        <p:nvSpPr>
          <p:cNvPr id="12" name="Espace réservé du texte 2">
            <a:hlinkClick r:id="rId2"/>
            <a:extLst>
              <a:ext uri="{FF2B5EF4-FFF2-40B4-BE49-F238E27FC236}">
                <a16:creationId xmlns:a16="http://schemas.microsoft.com/office/drawing/2014/main" id="{5ECC0134-87ED-4201-BC01-D6122B2BF6B0}"/>
              </a:ext>
            </a:extLst>
          </p:cNvPr>
          <p:cNvSpPr txBox="1">
            <a:spLocks/>
          </p:cNvSpPr>
          <p:nvPr/>
        </p:nvSpPr>
        <p:spPr>
          <a:xfrm>
            <a:off x="773203" y="2182878"/>
            <a:ext cx="2509881" cy="9265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lnSpc>
                <a:spcPct val="100000"/>
              </a:lnSpc>
              <a:spcBef>
                <a:spcPct val="0"/>
              </a:spcBef>
              <a:spcAft>
                <a:spcPct val="0"/>
              </a:spcAft>
            </a:pPr>
            <a:r>
              <a:rPr lang="fr-FR" sz="1800" dirty="0">
                <a:solidFill>
                  <a:srgbClr val="FF0000"/>
                </a:solidFill>
                <a:latin typeface="+mn-lt"/>
              </a:rPr>
              <a:t>Atelier Revue de la littérature – Trucs et astuces </a:t>
            </a:r>
            <a:endParaRPr lang="fr-FR" sz="1800" dirty="0">
              <a:solidFill>
                <a:schemeClr val="tx1">
                  <a:lumMod val="95000"/>
                  <a:lumOff val="5000"/>
                </a:schemeClr>
              </a:solidFill>
              <a:latin typeface="+mn-lt"/>
              <a:ea typeface="+mj-ea"/>
              <a:cs typeface="+mj-cs"/>
            </a:endParaRPr>
          </a:p>
        </p:txBody>
      </p:sp>
      <p:sp>
        <p:nvSpPr>
          <p:cNvPr id="13" name="Espace réservé du texte 2">
            <a:hlinkClick r:id="rId4"/>
            <a:extLst>
              <a:ext uri="{FF2B5EF4-FFF2-40B4-BE49-F238E27FC236}">
                <a16:creationId xmlns:a16="http://schemas.microsoft.com/office/drawing/2014/main" id="{E48C2611-7D90-4A23-80CA-DC7D59E56551}"/>
              </a:ext>
            </a:extLst>
          </p:cNvPr>
          <p:cNvSpPr txBox="1">
            <a:spLocks/>
          </p:cNvSpPr>
          <p:nvPr/>
        </p:nvSpPr>
        <p:spPr>
          <a:xfrm>
            <a:off x="4653586" y="3286277"/>
            <a:ext cx="2160351" cy="64177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lnSpc>
                <a:spcPct val="100000"/>
              </a:lnSpc>
              <a:spcBef>
                <a:spcPct val="0"/>
              </a:spcBef>
              <a:spcAft>
                <a:spcPct val="0"/>
              </a:spcAft>
            </a:pPr>
            <a:r>
              <a:rPr lang="fr-FR" sz="1800" dirty="0">
                <a:solidFill>
                  <a:srgbClr val="FF0000"/>
                </a:solidFill>
                <a:latin typeface="+mn-lt"/>
              </a:rPr>
              <a:t>Les ateliers </a:t>
            </a:r>
            <a:r>
              <a:rPr lang="fr-FR" sz="1800" dirty="0" err="1">
                <a:solidFill>
                  <a:srgbClr val="FF0000"/>
                </a:solidFill>
                <a:latin typeface="+mn-lt"/>
              </a:rPr>
              <a:t>Pubmed</a:t>
            </a:r>
            <a:endParaRPr lang="fr-FR" sz="1800" dirty="0">
              <a:solidFill>
                <a:schemeClr val="tx1">
                  <a:lumMod val="95000"/>
                  <a:lumOff val="5000"/>
                </a:schemeClr>
              </a:solidFill>
              <a:latin typeface="+mn-lt"/>
              <a:ea typeface="+mj-ea"/>
              <a:cs typeface="+mj-cs"/>
            </a:endParaRPr>
          </a:p>
        </p:txBody>
      </p:sp>
      <p:sp>
        <p:nvSpPr>
          <p:cNvPr id="14" name="Espace réservé du texte 2">
            <a:hlinkClick r:id="rId6"/>
            <a:extLst>
              <a:ext uri="{FF2B5EF4-FFF2-40B4-BE49-F238E27FC236}">
                <a16:creationId xmlns:a16="http://schemas.microsoft.com/office/drawing/2014/main" id="{CB0A2284-F5E8-4750-83E3-7F9E09BE605B}"/>
              </a:ext>
            </a:extLst>
          </p:cNvPr>
          <p:cNvSpPr txBox="1">
            <a:spLocks/>
          </p:cNvSpPr>
          <p:nvPr/>
        </p:nvSpPr>
        <p:spPr>
          <a:xfrm>
            <a:off x="8131571" y="4200723"/>
            <a:ext cx="1528980" cy="641771"/>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Inter" panose="02000503000000020004" pitchFamily="50" charset="0"/>
                <a:ea typeface="Inter" panose="02000503000000020004" pitchFamily="50" charset="0"/>
                <a:cs typeface="Inter" panose="02000503000000020004"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 panose="02000503000000020004" pitchFamily="50" charset="0"/>
                <a:ea typeface="Inter" panose="02000503000000020004" pitchFamily="50" charset="0"/>
                <a:cs typeface="Inter" panose="02000503000000020004"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Inter" panose="02000503000000020004" pitchFamily="50" charset="0"/>
                <a:ea typeface="Inter" panose="02000503000000020004" pitchFamily="50" charset="0"/>
                <a:cs typeface="Inter" panose="02000503000000020004"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nter" panose="02000503000000020004" pitchFamily="50" charset="0"/>
                <a:ea typeface="Inter" panose="02000503000000020004" pitchFamily="50" charset="0"/>
                <a:cs typeface="Inter" panose="02000503000000020004"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lnSpc>
                <a:spcPct val="100000"/>
              </a:lnSpc>
              <a:spcBef>
                <a:spcPct val="0"/>
              </a:spcBef>
              <a:spcAft>
                <a:spcPct val="0"/>
              </a:spcAft>
            </a:pPr>
            <a:r>
              <a:rPr lang="fr-FR" sz="1800" dirty="0">
                <a:solidFill>
                  <a:srgbClr val="FF0000"/>
                </a:solidFill>
                <a:latin typeface="+mn-lt"/>
              </a:rPr>
              <a:t>Les ateliers Web of Science</a:t>
            </a:r>
            <a:endParaRPr lang="fr-FR" sz="1800" dirty="0">
              <a:solidFill>
                <a:schemeClr val="tx1">
                  <a:lumMod val="95000"/>
                  <a:lumOff val="5000"/>
                </a:schemeClr>
              </a:solidFill>
              <a:latin typeface="+mn-lt"/>
              <a:ea typeface="+mj-ea"/>
              <a:cs typeface="+mj-cs"/>
            </a:endParaRPr>
          </a:p>
        </p:txBody>
      </p:sp>
    </p:spTree>
    <p:extLst>
      <p:ext uri="{BB962C8B-B14F-4D97-AF65-F5344CB8AC3E}">
        <p14:creationId xmlns:p14="http://schemas.microsoft.com/office/powerpoint/2010/main" val="2710842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82B0EA8-B028-4873-91C8-62A6706296BF}"/>
              </a:ext>
            </a:extLst>
          </p:cNvPr>
          <p:cNvSpPr>
            <a:spLocks noGrp="1"/>
          </p:cNvSpPr>
          <p:nvPr>
            <p:ph type="body" sz="quarter" idx="11"/>
          </p:nvPr>
        </p:nvSpPr>
        <p:spPr/>
        <p:txBody>
          <a:bodyPr/>
          <a:lstStyle/>
          <a:p>
            <a:r>
              <a:rPr lang="fr-FR" dirty="0"/>
              <a:t>Merci pour votre attention ! </a:t>
            </a:r>
          </a:p>
        </p:txBody>
      </p:sp>
      <p:sp>
        <p:nvSpPr>
          <p:cNvPr id="3" name="Espace réservé de la date 2">
            <a:extLst>
              <a:ext uri="{FF2B5EF4-FFF2-40B4-BE49-F238E27FC236}">
                <a16:creationId xmlns:a16="http://schemas.microsoft.com/office/drawing/2014/main" id="{2CB04FD5-B6C1-4C86-BEFA-378D249EE609}"/>
              </a:ext>
            </a:extLst>
          </p:cNvPr>
          <p:cNvSpPr>
            <a:spLocks noGrp="1"/>
          </p:cNvSpPr>
          <p:nvPr>
            <p:ph type="dt" sz="half" idx="10"/>
          </p:nvPr>
        </p:nvSpPr>
        <p:spPr/>
        <p:txBody>
          <a:bodyPr/>
          <a:lstStyle/>
          <a:p>
            <a:pPr>
              <a:defRPr/>
            </a:pPr>
            <a:r>
              <a:rPr lang="fr-FR" dirty="0">
                <a:latin typeface="Inter"/>
              </a:rPr>
              <a:t>Portaildoc.univ-lyon1,fr</a:t>
            </a:r>
            <a:endParaRPr lang="fr-FR" dirty="0"/>
          </a:p>
        </p:txBody>
      </p:sp>
      <p:sp>
        <p:nvSpPr>
          <p:cNvPr id="5" name="ZoneTexte 9">
            <a:extLst>
              <a:ext uri="{FF2B5EF4-FFF2-40B4-BE49-F238E27FC236}">
                <a16:creationId xmlns:a16="http://schemas.microsoft.com/office/drawing/2014/main" id="{9FD87C49-8D97-4B8E-B73B-158C67C71F4D}"/>
              </a:ext>
            </a:extLst>
          </p:cNvPr>
          <p:cNvSpPr txBox="1">
            <a:spLocks noChangeArrowheads="1"/>
          </p:cNvSpPr>
          <p:nvPr/>
        </p:nvSpPr>
        <p:spPr bwMode="auto">
          <a:xfrm rot="16200000">
            <a:off x="8860901" y="3006192"/>
            <a:ext cx="620053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fr-FR" altLang="fr-FR" sz="800" dirty="0">
                <a:solidFill>
                  <a:schemeClr val="bg1"/>
                </a:solidFill>
                <a:latin typeface="+mn-lt"/>
              </a:rPr>
              <a:t>© Lyon 1  Université Claude Bernard / photos : Eric Le Roux  </a:t>
            </a:r>
            <a:endParaRPr lang="fr-FR" altLang="fr-FR" sz="800" dirty="0">
              <a:solidFill>
                <a:schemeClr val="bg1">
                  <a:lumMod val="95000"/>
                </a:schemeClr>
              </a:solidFill>
              <a:latin typeface="+mn-lt"/>
            </a:endParaRPr>
          </a:p>
        </p:txBody>
      </p:sp>
    </p:spTree>
    <p:extLst>
      <p:ext uri="{BB962C8B-B14F-4D97-AF65-F5344CB8AC3E}">
        <p14:creationId xmlns:p14="http://schemas.microsoft.com/office/powerpoint/2010/main" val="1551410455"/>
      </p:ext>
    </p:extLst>
  </p:cSld>
  <p:clrMapOvr>
    <a:masterClrMapping/>
  </p:clrMapOvr>
</p:sld>
</file>

<file path=ppt/theme/theme1.xml><?xml version="1.0" encoding="utf-8"?>
<a:theme xmlns:a="http://schemas.openxmlformats.org/drawingml/2006/main" name="Lyon 1 ba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3">
      <a:majorFont>
        <a:latin typeface="Inter"/>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1039</TotalTime>
  <Words>1911</Words>
  <Application>Microsoft Office PowerPoint</Application>
  <PresentationFormat>Grand écran</PresentationFormat>
  <Paragraphs>237</Paragraphs>
  <Slides>29</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29</vt:i4>
      </vt:variant>
    </vt:vector>
  </HeadingPairs>
  <TitlesOfParts>
    <vt:vector size="36" baseType="lpstr">
      <vt:lpstr>Arial</vt:lpstr>
      <vt:lpstr>Calibri</vt:lpstr>
      <vt:lpstr>Inter</vt:lpstr>
      <vt:lpstr>MS Outlook</vt:lpstr>
      <vt:lpstr>Times New Roman</vt:lpstr>
      <vt:lpstr>Verdana</vt:lpstr>
      <vt:lpstr>Lyon 1 base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VIENNE CECILE</dc:creator>
  <cp:lastModifiedBy>GOURHANT ANNE</cp:lastModifiedBy>
  <cp:revision>101</cp:revision>
  <dcterms:created xsi:type="dcterms:W3CDTF">2026-03-17T10:08:16Z</dcterms:created>
  <dcterms:modified xsi:type="dcterms:W3CDTF">2026-09-11T05:30:13Z</dcterms:modified>
</cp:coreProperties>
</file>