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handoutMasterIdLst>
    <p:handoutMasterId r:id="rId60"/>
  </p:handoutMasterIdLst>
  <p:sldIdLst>
    <p:sldId id="256" r:id="rId2"/>
    <p:sldId id="318" r:id="rId3"/>
    <p:sldId id="320" r:id="rId4"/>
    <p:sldId id="259" r:id="rId5"/>
    <p:sldId id="319" r:id="rId6"/>
    <p:sldId id="322" r:id="rId7"/>
    <p:sldId id="323" r:id="rId8"/>
    <p:sldId id="324" r:id="rId9"/>
    <p:sldId id="325" r:id="rId10"/>
    <p:sldId id="326" r:id="rId11"/>
    <p:sldId id="327" r:id="rId12"/>
    <p:sldId id="328" r:id="rId13"/>
    <p:sldId id="329" r:id="rId14"/>
    <p:sldId id="330" r:id="rId15"/>
    <p:sldId id="269" r:id="rId16"/>
    <p:sldId id="331" r:id="rId17"/>
    <p:sldId id="334" r:id="rId18"/>
    <p:sldId id="335" r:id="rId19"/>
    <p:sldId id="336" r:id="rId20"/>
    <p:sldId id="341" r:id="rId21"/>
    <p:sldId id="345" r:id="rId22"/>
    <p:sldId id="346" r:id="rId23"/>
    <p:sldId id="348" r:id="rId24"/>
    <p:sldId id="351" r:id="rId25"/>
    <p:sldId id="352" r:id="rId26"/>
    <p:sldId id="353" r:id="rId27"/>
    <p:sldId id="354" r:id="rId28"/>
    <p:sldId id="355" r:id="rId29"/>
    <p:sldId id="360" r:id="rId30"/>
    <p:sldId id="361" r:id="rId31"/>
    <p:sldId id="270" r:id="rId32"/>
    <p:sldId id="362" r:id="rId33"/>
    <p:sldId id="363" r:id="rId34"/>
    <p:sldId id="364" r:id="rId35"/>
    <p:sldId id="365" r:id="rId36"/>
    <p:sldId id="366" r:id="rId37"/>
    <p:sldId id="367" r:id="rId38"/>
    <p:sldId id="368" r:id="rId39"/>
    <p:sldId id="369" r:id="rId40"/>
    <p:sldId id="371" r:id="rId41"/>
    <p:sldId id="370" r:id="rId42"/>
    <p:sldId id="372" r:id="rId43"/>
    <p:sldId id="373" r:id="rId44"/>
    <p:sldId id="374" r:id="rId45"/>
    <p:sldId id="375" r:id="rId46"/>
    <p:sldId id="378" r:id="rId47"/>
    <p:sldId id="379" r:id="rId48"/>
    <p:sldId id="380" r:id="rId49"/>
    <p:sldId id="381" r:id="rId50"/>
    <p:sldId id="382" r:id="rId51"/>
    <p:sldId id="383" r:id="rId52"/>
    <p:sldId id="385" r:id="rId53"/>
    <p:sldId id="384" r:id="rId54"/>
    <p:sldId id="386" r:id="rId55"/>
    <p:sldId id="387" r:id="rId56"/>
    <p:sldId id="388" r:id="rId57"/>
    <p:sldId id="389" r:id="rId5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5EDAB9-88D7-2858-2330-AFB4003B1B7D}" name="rabiot mathias" initials="rm" userId="058a7abd52d9497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00FF"/>
    <a:srgbClr val="384AA6"/>
    <a:srgbClr val="E6E6E6"/>
    <a:srgbClr val="387DA6"/>
    <a:srgbClr val="38A1A6"/>
    <a:srgbClr val="547D61"/>
    <a:srgbClr val="D49E40"/>
    <a:srgbClr val="B84500"/>
    <a:srgbClr val="A3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06" autoAdjust="0"/>
    <p:restoredTop sz="96327"/>
  </p:normalViewPr>
  <p:slideViewPr>
    <p:cSldViewPr snapToGrid="0">
      <p:cViewPr varScale="1">
        <p:scale>
          <a:sx n="113" d="100"/>
          <a:sy n="113" d="100"/>
        </p:scale>
        <p:origin x="24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2520"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3A5B708-727A-4BEE-A0CE-402289A965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2908D59-4BB9-41BB-9D93-3D718FFC7E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5D5C0-1B71-4AF4-AC2B-8F4E8CC598FD}" type="datetimeFigureOut">
              <a:rPr lang="fr-FR" smtClean="0"/>
              <a:t>04/09/2026</a:t>
            </a:fld>
            <a:endParaRPr lang="fr-FR"/>
          </a:p>
        </p:txBody>
      </p:sp>
      <p:sp>
        <p:nvSpPr>
          <p:cNvPr id="4" name="Espace réservé du pied de page 3">
            <a:extLst>
              <a:ext uri="{FF2B5EF4-FFF2-40B4-BE49-F238E27FC236}">
                <a16:creationId xmlns:a16="http://schemas.microsoft.com/office/drawing/2014/main" id="{169E4744-4189-4AE5-85E2-310D3148DF2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FDC2A1CC-2738-4016-AD01-279DA368876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FA9135-A3F7-4C95-B7EB-C89B9B99B002}" type="slidenum">
              <a:rPr lang="fr-FR" smtClean="0"/>
              <a:t>‹N°›</a:t>
            </a:fld>
            <a:endParaRPr lang="fr-FR"/>
          </a:p>
        </p:txBody>
      </p:sp>
    </p:spTree>
    <p:extLst>
      <p:ext uri="{BB962C8B-B14F-4D97-AF65-F5344CB8AC3E}">
        <p14:creationId xmlns:p14="http://schemas.microsoft.com/office/powerpoint/2010/main" val="165706675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8F304F-DC5C-4C42-BD9A-8577FF614607}" type="datetimeFigureOut">
              <a:rPr lang="fr-FR" smtClean="0"/>
              <a:t>04/09/2026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13A84-D04C-4EDC-A4AB-B803ADADF18A}" type="slidenum">
              <a:rPr lang="fr-FR" smtClean="0"/>
              <a:t>‹N°›</a:t>
            </a:fld>
            <a:endParaRPr lang="fr-FR"/>
          </a:p>
        </p:txBody>
      </p:sp>
    </p:spTree>
    <p:extLst>
      <p:ext uri="{BB962C8B-B14F-4D97-AF65-F5344CB8AC3E}">
        <p14:creationId xmlns:p14="http://schemas.microsoft.com/office/powerpoint/2010/main" val="3292145101"/>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apositive de titre Lyon 1">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800" b="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b="1" dirty="0"/>
              <a:t>univ-lyon1.fr</a:t>
            </a:r>
          </a:p>
        </p:txBody>
      </p:sp>
      <p:sp>
        <p:nvSpPr>
          <p:cNvPr id="3" name="Espace réservé du texte 2">
            <a:extLst>
              <a:ext uri="{FF2B5EF4-FFF2-40B4-BE49-F238E27FC236}">
                <a16:creationId xmlns:a16="http://schemas.microsoft.com/office/drawing/2014/main" id="{56217663-1ED6-453D-9B42-AD3AEBAC74AE}"/>
              </a:ext>
            </a:extLst>
          </p:cNvPr>
          <p:cNvSpPr>
            <a:spLocks noGrp="1"/>
          </p:cNvSpPr>
          <p:nvPr>
            <p:ph type="body" sz="quarter" idx="11" hasCustomPrompt="1"/>
          </p:nvPr>
        </p:nvSpPr>
        <p:spPr>
          <a:xfrm>
            <a:off x="519702" y="1183923"/>
            <a:ext cx="5654675" cy="1098550"/>
          </a:xfrm>
        </p:spPr>
        <p:txBody>
          <a:bodyPr>
            <a:noAutofit/>
          </a:bodyPr>
          <a:lstStyle>
            <a:lvl1pPr marL="0" indent="0">
              <a:lnSpc>
                <a:spcPts val="6000"/>
              </a:lnSpc>
              <a:buNone/>
              <a:defRPr sz="6600" b="1" spc="-150">
                <a:latin typeface="Inter" panose="02000503000000020004" pitchFamily="50" charset="0"/>
                <a:ea typeface="Inter" panose="02000503000000020004" pitchFamily="50" charset="0"/>
                <a:cs typeface="Inter" panose="02000503000000020004" pitchFamily="50" charset="0"/>
              </a:defRPr>
            </a:lvl1pPr>
          </a:lstStyle>
          <a:p>
            <a:r>
              <a:rPr lang="fr-FR" dirty="0"/>
              <a:t>Titre du document</a:t>
            </a:r>
          </a:p>
        </p:txBody>
      </p:sp>
      <p:sp>
        <p:nvSpPr>
          <p:cNvPr id="9" name="Espace réservé du texte 8">
            <a:extLst>
              <a:ext uri="{FF2B5EF4-FFF2-40B4-BE49-F238E27FC236}">
                <a16:creationId xmlns:a16="http://schemas.microsoft.com/office/drawing/2014/main" id="{35A56EB4-5740-4B11-A695-5707AD47167B}"/>
              </a:ext>
            </a:extLst>
          </p:cNvPr>
          <p:cNvSpPr>
            <a:spLocks noGrp="1"/>
          </p:cNvSpPr>
          <p:nvPr>
            <p:ph type="body" sz="quarter" idx="12" hasCustomPrompt="1"/>
          </p:nvPr>
        </p:nvSpPr>
        <p:spPr>
          <a:xfrm>
            <a:off x="519702" y="695810"/>
            <a:ext cx="2165350" cy="331360"/>
          </a:xfrm>
        </p:spPr>
        <p:txBody>
          <a:bodyPr/>
          <a:lstStyle>
            <a:lvl1pPr marL="0" indent="0">
              <a:buNone/>
              <a:defRPr sz="1800" b="1">
                <a:solidFill>
                  <a:srgbClr val="FF0000"/>
                </a:solidFill>
              </a:defRPr>
            </a:lvl1pPr>
          </a:lstStyle>
          <a:p>
            <a:pPr lvl="0"/>
            <a:r>
              <a:rPr lang="fr-FR" dirty="0"/>
              <a:t>XX/XX/2026</a:t>
            </a:r>
          </a:p>
        </p:txBody>
      </p:sp>
      <p:pic>
        <p:nvPicPr>
          <p:cNvPr id="5" name="Image 4">
            <a:extLst>
              <a:ext uri="{FF2B5EF4-FFF2-40B4-BE49-F238E27FC236}">
                <a16:creationId xmlns:a16="http://schemas.microsoft.com/office/drawing/2014/main" id="{68109E35-BE8F-448B-8A90-D57E27F892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72154" y="5462609"/>
            <a:ext cx="2404084" cy="1258866"/>
          </a:xfrm>
          <a:prstGeom prst="rect">
            <a:avLst/>
          </a:prstGeom>
        </p:spPr>
      </p:pic>
    </p:spTree>
    <p:extLst>
      <p:ext uri="{BB962C8B-B14F-4D97-AF65-F5344CB8AC3E}">
        <p14:creationId xmlns:p14="http://schemas.microsoft.com/office/powerpoint/2010/main" val="3595966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apositive de citation">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7" name="Espace réservé du texte 6">
            <a:extLst>
              <a:ext uri="{FF2B5EF4-FFF2-40B4-BE49-F238E27FC236}">
                <a16:creationId xmlns:a16="http://schemas.microsoft.com/office/drawing/2014/main" id="{9F624239-9117-4C55-BB68-6EADE40F6002}"/>
              </a:ext>
            </a:extLst>
          </p:cNvPr>
          <p:cNvSpPr>
            <a:spLocks noGrp="1"/>
          </p:cNvSpPr>
          <p:nvPr>
            <p:ph type="body" sz="quarter" idx="13" hasCustomPrompt="1"/>
          </p:nvPr>
        </p:nvSpPr>
        <p:spPr>
          <a:xfrm>
            <a:off x="1680754" y="2085388"/>
            <a:ext cx="8691563" cy="2011680"/>
          </a:xfrm>
        </p:spPr>
        <p:txBody>
          <a:bodyPr>
            <a:normAutofit/>
          </a:bodyPr>
          <a:lstStyle>
            <a:lvl1pPr marL="0" indent="0" algn="ctr">
              <a:lnSpc>
                <a:spcPts val="3600"/>
              </a:lnSpc>
              <a:buNone/>
              <a:defRPr sz="3600" b="1" i="0">
                <a:latin typeface="Inter" panose="02000503000000020004" pitchFamily="50" charset="0"/>
                <a:ea typeface="Inter" panose="02000503000000020004" pitchFamily="50" charset="0"/>
                <a:cs typeface="Inter" panose="02000503000000020004" pitchFamily="50" charset="0"/>
              </a:defRPr>
            </a:lvl1pPr>
          </a:lstStyle>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p>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endParaRPr lang="fr-FR" dirty="0"/>
          </a:p>
        </p:txBody>
      </p:sp>
      <p:sp>
        <p:nvSpPr>
          <p:cNvPr id="14" name="Espace réservé du texte 13">
            <a:extLst>
              <a:ext uri="{FF2B5EF4-FFF2-40B4-BE49-F238E27FC236}">
                <a16:creationId xmlns:a16="http://schemas.microsoft.com/office/drawing/2014/main" id="{17652C71-37E3-42C3-B6F3-20F582FD12C7}"/>
              </a:ext>
            </a:extLst>
          </p:cNvPr>
          <p:cNvSpPr>
            <a:spLocks noGrp="1"/>
          </p:cNvSpPr>
          <p:nvPr>
            <p:ph type="body" sz="quarter" idx="14" hasCustomPrompt="1"/>
          </p:nvPr>
        </p:nvSpPr>
        <p:spPr>
          <a:xfrm>
            <a:off x="1680754" y="4579939"/>
            <a:ext cx="8691563" cy="810668"/>
          </a:xfrm>
        </p:spPr>
        <p:txBody>
          <a:bodyPr>
            <a:normAutofit/>
          </a:bodyPr>
          <a:lstStyle>
            <a:lvl1pPr marL="0" indent="0" algn="ctr">
              <a:lnSpc>
                <a:spcPts val="1800"/>
              </a:lnSpc>
              <a:buNone/>
              <a:defRPr sz="1800" b="1">
                <a:solidFill>
                  <a:srgbClr val="FF0000"/>
                </a:solidFill>
              </a:defRPr>
            </a:lvl1pPr>
          </a:lstStyle>
          <a:p>
            <a:r>
              <a:rPr lang="fr-FR" dirty="0"/>
              <a:t>NOM Prénom, titre</a:t>
            </a:r>
          </a:p>
        </p:txBody>
      </p:sp>
      <p:pic>
        <p:nvPicPr>
          <p:cNvPr id="9" name="Image 8">
            <a:extLst>
              <a:ext uri="{FF2B5EF4-FFF2-40B4-BE49-F238E27FC236}">
                <a16:creationId xmlns:a16="http://schemas.microsoft.com/office/drawing/2014/main" id="{450D344F-2E71-41B5-82DB-C2A2E4EAE2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205603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Diapositive de citation">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7" name="Espace réservé du texte 6">
            <a:extLst>
              <a:ext uri="{FF2B5EF4-FFF2-40B4-BE49-F238E27FC236}">
                <a16:creationId xmlns:a16="http://schemas.microsoft.com/office/drawing/2014/main" id="{9F624239-9117-4C55-BB68-6EADE40F6002}"/>
              </a:ext>
            </a:extLst>
          </p:cNvPr>
          <p:cNvSpPr>
            <a:spLocks noGrp="1"/>
          </p:cNvSpPr>
          <p:nvPr>
            <p:ph type="body" sz="quarter" idx="13" hasCustomPrompt="1"/>
          </p:nvPr>
        </p:nvSpPr>
        <p:spPr>
          <a:xfrm>
            <a:off x="1758950" y="2111774"/>
            <a:ext cx="8621667" cy="2264229"/>
          </a:xfrm>
        </p:spPr>
        <p:txBody>
          <a:bodyPr>
            <a:normAutofit/>
          </a:bodyPr>
          <a:lstStyle>
            <a:lvl1pPr marL="0" indent="0" algn="ctr">
              <a:lnSpc>
                <a:spcPts val="3600"/>
              </a:lnSpc>
              <a:buNone/>
              <a:defRPr sz="3600" b="1" i="0">
                <a:solidFill>
                  <a:schemeClr val="bg1"/>
                </a:solidFill>
                <a:highlight>
                  <a:srgbClr val="000000"/>
                </a:highlight>
                <a:latin typeface="Inter" panose="02000503000000020004" pitchFamily="50" charset="0"/>
                <a:ea typeface="Inter" panose="02000503000000020004" pitchFamily="50" charset="0"/>
                <a:cs typeface="Inter" panose="02000503000000020004" pitchFamily="50" charset="0"/>
              </a:defRPr>
            </a:lvl1pPr>
          </a:lstStyle>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p>
          <a:p>
            <a:pPr marL="0" marR="0" lvl="0" indent="0" algn="ctr" defTabSz="914400" rtl="0" eaLnBrk="1" fontAlgn="auto" latinLnBrk="0" hangingPunct="1">
              <a:lnSpc>
                <a:spcPts val="3600"/>
              </a:lnSpc>
              <a:spcBef>
                <a:spcPts val="1000"/>
              </a:spcBef>
              <a:spcAft>
                <a:spcPts val="0"/>
              </a:spcAft>
              <a:buClrTx/>
              <a:buSzTx/>
              <a:buFont typeface="Arial" panose="020B0604020202020204" pitchFamily="34" charset="0"/>
              <a:buNone/>
              <a:tabLst/>
              <a:defRPr/>
            </a:pPr>
            <a:endParaRPr lang="fr-FR" dirty="0"/>
          </a:p>
        </p:txBody>
      </p:sp>
      <p:sp>
        <p:nvSpPr>
          <p:cNvPr id="14" name="Espace réservé du texte 13">
            <a:extLst>
              <a:ext uri="{FF2B5EF4-FFF2-40B4-BE49-F238E27FC236}">
                <a16:creationId xmlns:a16="http://schemas.microsoft.com/office/drawing/2014/main" id="{17652C71-37E3-42C3-B6F3-20F582FD12C7}"/>
              </a:ext>
            </a:extLst>
          </p:cNvPr>
          <p:cNvSpPr>
            <a:spLocks noGrp="1"/>
          </p:cNvSpPr>
          <p:nvPr>
            <p:ph type="body" sz="quarter" idx="14" hasCustomPrompt="1"/>
          </p:nvPr>
        </p:nvSpPr>
        <p:spPr>
          <a:xfrm>
            <a:off x="1758950" y="4579939"/>
            <a:ext cx="8621667" cy="810668"/>
          </a:xfrm>
        </p:spPr>
        <p:txBody>
          <a:bodyPr>
            <a:normAutofit/>
          </a:bodyPr>
          <a:lstStyle>
            <a:lvl1pPr marL="0" indent="0" algn="ctr">
              <a:lnSpc>
                <a:spcPts val="1800"/>
              </a:lnSpc>
              <a:buNone/>
              <a:defRPr sz="1800" b="1">
                <a:solidFill>
                  <a:srgbClr val="FF0000"/>
                </a:solidFill>
              </a:defRPr>
            </a:lvl1pPr>
          </a:lstStyle>
          <a:p>
            <a:r>
              <a:rPr lang="fr-FR" dirty="0"/>
              <a:t>NOM Prénom, titre</a:t>
            </a:r>
          </a:p>
        </p:txBody>
      </p:sp>
      <p:pic>
        <p:nvPicPr>
          <p:cNvPr id="9" name="Image 8">
            <a:extLst>
              <a:ext uri="{FF2B5EF4-FFF2-40B4-BE49-F238E27FC236}">
                <a16:creationId xmlns:a16="http://schemas.microsoft.com/office/drawing/2014/main" id="{63C346C8-842C-433B-B8B6-E3098A46C8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638888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Diapositive de présentation">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18" name="Espace réservé du texte 6">
            <a:extLst>
              <a:ext uri="{FF2B5EF4-FFF2-40B4-BE49-F238E27FC236}">
                <a16:creationId xmlns:a16="http://schemas.microsoft.com/office/drawing/2014/main" id="{38DBB435-703B-4683-A8E1-CDABC01CA52D}"/>
              </a:ext>
            </a:extLst>
          </p:cNvPr>
          <p:cNvSpPr>
            <a:spLocks noGrp="1"/>
          </p:cNvSpPr>
          <p:nvPr>
            <p:ph type="body" sz="quarter" idx="13" hasCustomPrompt="1"/>
          </p:nvPr>
        </p:nvSpPr>
        <p:spPr>
          <a:xfrm>
            <a:off x="1901541" y="493834"/>
            <a:ext cx="3359718" cy="686816"/>
          </a:xfrm>
        </p:spPr>
        <p:txBody>
          <a:bodyPr>
            <a:normAutofit/>
          </a:bodyPr>
          <a:lstStyle>
            <a:lvl1pPr marL="0" indent="0">
              <a:lnSpc>
                <a:spcPts val="3500"/>
              </a:lnSpc>
              <a:buNone/>
              <a:defRPr sz="3500" b="1" spc="-150">
                <a:solidFill>
                  <a:srgbClr val="FF0000"/>
                </a:solidFill>
              </a:defRPr>
            </a:lvl1pPr>
          </a:lstStyle>
          <a:p>
            <a:pPr lvl="0"/>
            <a:r>
              <a:rPr lang="fr-FR" dirty="0"/>
              <a:t>Titre de la page</a:t>
            </a:r>
          </a:p>
        </p:txBody>
      </p:sp>
      <p:sp>
        <p:nvSpPr>
          <p:cNvPr id="8" name="Espace réservé du texte 7">
            <a:extLst>
              <a:ext uri="{FF2B5EF4-FFF2-40B4-BE49-F238E27FC236}">
                <a16:creationId xmlns:a16="http://schemas.microsoft.com/office/drawing/2014/main" id="{B9ADA865-2BC1-4789-97D5-C3A83E6A8F85}"/>
              </a:ext>
            </a:extLst>
          </p:cNvPr>
          <p:cNvSpPr>
            <a:spLocks noGrp="1"/>
          </p:cNvSpPr>
          <p:nvPr>
            <p:ph type="body" sz="quarter" idx="14" hasCustomPrompt="1"/>
          </p:nvPr>
        </p:nvSpPr>
        <p:spPr>
          <a:xfrm>
            <a:off x="731838" y="1576388"/>
            <a:ext cx="5189992" cy="784225"/>
          </a:xfrm>
        </p:spPr>
        <p:txBody>
          <a:bodyPr>
            <a:noAutofit/>
          </a:bodyPr>
          <a:lstStyle>
            <a:lvl1pPr marL="0" indent="0">
              <a:buNone/>
              <a:defRPr sz="6000">
                <a:solidFill>
                  <a:srgbClr val="FF0000"/>
                </a:solidFill>
              </a:defRPr>
            </a:lvl1pPr>
          </a:lstStyle>
          <a:p>
            <a:pPr lvl="0"/>
            <a:r>
              <a:rPr lang="fr-FR" dirty="0"/>
              <a:t>01</a:t>
            </a:r>
          </a:p>
        </p:txBody>
      </p:sp>
      <p:sp>
        <p:nvSpPr>
          <p:cNvPr id="21" name="Espace réservé du texte 7">
            <a:extLst>
              <a:ext uri="{FF2B5EF4-FFF2-40B4-BE49-F238E27FC236}">
                <a16:creationId xmlns:a16="http://schemas.microsoft.com/office/drawing/2014/main" id="{EF00278F-1323-4271-A619-FF8AE3F8F552}"/>
              </a:ext>
            </a:extLst>
          </p:cNvPr>
          <p:cNvSpPr>
            <a:spLocks noGrp="1"/>
          </p:cNvSpPr>
          <p:nvPr>
            <p:ph type="body" sz="quarter" idx="15" hasCustomPrompt="1"/>
          </p:nvPr>
        </p:nvSpPr>
        <p:spPr>
          <a:xfrm>
            <a:off x="6270171" y="1576388"/>
            <a:ext cx="5189993" cy="784225"/>
          </a:xfrm>
        </p:spPr>
        <p:txBody>
          <a:bodyPr>
            <a:noAutofit/>
          </a:bodyPr>
          <a:lstStyle>
            <a:lvl1pPr marL="0" indent="0">
              <a:buNone/>
              <a:defRPr sz="6000">
                <a:solidFill>
                  <a:srgbClr val="FF0000"/>
                </a:solidFill>
              </a:defRPr>
            </a:lvl1pPr>
          </a:lstStyle>
          <a:p>
            <a:pPr lvl="0"/>
            <a:r>
              <a:rPr lang="fr-FR" dirty="0"/>
              <a:t>02</a:t>
            </a:r>
          </a:p>
        </p:txBody>
      </p:sp>
      <p:sp>
        <p:nvSpPr>
          <p:cNvPr id="22" name="Espace réservé du texte 21">
            <a:extLst>
              <a:ext uri="{FF2B5EF4-FFF2-40B4-BE49-F238E27FC236}">
                <a16:creationId xmlns:a16="http://schemas.microsoft.com/office/drawing/2014/main" id="{A6810567-0AA5-443D-AF20-B5BC16EF5F70}"/>
              </a:ext>
            </a:extLst>
          </p:cNvPr>
          <p:cNvSpPr>
            <a:spLocks noGrp="1"/>
          </p:cNvSpPr>
          <p:nvPr>
            <p:ph type="body" sz="quarter" idx="16"/>
          </p:nvPr>
        </p:nvSpPr>
        <p:spPr>
          <a:xfrm>
            <a:off x="731384" y="2516188"/>
            <a:ext cx="5189991" cy="3649662"/>
          </a:xfrm>
        </p:spPr>
        <p:txBody>
          <a:bodyPr>
            <a:normAutofit/>
          </a:bodyPr>
          <a:lstStyle>
            <a:lvl1pPr marL="0" indent="0">
              <a:buNone/>
              <a:defRPr sz="1200">
                <a:latin typeface="MS Outlook" panose="05010100010000000000" pitchFamily="2" charset="2"/>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kern="1200" dirty="0">
              <a:solidFill>
                <a:schemeClr val="tx1"/>
              </a:solidFill>
              <a:latin typeface="+mn-lt"/>
              <a:ea typeface="+mj-ea"/>
              <a:cs typeface="+mj-cs"/>
            </a:endParaRPr>
          </a:p>
        </p:txBody>
      </p:sp>
      <p:sp>
        <p:nvSpPr>
          <p:cNvPr id="24" name="Espace réservé du texte 21">
            <a:extLst>
              <a:ext uri="{FF2B5EF4-FFF2-40B4-BE49-F238E27FC236}">
                <a16:creationId xmlns:a16="http://schemas.microsoft.com/office/drawing/2014/main" id="{D63DFB55-4E74-447C-AE5A-B009BAC644FA}"/>
              </a:ext>
            </a:extLst>
          </p:cNvPr>
          <p:cNvSpPr>
            <a:spLocks noGrp="1"/>
          </p:cNvSpPr>
          <p:nvPr>
            <p:ph type="body" sz="quarter" idx="17"/>
          </p:nvPr>
        </p:nvSpPr>
        <p:spPr>
          <a:xfrm>
            <a:off x="6270173" y="2516188"/>
            <a:ext cx="5189991" cy="3649662"/>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endParaRPr lang="fr-FR" sz="1200" b="0" kern="1200" dirty="0">
              <a:solidFill>
                <a:schemeClr val="tx1"/>
              </a:solidFill>
              <a:latin typeface="+mn-lt"/>
              <a:ea typeface="+mj-ea"/>
              <a:cs typeface="+mj-cs"/>
            </a:endParaRPr>
          </a:p>
        </p:txBody>
      </p:sp>
      <p:pic>
        <p:nvPicPr>
          <p:cNvPr id="12" name="Image 11">
            <a:extLst>
              <a:ext uri="{FF2B5EF4-FFF2-40B4-BE49-F238E27FC236}">
                <a16:creationId xmlns:a16="http://schemas.microsoft.com/office/drawing/2014/main" id="{69C884A8-BA94-4D9F-B2BC-5AE5943DD4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626094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graphiques">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825EC842-C30B-40DF-84E2-A8A69DBD261B}"/>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5" name="Espace réservé du pied de page 4">
            <a:extLst>
              <a:ext uri="{FF2B5EF4-FFF2-40B4-BE49-F238E27FC236}">
                <a16:creationId xmlns:a16="http://schemas.microsoft.com/office/drawing/2014/main" id="{70798CD0-8C0A-4213-B491-980219EDE078}"/>
              </a:ext>
            </a:extLst>
          </p:cNvPr>
          <p:cNvSpPr>
            <a:spLocks noGrp="1"/>
          </p:cNvSpPr>
          <p:nvPr>
            <p:ph type="ftr" sz="quarter" idx="11"/>
          </p:nvPr>
        </p:nvSpPr>
        <p:spPr/>
        <p:txBody>
          <a:bodyPr/>
          <a:lstStyle>
            <a:lvl1pPr>
              <a:defRPr sz="1400">
                <a:solidFill>
                  <a:schemeClr val="tx1">
                    <a:lumMod val="75000"/>
                    <a:lumOff val="25000"/>
                  </a:schemeClr>
                </a:solidFill>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2F46A7C-1607-48F2-8BDC-3F5A18F310C3}"/>
              </a:ext>
            </a:extLst>
          </p:cNvPr>
          <p:cNvSpPr>
            <a:spLocks noGrp="1"/>
          </p:cNvSpPr>
          <p:nvPr>
            <p:ph type="sldNum" sz="quarter" idx="12"/>
          </p:nvPr>
        </p:nvSpPr>
        <p:spPr/>
        <p:txBody>
          <a:bodyPr/>
          <a:lstStyle>
            <a:lvl1pPr>
              <a:defRPr sz="1400">
                <a:solidFill>
                  <a:schemeClr val="tx1">
                    <a:lumMod val="75000"/>
                    <a:lumOff val="25000"/>
                  </a:schemeClr>
                </a:solidFill>
              </a:defRPr>
            </a:lvl1pPr>
          </a:lstStyle>
          <a:p>
            <a:fld id="{61EAD0E5-88AC-43D4-8854-8847032CAC4E}" type="slidenum">
              <a:rPr lang="fr-FR" smtClean="0"/>
              <a:pPr/>
              <a:t>‹N°›</a:t>
            </a:fld>
            <a:endParaRPr lang="fr-FR" dirty="0"/>
          </a:p>
        </p:txBody>
      </p:sp>
      <p:sp>
        <p:nvSpPr>
          <p:cNvPr id="3" name="Espace réservé du graphique 2">
            <a:extLst>
              <a:ext uri="{FF2B5EF4-FFF2-40B4-BE49-F238E27FC236}">
                <a16:creationId xmlns:a16="http://schemas.microsoft.com/office/drawing/2014/main" id="{E23416D6-3F49-4BE2-92C2-7844EDDDC79D}"/>
              </a:ext>
            </a:extLst>
          </p:cNvPr>
          <p:cNvSpPr>
            <a:spLocks noGrp="1"/>
          </p:cNvSpPr>
          <p:nvPr>
            <p:ph type="chart" sz="quarter" idx="13" hasCustomPrompt="1"/>
          </p:nvPr>
        </p:nvSpPr>
        <p:spPr>
          <a:xfrm>
            <a:off x="2116138" y="1349375"/>
            <a:ext cx="8012112" cy="4337050"/>
          </a:xfrm>
        </p:spPr>
        <p:txBody>
          <a:bodyPr/>
          <a:lstStyle>
            <a:lvl1pPr marL="0" indent="0">
              <a:buNone/>
              <a:defRPr/>
            </a:lvl1pPr>
          </a:lstStyle>
          <a:p>
            <a:r>
              <a:rPr lang="fr-FR" dirty="0"/>
              <a:t>Graphique</a:t>
            </a:r>
          </a:p>
        </p:txBody>
      </p:sp>
      <p:pic>
        <p:nvPicPr>
          <p:cNvPr id="8" name="Image 7">
            <a:extLst>
              <a:ext uri="{FF2B5EF4-FFF2-40B4-BE49-F238E27FC236}">
                <a16:creationId xmlns:a16="http://schemas.microsoft.com/office/drawing/2014/main" id="{7333036E-A503-4229-8FBF-41E5A3DA5A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614099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fi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041F24-BC0A-4B56-B550-A2ABCBBA260B}"/>
              </a:ext>
            </a:extLst>
          </p:cNvPr>
          <p:cNvSpPr/>
          <p:nvPr userDrawn="1"/>
        </p:nvSpPr>
        <p:spPr>
          <a:xfrm>
            <a:off x="0" y="-136525"/>
            <a:ext cx="12192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e la date 3">
            <a:extLst>
              <a:ext uri="{FF2B5EF4-FFF2-40B4-BE49-F238E27FC236}">
                <a16:creationId xmlns:a16="http://schemas.microsoft.com/office/drawing/2014/main" id="{00248FEA-A436-4E07-A731-2660BB1014D4}"/>
              </a:ext>
            </a:extLst>
          </p:cNvPr>
          <p:cNvSpPr>
            <a:spLocks noGrp="1"/>
          </p:cNvSpPr>
          <p:nvPr>
            <p:ph type="dt" sz="half" idx="10"/>
          </p:nvPr>
        </p:nvSpPr>
        <p:spPr/>
        <p:txBody>
          <a:bodyPr/>
          <a:lstStyle>
            <a:lvl1pPr>
              <a:defRPr sz="1400" b="1">
                <a:solidFill>
                  <a:schemeClr val="bg1"/>
                </a:solidFill>
              </a:defRPr>
            </a:lvl1pPr>
          </a:lstStyle>
          <a:p>
            <a:pPr>
              <a:defRPr/>
            </a:pPr>
            <a:r>
              <a:rPr lang="fr-FR" dirty="0">
                <a:latin typeface="Inter"/>
              </a:rPr>
              <a:t>univ-lyon1.fr</a:t>
            </a:r>
            <a:endParaRPr lang="fr-FR" dirty="0"/>
          </a:p>
        </p:txBody>
      </p:sp>
      <p:sp>
        <p:nvSpPr>
          <p:cNvPr id="3" name="Espace réservé du texte 2">
            <a:extLst>
              <a:ext uri="{FF2B5EF4-FFF2-40B4-BE49-F238E27FC236}">
                <a16:creationId xmlns:a16="http://schemas.microsoft.com/office/drawing/2014/main" id="{319D4E85-ACDA-4069-9D1F-D678D890CC77}"/>
              </a:ext>
            </a:extLst>
          </p:cNvPr>
          <p:cNvSpPr>
            <a:spLocks noGrp="1"/>
          </p:cNvSpPr>
          <p:nvPr>
            <p:ph type="body" sz="quarter" idx="11" hasCustomPrompt="1"/>
          </p:nvPr>
        </p:nvSpPr>
        <p:spPr>
          <a:xfrm>
            <a:off x="1080272" y="1943938"/>
            <a:ext cx="7158037" cy="2935288"/>
          </a:xfrm>
        </p:spPr>
        <p:txBody>
          <a:bodyPr>
            <a:normAutofit/>
          </a:bodyPr>
          <a:lstStyle>
            <a:lvl1pPr marL="0" indent="0">
              <a:lnSpc>
                <a:spcPts val="6000"/>
              </a:lnSpc>
              <a:buNone/>
              <a:defRPr sz="6000" b="1" spc="-150">
                <a:solidFill>
                  <a:schemeClr val="bg1"/>
                </a:solidFill>
                <a:latin typeface="+mn-lt"/>
              </a:defRPr>
            </a:lvl1pPr>
          </a:lstStyle>
          <a:p>
            <a:pPr lvl="0"/>
            <a:r>
              <a:rPr lang="fr-FR" dirty="0"/>
              <a:t>Fin</a:t>
            </a:r>
          </a:p>
        </p:txBody>
      </p:sp>
      <p:pic>
        <p:nvPicPr>
          <p:cNvPr id="9" name="Image 8">
            <a:extLst>
              <a:ext uri="{FF2B5EF4-FFF2-40B4-BE49-F238E27FC236}">
                <a16:creationId xmlns:a16="http://schemas.microsoft.com/office/drawing/2014/main" id="{660323EA-18D6-4A18-9EE9-9225999B61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093" y="391432"/>
            <a:ext cx="1226358" cy="642166"/>
          </a:xfrm>
          <a:prstGeom prst="rect">
            <a:avLst/>
          </a:prstGeom>
        </p:spPr>
      </p:pic>
    </p:spTree>
    <p:extLst>
      <p:ext uri="{BB962C8B-B14F-4D97-AF65-F5344CB8AC3E}">
        <p14:creationId xmlns:p14="http://schemas.microsoft.com/office/powerpoint/2010/main" val="156028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la section Ly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041F24-BC0A-4B56-B550-A2ABCBBA260B}"/>
              </a:ext>
            </a:extLst>
          </p:cNvPr>
          <p:cNvSpPr/>
          <p:nvPr userDrawn="1"/>
        </p:nvSpPr>
        <p:spPr>
          <a:xfrm>
            <a:off x="0" y="0"/>
            <a:ext cx="12192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a:extLst>
              <a:ext uri="{FF2B5EF4-FFF2-40B4-BE49-F238E27FC236}">
                <a16:creationId xmlns:a16="http://schemas.microsoft.com/office/drawing/2014/main" id="{00248FEA-A436-4E07-A731-2660BB1014D4}"/>
              </a:ext>
            </a:extLst>
          </p:cNvPr>
          <p:cNvSpPr>
            <a:spLocks noGrp="1"/>
          </p:cNvSpPr>
          <p:nvPr>
            <p:ph type="dt" sz="half" idx="10"/>
          </p:nvPr>
        </p:nvSpPr>
        <p:spPr>
          <a:xfrm>
            <a:off x="472440" y="6249949"/>
            <a:ext cx="2743200" cy="365125"/>
          </a:xfrm>
        </p:spPr>
        <p:txBody>
          <a:bodyPr/>
          <a:lstStyle>
            <a:lvl1pPr>
              <a:defRPr sz="1600" b="1">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a:defRPr/>
            </a:pPr>
            <a:r>
              <a:rPr lang="fr-FR" dirty="0"/>
              <a:t>univ-lyon1.fr</a:t>
            </a:r>
          </a:p>
        </p:txBody>
      </p:sp>
      <p:sp>
        <p:nvSpPr>
          <p:cNvPr id="3" name="Espace réservé du texte 2">
            <a:extLst>
              <a:ext uri="{FF2B5EF4-FFF2-40B4-BE49-F238E27FC236}">
                <a16:creationId xmlns:a16="http://schemas.microsoft.com/office/drawing/2014/main" id="{AA03D4D3-0C84-4914-8688-F3922E294B63}"/>
              </a:ext>
            </a:extLst>
          </p:cNvPr>
          <p:cNvSpPr>
            <a:spLocks noGrp="1"/>
          </p:cNvSpPr>
          <p:nvPr>
            <p:ph type="body" sz="quarter" idx="11" hasCustomPrompt="1"/>
          </p:nvPr>
        </p:nvSpPr>
        <p:spPr>
          <a:xfrm>
            <a:off x="472440" y="4964211"/>
            <a:ext cx="3855720" cy="1141412"/>
          </a:xfrm>
        </p:spPr>
        <p:txBody>
          <a:bodyPr>
            <a:noAutofit/>
          </a:bodyPr>
          <a:lstStyle>
            <a:lvl1pPr marL="0" indent="0">
              <a:lnSpc>
                <a:spcPts val="4600"/>
              </a:lnSpc>
              <a:spcBef>
                <a:spcPts val="0"/>
              </a:spcBef>
              <a:buNone/>
              <a:defRPr sz="4600" b="1" spc="-150">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a:t>
            </a:r>
          </a:p>
          <a:p>
            <a:pPr lvl="0"/>
            <a:r>
              <a:rPr lang="fr-FR" dirty="0"/>
              <a:t>de chapitre</a:t>
            </a:r>
          </a:p>
        </p:txBody>
      </p:sp>
      <p:pic>
        <p:nvPicPr>
          <p:cNvPr id="5" name="Image 4">
            <a:extLst>
              <a:ext uri="{FF2B5EF4-FFF2-40B4-BE49-F238E27FC236}">
                <a16:creationId xmlns:a16="http://schemas.microsoft.com/office/drawing/2014/main" id="{8FDF48B6-55BC-4A46-A95C-22F6E3F260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093" y="391432"/>
            <a:ext cx="1226358" cy="642166"/>
          </a:xfrm>
          <a:prstGeom prst="rect">
            <a:avLst/>
          </a:prstGeom>
        </p:spPr>
      </p:pic>
    </p:spTree>
    <p:extLst>
      <p:ext uri="{BB962C8B-B14F-4D97-AF65-F5344CB8AC3E}">
        <p14:creationId xmlns:p14="http://schemas.microsoft.com/office/powerpoint/2010/main" val="2637783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Ly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881E43-94CE-4020-B77D-598CAD6036E1}"/>
              </a:ext>
            </a:extLst>
          </p:cNvPr>
          <p:cNvSpPr/>
          <p:nvPr userDrawn="1"/>
        </p:nvSpPr>
        <p:spPr>
          <a:xfrm>
            <a:off x="18257" y="0"/>
            <a:ext cx="12192000" cy="6858000"/>
          </a:xfrm>
          <a:prstGeom prst="rec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a:defRPr/>
            </a:pPr>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marL="0" algn="ctr" defTabSz="914400" rtl="0" eaLnBrk="1" latinLnBrk="0" hangingPunct="1">
              <a:defRPr lang="fr-FR" sz="1400" kern="1200" smtClean="0">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a:defRPr/>
            </a:pPr>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bg1"/>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12" name="Espace réservé du texte 11">
            <a:extLst>
              <a:ext uri="{FF2B5EF4-FFF2-40B4-BE49-F238E27FC236}">
                <a16:creationId xmlns:a16="http://schemas.microsoft.com/office/drawing/2014/main" id="{D3CC45EA-DFED-4394-AC71-C6E296A2B313}"/>
              </a:ext>
            </a:extLst>
          </p:cNvPr>
          <p:cNvSpPr>
            <a:spLocks noGrp="1"/>
          </p:cNvSpPr>
          <p:nvPr>
            <p:ph type="body" sz="quarter" idx="14" hasCustomPrompt="1"/>
          </p:nvPr>
        </p:nvSpPr>
        <p:spPr>
          <a:xfrm>
            <a:off x="441325" y="1654176"/>
            <a:ext cx="6791844" cy="864394"/>
          </a:xfrm>
        </p:spPr>
        <p:txBody>
          <a:bodyPr>
            <a:noAutofit/>
          </a:bodyPr>
          <a:lstStyle>
            <a:lvl1pPr marL="0" indent="0">
              <a:buNone/>
              <a:defRPr sz="6000" b="1">
                <a:solidFill>
                  <a:schemeClr val="bg1"/>
                </a:solidFill>
                <a:latin typeface="Inter" panose="02000503000000020004" pitchFamily="50" charset="0"/>
                <a:ea typeface="Inter" panose="02000503000000020004" pitchFamily="50" charset="0"/>
                <a:cs typeface="Inter" panose="02000503000000020004" pitchFamily="50" charset="0"/>
              </a:defRPr>
            </a:lvl1pPr>
          </a:lstStyle>
          <a:p>
            <a:pPr lvl="0"/>
            <a:r>
              <a:rPr lang="fr-FR" sz="6000" b="0" dirty="0">
                <a:solidFill>
                  <a:schemeClr val="bg1"/>
                </a:solidFill>
                <a:latin typeface="+mn-lt"/>
              </a:rPr>
              <a:t>01</a:t>
            </a:r>
          </a:p>
          <a:p>
            <a:pPr lvl="0"/>
            <a:r>
              <a:rPr lang="fr-FR" sz="6000" b="0" dirty="0">
                <a:solidFill>
                  <a:schemeClr val="bg1"/>
                </a:solidFill>
                <a:latin typeface="+mn-lt"/>
              </a:rPr>
              <a:t>Titre de la section</a:t>
            </a:r>
          </a:p>
          <a:p>
            <a:pPr lvl="0"/>
            <a:endParaRPr lang="fr-FR" dirty="0"/>
          </a:p>
        </p:txBody>
      </p:sp>
      <p:pic>
        <p:nvPicPr>
          <p:cNvPr id="8" name="Image 7">
            <a:extLst>
              <a:ext uri="{FF2B5EF4-FFF2-40B4-BE49-F238E27FC236}">
                <a16:creationId xmlns:a16="http://schemas.microsoft.com/office/drawing/2014/main" id="{1D52DDBB-6955-499E-8FDB-38B9848AB1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7093" y="391432"/>
            <a:ext cx="1226358" cy="642166"/>
          </a:xfrm>
          <a:prstGeom prst="rect">
            <a:avLst/>
          </a:prstGeom>
        </p:spPr>
      </p:pic>
    </p:spTree>
    <p:extLst>
      <p:ext uri="{BB962C8B-B14F-4D97-AF65-F5344CB8AC3E}">
        <p14:creationId xmlns:p14="http://schemas.microsoft.com/office/powerpoint/2010/main" val="32166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de section Lyon 1">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03F684A4-9C30-4A23-8388-FF4ECA54DBE4}"/>
              </a:ext>
            </a:extLst>
          </p:cNvPr>
          <p:cNvSpPr>
            <a:spLocks noGrp="1"/>
          </p:cNvSpPr>
          <p:nvPr>
            <p:ph type="dt" sz="half" idx="10"/>
          </p:nvPr>
        </p:nvSpPr>
        <p:spPr/>
        <p:txBody>
          <a:bodyPr/>
          <a:lstStyle>
            <a:lvl1pPr>
              <a:defRPr sz="1400" b="1">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univ-lyon1.fr</a:t>
            </a:r>
          </a:p>
        </p:txBody>
      </p:sp>
      <p:sp>
        <p:nvSpPr>
          <p:cNvPr id="5" name="Espace réservé du pied de page 4">
            <a:extLst>
              <a:ext uri="{FF2B5EF4-FFF2-40B4-BE49-F238E27FC236}">
                <a16:creationId xmlns:a16="http://schemas.microsoft.com/office/drawing/2014/main" id="{149C8233-4D53-4B48-BFE6-B99045B5AFB6}"/>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6" name="Espace réservé du numéro de diapositive 5">
            <a:extLst>
              <a:ext uri="{FF2B5EF4-FFF2-40B4-BE49-F238E27FC236}">
                <a16:creationId xmlns:a16="http://schemas.microsoft.com/office/drawing/2014/main" id="{7B24FF7B-6206-4072-9E2D-6ACD437F6EC3}"/>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C3A264D3-183D-40FC-95F2-6132512B35F9}" type="slidenum">
              <a:rPr lang="fr-FR" smtClean="0"/>
              <a:pPr/>
              <a:t>‹N°›</a:t>
            </a:fld>
            <a:endParaRPr lang="fr-FR" dirty="0"/>
          </a:p>
        </p:txBody>
      </p:sp>
      <p:sp>
        <p:nvSpPr>
          <p:cNvPr id="11" name="Espace réservé du texte 11">
            <a:extLst>
              <a:ext uri="{FF2B5EF4-FFF2-40B4-BE49-F238E27FC236}">
                <a16:creationId xmlns:a16="http://schemas.microsoft.com/office/drawing/2014/main" id="{87063860-7ADB-4DA1-B00C-18B031F8708A}"/>
              </a:ext>
            </a:extLst>
          </p:cNvPr>
          <p:cNvSpPr>
            <a:spLocks noGrp="1"/>
          </p:cNvSpPr>
          <p:nvPr>
            <p:ph type="body" sz="quarter" idx="14" hasCustomPrompt="1"/>
          </p:nvPr>
        </p:nvSpPr>
        <p:spPr>
          <a:xfrm>
            <a:off x="441324" y="1654795"/>
            <a:ext cx="6791845" cy="760586"/>
          </a:xfrm>
        </p:spPr>
        <p:txBody>
          <a:bodyPr>
            <a:noAutofit/>
          </a:bodyPr>
          <a:lstStyle>
            <a:lvl1pPr marL="0" indent="0">
              <a:lnSpc>
                <a:spcPct val="80000"/>
              </a:lnSpc>
              <a:buNone/>
              <a:defRPr sz="6000" b="0">
                <a:solidFill>
                  <a:schemeClr val="tx1"/>
                </a:solidFill>
                <a:latin typeface="Inter" panose="02000503000000020004"/>
              </a:defRPr>
            </a:lvl1pPr>
          </a:lstStyle>
          <a:p>
            <a:pPr lvl="0"/>
            <a:r>
              <a:rPr lang="fr-FR" dirty="0"/>
              <a:t>01</a:t>
            </a:r>
          </a:p>
          <a:p>
            <a:pPr lvl="0"/>
            <a:r>
              <a:rPr lang="fr-FR" dirty="0"/>
              <a:t>Titre de la section</a:t>
            </a:r>
          </a:p>
        </p:txBody>
      </p:sp>
      <p:pic>
        <p:nvPicPr>
          <p:cNvPr id="7" name="Image 6">
            <a:extLst>
              <a:ext uri="{FF2B5EF4-FFF2-40B4-BE49-F238E27FC236}">
                <a16:creationId xmlns:a16="http://schemas.microsoft.com/office/drawing/2014/main" id="{8403741E-3A39-4BC5-816D-EBA809D607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463966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7" name="Espace réservé du texte 6">
            <a:extLst>
              <a:ext uri="{FF2B5EF4-FFF2-40B4-BE49-F238E27FC236}">
                <a16:creationId xmlns:a16="http://schemas.microsoft.com/office/drawing/2014/main" id="{0B5C5D9D-9D0B-4692-A44E-75922C2D6621}"/>
              </a:ext>
            </a:extLst>
          </p:cNvPr>
          <p:cNvSpPr>
            <a:spLocks noGrp="1"/>
          </p:cNvSpPr>
          <p:nvPr>
            <p:ph type="body" sz="quarter" idx="13" hasCustomPrompt="1"/>
          </p:nvPr>
        </p:nvSpPr>
        <p:spPr>
          <a:xfrm>
            <a:off x="1901541" y="448668"/>
            <a:ext cx="3359718" cy="686816"/>
          </a:xfrm>
        </p:spPr>
        <p:txBody>
          <a:bodyPr>
            <a:normAutofit/>
          </a:bodyPr>
          <a:lstStyle>
            <a:lvl1pPr marL="0" indent="0">
              <a:lnSpc>
                <a:spcPts val="3500"/>
              </a:lnSpc>
              <a:buNone/>
              <a:defRPr sz="3500" b="1" spc="-150">
                <a:solidFill>
                  <a:srgbClr val="FF0000"/>
                </a:solidFill>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de la page</a:t>
            </a:r>
          </a:p>
        </p:txBody>
      </p:sp>
      <p:sp>
        <p:nvSpPr>
          <p:cNvPr id="19" name="Espace réservé du texte 18">
            <a:extLst>
              <a:ext uri="{FF2B5EF4-FFF2-40B4-BE49-F238E27FC236}">
                <a16:creationId xmlns:a16="http://schemas.microsoft.com/office/drawing/2014/main" id="{EF5615EA-829C-45FF-A202-167CF40E4958}"/>
              </a:ext>
            </a:extLst>
          </p:cNvPr>
          <p:cNvSpPr>
            <a:spLocks noGrp="1"/>
          </p:cNvSpPr>
          <p:nvPr>
            <p:ph type="body" sz="quarter" idx="15" hasCustomPrompt="1"/>
          </p:nvPr>
        </p:nvSpPr>
        <p:spPr>
          <a:xfrm>
            <a:off x="619124" y="1698172"/>
            <a:ext cx="5476875" cy="4380141"/>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kern="1200" dirty="0">
              <a:solidFill>
                <a:schemeClr val="tx1"/>
              </a:solidFill>
              <a:effectLst/>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a:t>
            </a:r>
            <a:endParaRPr lang="fr-FR" sz="1200" b="0" kern="1200" dirty="0">
              <a:solidFill>
                <a:schemeClr val="tx1"/>
              </a:solidFill>
              <a:latin typeface="+mn-lt"/>
              <a:ea typeface="+mj-ea"/>
              <a:cs typeface="+mj-cs"/>
            </a:endParaRPr>
          </a:p>
        </p:txBody>
      </p:sp>
      <p:sp>
        <p:nvSpPr>
          <p:cNvPr id="25" name="Espace réservé du contenu 24">
            <a:extLst>
              <a:ext uri="{FF2B5EF4-FFF2-40B4-BE49-F238E27FC236}">
                <a16:creationId xmlns:a16="http://schemas.microsoft.com/office/drawing/2014/main" id="{59FD2847-BD6C-4B04-9624-FD26E9B61402}"/>
              </a:ext>
            </a:extLst>
          </p:cNvPr>
          <p:cNvSpPr>
            <a:spLocks noGrp="1"/>
          </p:cNvSpPr>
          <p:nvPr>
            <p:ph sz="quarter" idx="16"/>
          </p:nvPr>
        </p:nvSpPr>
        <p:spPr>
          <a:xfrm>
            <a:off x="6288089" y="1698625"/>
            <a:ext cx="5284788" cy="4379913"/>
          </a:xfrm>
        </p:spPr>
        <p:txBody>
          <a:bodyPr/>
          <a:lstStyle>
            <a:lvl1pPr marL="0" indent="0">
              <a:buNone/>
              <a:defRPr/>
            </a:lvl1pPr>
          </a:lstStyle>
          <a:p>
            <a:pPr lvl="0"/>
            <a:endParaRPr lang="fr-FR" dirty="0"/>
          </a:p>
        </p:txBody>
      </p:sp>
      <p:pic>
        <p:nvPicPr>
          <p:cNvPr id="10" name="Image 9">
            <a:extLst>
              <a:ext uri="{FF2B5EF4-FFF2-40B4-BE49-F238E27FC236}">
                <a16:creationId xmlns:a16="http://schemas.microsoft.com/office/drawing/2014/main" id="{1DFE528F-30B3-47D4-BD1A-26DCE48B4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3925243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defRPr>
            </a:lvl1pPr>
          </a:lstStyle>
          <a:p>
            <a:r>
              <a:rPr lang="fr-FR" dirty="0">
                <a:latin typeface="Inter"/>
              </a:rPr>
              <a:t>univ-lyon1.fr</a:t>
            </a:r>
            <a:endParaRPr lang="fr-FR" dirty="0"/>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8" name="Espace réservé du texte 7">
            <a:extLst>
              <a:ext uri="{FF2B5EF4-FFF2-40B4-BE49-F238E27FC236}">
                <a16:creationId xmlns:a16="http://schemas.microsoft.com/office/drawing/2014/main" id="{DED3124E-0F45-4D25-B872-4ED345062C60}"/>
              </a:ext>
            </a:extLst>
          </p:cNvPr>
          <p:cNvSpPr>
            <a:spLocks noGrp="1"/>
          </p:cNvSpPr>
          <p:nvPr>
            <p:ph type="body" sz="quarter" idx="17" hasCustomPrompt="1"/>
          </p:nvPr>
        </p:nvSpPr>
        <p:spPr>
          <a:xfrm>
            <a:off x="530498" y="1724660"/>
            <a:ext cx="4746897" cy="1471749"/>
          </a:xfrm>
        </p:spPr>
        <p:txBody>
          <a:bodyPr>
            <a:normAutofit/>
          </a:bodyPr>
          <a:lstStyle>
            <a:lvl1pPr marL="0" indent="0">
              <a:lnSpc>
                <a:spcPts val="3500"/>
              </a:lnSpc>
              <a:buNone/>
              <a:defRPr sz="3500" b="1" spc="-150">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de la page </a:t>
            </a:r>
          </a:p>
        </p:txBody>
      </p:sp>
      <p:sp>
        <p:nvSpPr>
          <p:cNvPr id="12" name="Espace réservé du texte 11">
            <a:extLst>
              <a:ext uri="{FF2B5EF4-FFF2-40B4-BE49-F238E27FC236}">
                <a16:creationId xmlns:a16="http://schemas.microsoft.com/office/drawing/2014/main" id="{5B7ACA0C-CE5E-4094-B4EF-2CC635AF03F4}"/>
              </a:ext>
            </a:extLst>
          </p:cNvPr>
          <p:cNvSpPr>
            <a:spLocks noGrp="1"/>
          </p:cNvSpPr>
          <p:nvPr>
            <p:ph type="body" sz="quarter" idx="18" hasCustomPrompt="1"/>
          </p:nvPr>
        </p:nvSpPr>
        <p:spPr>
          <a:xfrm>
            <a:off x="5582171" y="1724660"/>
            <a:ext cx="6270128" cy="1401763"/>
          </a:xfrm>
        </p:spPr>
        <p:txBody>
          <a:bodyPr>
            <a:normAutofit/>
          </a:bodyPr>
          <a:lstStyle>
            <a:lvl1pPr marL="0" indent="0">
              <a:buNone/>
              <a:defRPr sz="1800" b="1"/>
            </a:lvl1pPr>
          </a:lstStyle>
          <a:p>
            <a:pPr lvl="0"/>
            <a:r>
              <a:rPr lang="fr-FR" sz="1800" dirty="0"/>
              <a:t>Chapô </a:t>
            </a:r>
            <a:endParaRPr lang="fr-FR" dirty="0"/>
          </a:p>
        </p:txBody>
      </p:sp>
      <p:sp>
        <p:nvSpPr>
          <p:cNvPr id="14" name="Espace réservé du texte 13">
            <a:extLst>
              <a:ext uri="{FF2B5EF4-FFF2-40B4-BE49-F238E27FC236}">
                <a16:creationId xmlns:a16="http://schemas.microsoft.com/office/drawing/2014/main" id="{FCECC9D5-E54A-4FDC-B0BC-7C149F32AE37}"/>
              </a:ext>
            </a:extLst>
          </p:cNvPr>
          <p:cNvSpPr>
            <a:spLocks noGrp="1"/>
          </p:cNvSpPr>
          <p:nvPr>
            <p:ph type="body" sz="quarter" idx="19" hasCustomPrompt="1"/>
          </p:nvPr>
        </p:nvSpPr>
        <p:spPr>
          <a:xfrm>
            <a:off x="5582171" y="3196410"/>
            <a:ext cx="3135064" cy="2874192"/>
          </a:xfrm>
        </p:spPr>
        <p:txBody>
          <a:bodyPr>
            <a:normAutofit/>
          </a:bodyPr>
          <a:lstStyle>
            <a:lvl1pPr marL="0" indent="0">
              <a:buNone/>
              <a:defRPr sz="1200"/>
            </a:lvl1pPr>
          </a:lstStyle>
          <a:p>
            <a:pPr lvl="0"/>
            <a:r>
              <a:rPr lang="fr-FR" dirty="0"/>
              <a:t>Texte</a:t>
            </a:r>
          </a:p>
        </p:txBody>
      </p:sp>
      <p:sp>
        <p:nvSpPr>
          <p:cNvPr id="17" name="Espace réservé du texte 16">
            <a:extLst>
              <a:ext uri="{FF2B5EF4-FFF2-40B4-BE49-F238E27FC236}">
                <a16:creationId xmlns:a16="http://schemas.microsoft.com/office/drawing/2014/main" id="{1A4399E8-6EA3-4422-A4A8-DA6DEA6F0A69}"/>
              </a:ext>
            </a:extLst>
          </p:cNvPr>
          <p:cNvSpPr>
            <a:spLocks noGrp="1"/>
          </p:cNvSpPr>
          <p:nvPr>
            <p:ph type="body" sz="quarter" idx="20" hasCustomPrompt="1"/>
          </p:nvPr>
        </p:nvSpPr>
        <p:spPr>
          <a:xfrm>
            <a:off x="8752114" y="3196409"/>
            <a:ext cx="3117625" cy="2874192"/>
          </a:xfrm>
        </p:spPr>
        <p:txBody>
          <a:bodyPr>
            <a:normAutofit/>
          </a:bodyPr>
          <a:lstStyle>
            <a:lvl1pPr marL="0" indent="0">
              <a:buNone/>
              <a:defRPr sz="1200"/>
            </a:lvl1pPr>
          </a:lstStyle>
          <a:p>
            <a:pPr lvl="0"/>
            <a:r>
              <a:rPr lang="fr-FR" dirty="0"/>
              <a:t>Texte</a:t>
            </a:r>
          </a:p>
        </p:txBody>
      </p:sp>
      <p:pic>
        <p:nvPicPr>
          <p:cNvPr id="11" name="Image 10">
            <a:extLst>
              <a:ext uri="{FF2B5EF4-FFF2-40B4-BE49-F238E27FC236}">
                <a16:creationId xmlns:a16="http://schemas.microsoft.com/office/drawing/2014/main" id="{C2900C75-155A-4177-B1BE-E514E08197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1872345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lumMod val="75000"/>
                    <a:lumOff val="25000"/>
                  </a:schemeClr>
                </a:solidFill>
                <a:latin typeface="Inter"/>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7" name="Espace réservé du texte 6">
            <a:extLst>
              <a:ext uri="{FF2B5EF4-FFF2-40B4-BE49-F238E27FC236}">
                <a16:creationId xmlns:a16="http://schemas.microsoft.com/office/drawing/2014/main" id="{0B5C5D9D-9D0B-4692-A44E-75922C2D6621}"/>
              </a:ext>
            </a:extLst>
          </p:cNvPr>
          <p:cNvSpPr>
            <a:spLocks noGrp="1"/>
          </p:cNvSpPr>
          <p:nvPr>
            <p:ph type="body" sz="quarter" idx="13" hasCustomPrompt="1"/>
          </p:nvPr>
        </p:nvSpPr>
        <p:spPr>
          <a:xfrm>
            <a:off x="1799479" y="528930"/>
            <a:ext cx="3359718" cy="686816"/>
          </a:xfrm>
        </p:spPr>
        <p:txBody>
          <a:bodyPr>
            <a:normAutofit/>
          </a:bodyPr>
          <a:lstStyle>
            <a:lvl1pPr marL="0" indent="0">
              <a:lnSpc>
                <a:spcPts val="3500"/>
              </a:lnSpc>
              <a:buNone/>
              <a:defRPr sz="3500" b="1" spc="-150">
                <a:solidFill>
                  <a:srgbClr val="FF0000"/>
                </a:solidFill>
              </a:defRPr>
            </a:lvl1pPr>
          </a:lstStyle>
          <a:p>
            <a:pPr lvl="0"/>
            <a:r>
              <a:rPr lang="fr-FR" dirty="0"/>
              <a:t>Titre de la page</a:t>
            </a:r>
          </a:p>
        </p:txBody>
      </p:sp>
      <p:sp>
        <p:nvSpPr>
          <p:cNvPr id="19" name="Espace réservé du texte 18">
            <a:extLst>
              <a:ext uri="{FF2B5EF4-FFF2-40B4-BE49-F238E27FC236}">
                <a16:creationId xmlns:a16="http://schemas.microsoft.com/office/drawing/2014/main" id="{EF5615EA-829C-45FF-A202-167CF40E4958}"/>
              </a:ext>
            </a:extLst>
          </p:cNvPr>
          <p:cNvSpPr>
            <a:spLocks noGrp="1"/>
          </p:cNvSpPr>
          <p:nvPr>
            <p:ph type="body" sz="quarter" idx="15" hasCustomPrompt="1"/>
          </p:nvPr>
        </p:nvSpPr>
        <p:spPr>
          <a:xfrm>
            <a:off x="1423698" y="1698172"/>
            <a:ext cx="9749399" cy="4380141"/>
          </a:xfrm>
        </p:spPr>
        <p:txBody>
          <a:bodyPr>
            <a:normAutofit/>
          </a:bodyPr>
          <a:lstStyle>
            <a:lvl1pPr marL="0" indent="0">
              <a:buNone/>
              <a:tabLst>
                <a:tab pos="7715250" algn="l"/>
              </a:tabLst>
              <a:defRPr sz="12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Sous-</a:t>
            </a:r>
            <a:r>
              <a:rPr lang="en-US" sz="1200" b="0" i="0" dirty="0" err="1">
                <a:solidFill>
                  <a:schemeClr val="tx1"/>
                </a:solidFill>
                <a:effectLst/>
                <a:latin typeface="+mn-lt"/>
              </a:rPr>
              <a:t>titre</a:t>
            </a: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kern="1200" dirty="0">
              <a:solidFill>
                <a:schemeClr val="tx1"/>
              </a:solidFill>
              <a:effectLst/>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Sous-</a:t>
            </a:r>
            <a:r>
              <a:rPr lang="en-US" sz="1200" b="0" i="0" dirty="0" err="1">
                <a:solidFill>
                  <a:schemeClr val="tx1"/>
                </a:solidFill>
                <a:effectLst/>
                <a:latin typeface="+mn-lt"/>
              </a:rPr>
              <a:t>titre</a:t>
            </a: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en-US" sz="1200" b="0" i="0" kern="1200" dirty="0">
              <a:solidFill>
                <a:schemeClr val="tx1"/>
              </a:solidFill>
              <a:effectLst/>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Sous-</a:t>
            </a:r>
            <a:r>
              <a:rPr lang="en-US" sz="1200" b="0" i="0" dirty="0" err="1">
                <a:solidFill>
                  <a:schemeClr val="tx1"/>
                </a:solidFill>
                <a:effectLst/>
                <a:latin typeface="+mn-lt"/>
              </a:rPr>
              <a:t>titre</a:t>
            </a:r>
            <a:endParaRPr lang="en-US" sz="1200" b="0" i="0" dirty="0">
              <a:solidFill>
                <a:schemeClr val="tx1"/>
              </a:solidFill>
              <a:effectLst/>
              <a:latin typeface="+mn-lt"/>
            </a:endParaRPr>
          </a:p>
          <a:p>
            <a:pPr marL="0" marR="0" lvl="0" indent="0" algn="l" defTabSz="914400" rtl="0" eaLnBrk="1" fontAlgn="auto" latinLnBrk="0" hangingPunct="1">
              <a:lnSpc>
                <a:spcPts val="1600"/>
              </a:lnSpc>
              <a:spcBef>
                <a:spcPts val="0"/>
              </a:spcBef>
              <a:spcAft>
                <a:spcPts val="0"/>
              </a:spcAft>
              <a:buClrTx/>
              <a:buSzTx/>
              <a:buFontTx/>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 typesetter in the 15th century who is thought to have scrambled parts of Cicero's De </a:t>
            </a:r>
            <a:r>
              <a:rPr lang="en-US" sz="1200" b="0" i="0" dirty="0" err="1">
                <a:solidFill>
                  <a:schemeClr val="tx1"/>
                </a:solidFill>
                <a:effectLst/>
                <a:latin typeface="+mn-lt"/>
              </a:rPr>
              <a:t>Finibus</a:t>
            </a:r>
            <a:r>
              <a:rPr lang="en-US" sz="1200" b="0" i="0" dirty="0">
                <a:solidFill>
                  <a:schemeClr val="tx1"/>
                </a:solidFill>
                <a:effectLst/>
                <a:latin typeface="+mn-lt"/>
              </a:rPr>
              <a:t> </a:t>
            </a:r>
            <a:r>
              <a:rPr lang="en-US" sz="1200" b="0" i="0" dirty="0" err="1">
                <a:solidFill>
                  <a:schemeClr val="tx1"/>
                </a:solidFill>
                <a:effectLst/>
                <a:latin typeface="+mn-lt"/>
              </a:rPr>
              <a:t>Bonorum</a:t>
            </a:r>
            <a:r>
              <a:rPr lang="en-US" sz="1200" b="0" i="0" dirty="0">
                <a:solidFill>
                  <a:schemeClr val="tx1"/>
                </a:solidFill>
                <a:effectLst/>
                <a:latin typeface="+mn-lt"/>
              </a:rPr>
              <a:t> et </a:t>
            </a:r>
            <a:r>
              <a:rPr lang="en-US" sz="1200" b="0" i="0" dirty="0" err="1">
                <a:solidFill>
                  <a:schemeClr val="tx1"/>
                </a:solidFill>
                <a:effectLst/>
                <a:latin typeface="+mn-lt"/>
              </a:rPr>
              <a:t>Malorum</a:t>
            </a:r>
            <a:r>
              <a:rPr lang="en-US" sz="1200" b="0" i="0" dirty="0">
                <a:solidFill>
                  <a:schemeClr val="tx1"/>
                </a:solidFill>
                <a:effectLst/>
                <a:latin typeface="+mn-lt"/>
              </a:rPr>
              <a:t> for use in a type specimen book. It usually begins with.</a:t>
            </a:r>
            <a:endParaRPr lang="fr-FR" sz="1200" b="0" kern="1200" dirty="0">
              <a:solidFill>
                <a:schemeClr val="tx1"/>
              </a:solidFill>
              <a:latin typeface="+mn-lt"/>
              <a:ea typeface="+mj-ea"/>
              <a:cs typeface="+mj-cs"/>
            </a:endParaRPr>
          </a:p>
          <a:p>
            <a:pPr marL="0" marR="0" lvl="0" indent="0" algn="l" defTabSz="914400" rtl="0" eaLnBrk="1" fontAlgn="auto" latinLnBrk="0" hangingPunct="1">
              <a:lnSpc>
                <a:spcPts val="1600"/>
              </a:lnSpc>
              <a:spcBef>
                <a:spcPts val="0"/>
              </a:spcBef>
              <a:spcAft>
                <a:spcPts val="0"/>
              </a:spcAft>
              <a:buClrTx/>
              <a:buSzTx/>
              <a:buFontTx/>
              <a:buNone/>
              <a:tabLst/>
              <a:defRPr/>
            </a:pPr>
            <a:endParaRPr lang="fr-FR" sz="1200" b="0" kern="1200" dirty="0">
              <a:solidFill>
                <a:schemeClr val="tx1"/>
              </a:solidFill>
              <a:latin typeface="+mn-lt"/>
              <a:ea typeface="+mj-ea"/>
              <a:cs typeface="+mj-cs"/>
            </a:endParaRPr>
          </a:p>
        </p:txBody>
      </p:sp>
      <p:pic>
        <p:nvPicPr>
          <p:cNvPr id="9" name="Image 8">
            <a:extLst>
              <a:ext uri="{FF2B5EF4-FFF2-40B4-BE49-F238E27FC236}">
                <a16:creationId xmlns:a16="http://schemas.microsoft.com/office/drawing/2014/main" id="{EAFB924C-0CE2-4A40-8865-E3DDACB1C6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722405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sz="1400" b="1">
                <a:solidFill>
                  <a:schemeClr val="tx1"/>
                </a:solidFill>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solidFill>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solidFill>
              </a:defRPr>
            </a:lvl1pPr>
          </a:lstStyle>
          <a:p>
            <a:fld id="{61EAD0E5-88AC-43D4-8854-8847032CAC4E}" type="slidenum">
              <a:rPr lang="fr-FR" smtClean="0"/>
              <a:pPr/>
              <a:t>‹N°›</a:t>
            </a:fld>
            <a:endParaRPr lang="fr-FR" dirty="0"/>
          </a:p>
        </p:txBody>
      </p:sp>
      <p:sp>
        <p:nvSpPr>
          <p:cNvPr id="9" name="Espace réservé du texte 8">
            <a:extLst>
              <a:ext uri="{FF2B5EF4-FFF2-40B4-BE49-F238E27FC236}">
                <a16:creationId xmlns:a16="http://schemas.microsoft.com/office/drawing/2014/main" id="{1D736959-56A7-4C9B-AC47-92EC91AE573C}"/>
              </a:ext>
            </a:extLst>
          </p:cNvPr>
          <p:cNvSpPr>
            <a:spLocks noGrp="1"/>
          </p:cNvSpPr>
          <p:nvPr>
            <p:ph type="body" sz="quarter" idx="13" hasCustomPrompt="1"/>
          </p:nvPr>
        </p:nvSpPr>
        <p:spPr>
          <a:xfrm>
            <a:off x="442111" y="1521547"/>
            <a:ext cx="5653889" cy="911859"/>
          </a:xfrm>
        </p:spPr>
        <p:txBody>
          <a:bodyPr>
            <a:normAutofit/>
          </a:bodyPr>
          <a:lstStyle>
            <a:lvl1pPr marL="0" indent="0">
              <a:buNone/>
              <a:defRPr sz="18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endParaRPr lang="fr-FR" dirty="0"/>
          </a:p>
          <a:p>
            <a:pPr lvl="0"/>
            <a:endParaRPr lang="fr-FR" dirty="0"/>
          </a:p>
        </p:txBody>
      </p:sp>
      <p:sp>
        <p:nvSpPr>
          <p:cNvPr id="16" name="Espace réservé du texte 8">
            <a:extLst>
              <a:ext uri="{FF2B5EF4-FFF2-40B4-BE49-F238E27FC236}">
                <a16:creationId xmlns:a16="http://schemas.microsoft.com/office/drawing/2014/main" id="{F5AF0CEC-6576-4859-9E58-FE6698C35D6D}"/>
              </a:ext>
            </a:extLst>
          </p:cNvPr>
          <p:cNvSpPr>
            <a:spLocks noGrp="1"/>
          </p:cNvSpPr>
          <p:nvPr>
            <p:ph type="body" sz="quarter" idx="14" hasCustomPrompt="1"/>
          </p:nvPr>
        </p:nvSpPr>
        <p:spPr>
          <a:xfrm>
            <a:off x="6220248" y="1521547"/>
            <a:ext cx="5653889" cy="911859"/>
          </a:xfrm>
        </p:spPr>
        <p:txBody>
          <a:bodyPr>
            <a:normAutofit/>
          </a:bodyPr>
          <a:lstStyle>
            <a:lvl1pPr marL="0" indent="0">
              <a:buNone/>
              <a:defRPr sz="18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a:t>
            </a:r>
            <a:endParaRPr lang="fr-FR" dirty="0"/>
          </a:p>
        </p:txBody>
      </p:sp>
      <p:sp>
        <p:nvSpPr>
          <p:cNvPr id="19" name="Espace réservé du texte 18">
            <a:extLst>
              <a:ext uri="{FF2B5EF4-FFF2-40B4-BE49-F238E27FC236}">
                <a16:creationId xmlns:a16="http://schemas.microsoft.com/office/drawing/2014/main" id="{09DEBF6C-1AFB-4671-9E26-114AAA72BF42}"/>
              </a:ext>
            </a:extLst>
          </p:cNvPr>
          <p:cNvSpPr>
            <a:spLocks noGrp="1"/>
          </p:cNvSpPr>
          <p:nvPr>
            <p:ph type="body" sz="quarter" idx="15" hasCustomPrompt="1"/>
          </p:nvPr>
        </p:nvSpPr>
        <p:spPr>
          <a:xfrm>
            <a:off x="442112" y="2508070"/>
            <a:ext cx="2743200" cy="1133656"/>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lvl="0"/>
            <a:r>
              <a:rPr lang="en-US" dirty="0"/>
              <a:t>Lorem ipsum, or </a:t>
            </a:r>
            <a:r>
              <a:rPr lang="en-US" dirty="0" err="1"/>
              <a:t>lipsum</a:t>
            </a:r>
            <a:r>
              <a:rPr lang="en-US" dirty="0"/>
              <a:t> as it is sometimes known, is dummy text used in laying out print, graphic or web designs. The passage is attributed to an unknown…</a:t>
            </a:r>
          </a:p>
          <a:p>
            <a:pPr lvl="0"/>
            <a:endParaRPr lang="fr-FR" dirty="0"/>
          </a:p>
        </p:txBody>
      </p:sp>
      <p:sp>
        <p:nvSpPr>
          <p:cNvPr id="21" name="Espace réservé du texte 18">
            <a:extLst>
              <a:ext uri="{FF2B5EF4-FFF2-40B4-BE49-F238E27FC236}">
                <a16:creationId xmlns:a16="http://schemas.microsoft.com/office/drawing/2014/main" id="{DE5E92D4-A0E0-4B73-B7A7-C22B8E40EC58}"/>
              </a:ext>
            </a:extLst>
          </p:cNvPr>
          <p:cNvSpPr>
            <a:spLocks noGrp="1"/>
          </p:cNvSpPr>
          <p:nvPr>
            <p:ph type="body" sz="quarter" idx="17" hasCustomPrompt="1"/>
          </p:nvPr>
        </p:nvSpPr>
        <p:spPr>
          <a:xfrm>
            <a:off x="3265714" y="2507492"/>
            <a:ext cx="2830286" cy="1133656"/>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 The passage is attributed to an unknown…</a:t>
            </a:r>
          </a:p>
          <a:p>
            <a:pPr lvl="0"/>
            <a:endParaRPr lang="fr-FR" dirty="0"/>
          </a:p>
        </p:txBody>
      </p:sp>
      <p:sp>
        <p:nvSpPr>
          <p:cNvPr id="22" name="Espace réservé du texte 18">
            <a:extLst>
              <a:ext uri="{FF2B5EF4-FFF2-40B4-BE49-F238E27FC236}">
                <a16:creationId xmlns:a16="http://schemas.microsoft.com/office/drawing/2014/main" id="{2D4C2C94-0B1C-400F-8060-B96F61E9433E}"/>
              </a:ext>
            </a:extLst>
          </p:cNvPr>
          <p:cNvSpPr>
            <a:spLocks noGrp="1"/>
          </p:cNvSpPr>
          <p:nvPr>
            <p:ph type="body" sz="quarter" idx="18" hasCustomPrompt="1"/>
          </p:nvPr>
        </p:nvSpPr>
        <p:spPr>
          <a:xfrm>
            <a:off x="6220248" y="2507492"/>
            <a:ext cx="2743200" cy="1133656"/>
          </a:xfrm>
        </p:spPr>
        <p:txBody>
          <a:bodyPr>
            <a:normAutofit/>
          </a:bodyP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 The passage is attributed to an unknown…</a:t>
            </a:r>
          </a:p>
          <a:p>
            <a:pPr lvl="0"/>
            <a:endParaRPr lang="fr-FR" dirty="0"/>
          </a:p>
        </p:txBody>
      </p:sp>
      <p:sp>
        <p:nvSpPr>
          <p:cNvPr id="23" name="Espace réservé du texte 18">
            <a:extLst>
              <a:ext uri="{FF2B5EF4-FFF2-40B4-BE49-F238E27FC236}">
                <a16:creationId xmlns:a16="http://schemas.microsoft.com/office/drawing/2014/main" id="{61496E84-832F-4160-9D54-DAAD99DA6659}"/>
              </a:ext>
            </a:extLst>
          </p:cNvPr>
          <p:cNvSpPr>
            <a:spLocks noGrp="1"/>
          </p:cNvSpPr>
          <p:nvPr>
            <p:ph type="body" sz="quarter" idx="19" hasCustomPrompt="1"/>
          </p:nvPr>
        </p:nvSpPr>
        <p:spPr>
          <a:xfrm>
            <a:off x="9043851" y="2507492"/>
            <a:ext cx="2830286" cy="1133656"/>
          </a:xfrm>
        </p:spPr>
        <p:txBody>
          <a:bodyPr>
            <a:normAutofit/>
          </a:bodyPr>
          <a:lstStyle>
            <a:lvl1pPr marL="0" indent="0">
              <a:buNone/>
              <a:defRPr sz="1200">
                <a:latin typeface="Inter" panose="02000503000000020004" pitchFamily="50" charset="0"/>
                <a:ea typeface="Inter" panose="02000503000000020004" pitchFamily="50" charset="0"/>
                <a:cs typeface="Inter" panose="02000503000000020004" pitchFamily="50" charset="0"/>
              </a:defRPr>
            </a:lvl1pPr>
          </a:lstStyle>
          <a:p>
            <a:pPr lvl="0"/>
            <a:r>
              <a:rPr lang="en-US" dirty="0"/>
              <a:t>Lorem ipsum, or </a:t>
            </a:r>
            <a:r>
              <a:rPr lang="en-US" dirty="0" err="1"/>
              <a:t>lipsum</a:t>
            </a:r>
            <a:r>
              <a:rPr lang="en-US" dirty="0"/>
              <a:t> as it is sometimes known, is dummy text used in laying out print, graphic or web designs. The passage is attributed to an unknown…</a:t>
            </a:r>
          </a:p>
        </p:txBody>
      </p:sp>
      <p:sp>
        <p:nvSpPr>
          <p:cNvPr id="17" name="Espace réservé du texte 6">
            <a:extLst>
              <a:ext uri="{FF2B5EF4-FFF2-40B4-BE49-F238E27FC236}">
                <a16:creationId xmlns:a16="http://schemas.microsoft.com/office/drawing/2014/main" id="{DB3DFD8C-7E89-4E3E-B817-A9ED21271687}"/>
              </a:ext>
            </a:extLst>
          </p:cNvPr>
          <p:cNvSpPr>
            <a:spLocks noGrp="1"/>
          </p:cNvSpPr>
          <p:nvPr>
            <p:ph type="body" sz="quarter" idx="20" hasCustomPrompt="1"/>
          </p:nvPr>
        </p:nvSpPr>
        <p:spPr>
          <a:xfrm>
            <a:off x="2075053" y="463075"/>
            <a:ext cx="3359718" cy="686816"/>
          </a:xfrm>
        </p:spPr>
        <p:txBody>
          <a:bodyPr>
            <a:normAutofit/>
          </a:bodyPr>
          <a:lstStyle>
            <a:lvl1pPr marL="0" indent="0">
              <a:lnSpc>
                <a:spcPts val="3500"/>
              </a:lnSpc>
              <a:buNone/>
              <a:defRPr sz="3500" b="1" spc="-150">
                <a:solidFill>
                  <a:srgbClr val="FF0000"/>
                </a:solidFill>
                <a:latin typeface="Inter" panose="02000503000000020004" pitchFamily="50" charset="0"/>
                <a:ea typeface="Inter" panose="02000503000000020004" pitchFamily="50" charset="0"/>
                <a:cs typeface="Inter" panose="02000503000000020004" pitchFamily="50" charset="0"/>
              </a:defRPr>
            </a:lvl1pPr>
          </a:lstStyle>
          <a:p>
            <a:pPr lvl="0"/>
            <a:r>
              <a:rPr lang="fr-FR" dirty="0"/>
              <a:t>Titre de la page</a:t>
            </a:r>
          </a:p>
        </p:txBody>
      </p:sp>
      <p:pic>
        <p:nvPicPr>
          <p:cNvPr id="13" name="Image 12">
            <a:extLst>
              <a:ext uri="{FF2B5EF4-FFF2-40B4-BE49-F238E27FC236}">
                <a16:creationId xmlns:a16="http://schemas.microsoft.com/office/drawing/2014/main" id="{CFB9E114-D585-4910-86BE-787DA8EC98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290569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Diapositive de présentation Lyon 1">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DB915FD-9B68-4EDF-AC79-678AFF137092}"/>
              </a:ext>
            </a:extLst>
          </p:cNvPr>
          <p:cNvSpPr>
            <a:spLocks noGrp="1"/>
          </p:cNvSpPr>
          <p:nvPr>
            <p:ph type="dt" sz="half" idx="10"/>
          </p:nvPr>
        </p:nvSpPr>
        <p:spPr/>
        <p:txBody>
          <a:bodyPr/>
          <a:lstStyle>
            <a:lvl1pPr>
              <a:defRPr b="1">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univ-lyon1.fr</a:t>
            </a:r>
          </a:p>
        </p:txBody>
      </p:sp>
      <p:sp>
        <p:nvSpPr>
          <p:cNvPr id="3" name="Espace réservé du pied de page 2">
            <a:extLst>
              <a:ext uri="{FF2B5EF4-FFF2-40B4-BE49-F238E27FC236}">
                <a16:creationId xmlns:a16="http://schemas.microsoft.com/office/drawing/2014/main" id="{B172C47D-24DC-4B2C-B750-19AD9F969F80}"/>
              </a:ext>
            </a:extLst>
          </p:cNvPr>
          <p:cNvSpPr>
            <a:spLocks noGrp="1"/>
          </p:cNvSpPr>
          <p:nvPr>
            <p:ph type="ftr" sz="quarter" idx="11"/>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r>
              <a:rPr lang="fr-FR" dirty="0"/>
              <a:t>Titre de section</a:t>
            </a:r>
          </a:p>
        </p:txBody>
      </p:sp>
      <p:sp>
        <p:nvSpPr>
          <p:cNvPr id="4" name="Espace réservé du numéro de diapositive 3">
            <a:extLst>
              <a:ext uri="{FF2B5EF4-FFF2-40B4-BE49-F238E27FC236}">
                <a16:creationId xmlns:a16="http://schemas.microsoft.com/office/drawing/2014/main" id="{F5CD2400-BFCA-416B-9732-60035AEF9747}"/>
              </a:ext>
            </a:extLst>
          </p:cNvPr>
          <p:cNvSpPr>
            <a:spLocks noGrp="1"/>
          </p:cNvSpPr>
          <p:nvPr>
            <p:ph type="sldNum" sz="quarter" idx="12"/>
          </p:nvPr>
        </p:nvSpPr>
        <p:spPr/>
        <p:txBody>
          <a:bodyPr/>
          <a:lstStyle>
            <a:lvl1pPr>
              <a:defRPr sz="1400">
                <a:solidFill>
                  <a:schemeClr val="tx1">
                    <a:lumMod val="75000"/>
                    <a:lumOff val="25000"/>
                  </a:schemeClr>
                </a:solidFill>
                <a:latin typeface="Inter" panose="02000503000000020004" pitchFamily="50" charset="0"/>
                <a:ea typeface="Inter" panose="02000503000000020004" pitchFamily="50" charset="0"/>
                <a:cs typeface="Inter" panose="02000503000000020004" pitchFamily="50" charset="0"/>
              </a:defRPr>
            </a:lvl1pPr>
          </a:lstStyle>
          <a:p>
            <a:fld id="{61EAD0E5-88AC-43D4-8854-8847032CAC4E}" type="slidenum">
              <a:rPr lang="fr-FR" smtClean="0"/>
              <a:pPr/>
              <a:t>‹N°›</a:t>
            </a:fld>
            <a:endParaRPr lang="fr-FR" dirty="0"/>
          </a:p>
        </p:txBody>
      </p:sp>
      <p:sp>
        <p:nvSpPr>
          <p:cNvPr id="11" name="Espace réservé du texte 6">
            <a:extLst>
              <a:ext uri="{FF2B5EF4-FFF2-40B4-BE49-F238E27FC236}">
                <a16:creationId xmlns:a16="http://schemas.microsoft.com/office/drawing/2014/main" id="{5FBA6E1B-3BCC-471E-8A99-D9C0BD3D00FD}"/>
              </a:ext>
            </a:extLst>
          </p:cNvPr>
          <p:cNvSpPr>
            <a:spLocks noGrp="1"/>
          </p:cNvSpPr>
          <p:nvPr>
            <p:ph type="body" sz="quarter" idx="13" hasCustomPrompt="1"/>
          </p:nvPr>
        </p:nvSpPr>
        <p:spPr>
          <a:xfrm>
            <a:off x="1901541" y="458357"/>
            <a:ext cx="3359718" cy="686816"/>
          </a:xfrm>
        </p:spPr>
        <p:txBody>
          <a:bodyPr>
            <a:normAutofit/>
          </a:bodyPr>
          <a:lstStyle>
            <a:lvl1pPr marL="0" indent="0">
              <a:lnSpc>
                <a:spcPts val="3500"/>
              </a:lnSpc>
              <a:buNone/>
              <a:defRPr sz="3500" b="1" spc="-150">
                <a:solidFill>
                  <a:srgbClr val="FF0000"/>
                </a:solidFill>
              </a:defRPr>
            </a:lvl1pPr>
          </a:lstStyle>
          <a:p>
            <a:pPr lvl="0"/>
            <a:r>
              <a:rPr lang="fr-FR" dirty="0"/>
              <a:t>Titre de la page</a:t>
            </a:r>
          </a:p>
        </p:txBody>
      </p:sp>
      <p:sp>
        <p:nvSpPr>
          <p:cNvPr id="12" name="Espace réservé du texte 11">
            <a:extLst>
              <a:ext uri="{FF2B5EF4-FFF2-40B4-BE49-F238E27FC236}">
                <a16:creationId xmlns:a16="http://schemas.microsoft.com/office/drawing/2014/main" id="{7642642F-E6A7-4D1F-8FD8-A7FEEB7EB92E}"/>
              </a:ext>
            </a:extLst>
          </p:cNvPr>
          <p:cNvSpPr>
            <a:spLocks noGrp="1"/>
          </p:cNvSpPr>
          <p:nvPr>
            <p:ph type="body" sz="quarter" idx="15" hasCustomPrompt="1"/>
          </p:nvPr>
        </p:nvSpPr>
        <p:spPr>
          <a:xfrm>
            <a:off x="669924" y="3492136"/>
            <a:ext cx="3039927" cy="2586401"/>
          </a:xfrm>
        </p:spPr>
        <p:txBody>
          <a:bodyPr>
            <a:normAutofit/>
          </a:bodyPr>
          <a:lstStyle>
            <a:lvl1pPr marL="0" indent="0">
              <a:lnSpc>
                <a:spcPts val="1200"/>
              </a:lnSpc>
              <a:buNone/>
              <a:defRPr sz="1200">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a:t>
            </a:r>
            <a:endParaRPr lang="fr-FR" sz="1200" b="0" kern="1200" dirty="0">
              <a:solidFill>
                <a:schemeClr val="tx1"/>
              </a:solidFill>
              <a:latin typeface="+mn-lt"/>
              <a:ea typeface="+mj-ea"/>
              <a:cs typeface="+mj-cs"/>
            </a:endParaRPr>
          </a:p>
          <a:p>
            <a:pPr lvl="0"/>
            <a:endParaRPr lang="fr-FR" dirty="0"/>
          </a:p>
        </p:txBody>
      </p:sp>
      <p:sp>
        <p:nvSpPr>
          <p:cNvPr id="17" name="Espace réservé du texte 11">
            <a:extLst>
              <a:ext uri="{FF2B5EF4-FFF2-40B4-BE49-F238E27FC236}">
                <a16:creationId xmlns:a16="http://schemas.microsoft.com/office/drawing/2014/main" id="{624DE17D-309C-4F41-A825-9926D4833596}"/>
              </a:ext>
            </a:extLst>
          </p:cNvPr>
          <p:cNvSpPr>
            <a:spLocks noGrp="1"/>
          </p:cNvSpPr>
          <p:nvPr>
            <p:ph type="body" sz="quarter" idx="16" hasCustomPrompt="1"/>
          </p:nvPr>
        </p:nvSpPr>
        <p:spPr>
          <a:xfrm>
            <a:off x="3709851" y="3492136"/>
            <a:ext cx="3057061" cy="2586402"/>
          </a:xfrm>
        </p:spPr>
        <p:txBody>
          <a:bodyPr>
            <a:normAutofit/>
          </a:bodyPr>
          <a:lstStyle>
            <a:lvl1pPr marL="0" indent="0">
              <a:lnSpc>
                <a:spcPts val="1200"/>
              </a:lnSpc>
              <a:buNone/>
              <a:defRPr sz="1200"/>
            </a:lvl1pPr>
          </a:lstStyle>
          <a:p>
            <a:pPr marL="0" marR="0" lvl="0" indent="0" algn="l" defTabSz="914400" rtl="0" eaLnBrk="1" fontAlgn="auto" latinLnBrk="0" hangingPunct="1">
              <a:lnSpc>
                <a:spcPts val="1200"/>
              </a:lnSpc>
              <a:spcBef>
                <a:spcPts val="1000"/>
              </a:spcBef>
              <a:spcAft>
                <a:spcPts val="0"/>
              </a:spcAft>
              <a:buClrTx/>
              <a:buSzTx/>
              <a:buFont typeface="Arial" panose="020B0604020202020204" pitchFamily="34" charset="0"/>
              <a:buNone/>
              <a:tabLst/>
              <a:defRPr/>
            </a:pPr>
            <a:r>
              <a:rPr lang="en-US" sz="1200" b="0" i="0" dirty="0">
                <a:solidFill>
                  <a:schemeClr val="tx1"/>
                </a:solidFill>
                <a:effectLst/>
                <a:latin typeface="+mn-lt"/>
              </a:rPr>
              <a:t>Lorem ipsum, or </a:t>
            </a:r>
            <a:r>
              <a:rPr lang="en-US" sz="1200" b="0" i="0" dirty="0" err="1">
                <a:solidFill>
                  <a:schemeClr val="tx1"/>
                </a:solidFill>
                <a:effectLst/>
                <a:latin typeface="+mn-lt"/>
              </a:rPr>
              <a:t>lipsum</a:t>
            </a:r>
            <a:r>
              <a:rPr lang="en-US" sz="1200" b="0" i="0" dirty="0">
                <a:solidFill>
                  <a:schemeClr val="tx1"/>
                </a:solidFill>
                <a:effectLst/>
                <a:latin typeface="+mn-lt"/>
              </a:rPr>
              <a:t> as it is sometimes known, is dummy text used in laying out print, graphic or web designs. The passage is attributed to an unknown…</a:t>
            </a:r>
            <a:endParaRPr lang="fr-FR" sz="1200" b="0" kern="1200" dirty="0">
              <a:solidFill>
                <a:schemeClr val="tx1"/>
              </a:solidFill>
              <a:latin typeface="+mn-lt"/>
              <a:ea typeface="+mj-ea"/>
              <a:cs typeface="+mj-cs"/>
            </a:endParaRPr>
          </a:p>
          <a:p>
            <a:pPr lvl="0"/>
            <a:endParaRPr lang="fr-FR" dirty="0"/>
          </a:p>
        </p:txBody>
      </p:sp>
      <p:sp>
        <p:nvSpPr>
          <p:cNvPr id="7" name="Espace réservé du texte 6">
            <a:extLst>
              <a:ext uri="{FF2B5EF4-FFF2-40B4-BE49-F238E27FC236}">
                <a16:creationId xmlns:a16="http://schemas.microsoft.com/office/drawing/2014/main" id="{2B265410-717F-4881-B9C2-9E8FF5D8437D}"/>
              </a:ext>
            </a:extLst>
          </p:cNvPr>
          <p:cNvSpPr>
            <a:spLocks noGrp="1"/>
          </p:cNvSpPr>
          <p:nvPr>
            <p:ph type="body" sz="quarter" idx="17" hasCustomPrompt="1"/>
          </p:nvPr>
        </p:nvSpPr>
        <p:spPr>
          <a:xfrm>
            <a:off x="669925" y="1907177"/>
            <a:ext cx="6096987" cy="1274371"/>
          </a:xfrm>
        </p:spPr>
        <p:txBody>
          <a:bodyPr>
            <a:normAutofit/>
          </a:bodyPr>
          <a:lstStyle>
            <a:lvl1pPr marL="0" indent="0">
              <a:buNone/>
              <a:defRPr sz="1400" b="1">
                <a:latin typeface="Inter" panose="02000503000000020004" pitchFamily="50" charset="0"/>
                <a:ea typeface="Inter" panose="02000503000000020004" pitchFamily="50" charset="0"/>
                <a:cs typeface="Inter" panose="02000503000000020004" pitchFamily="50"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or </a:t>
            </a:r>
            <a:r>
              <a:rPr lang="en-US" dirty="0" err="1"/>
              <a:t>lipsum</a:t>
            </a:r>
            <a:r>
              <a:rPr lang="en-US" dirty="0"/>
              <a:t> as it is sometimes known, is dummy text used in laying out print, graphic or web designs. Lorem ipsum, or </a:t>
            </a:r>
            <a:r>
              <a:rPr lang="en-US" dirty="0" err="1"/>
              <a:t>lipsum</a:t>
            </a:r>
            <a:r>
              <a:rPr lang="en-US" dirty="0"/>
              <a:t> as it is sometimes known, is dummy text used in laying out print, graphic or web designs.</a:t>
            </a:r>
            <a:endParaRPr lang="fr-FR"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sz="1400" b="1" kern="1200" dirty="0">
              <a:solidFill>
                <a:schemeClr val="tx1"/>
              </a:solidFill>
              <a:latin typeface="+mn-lt"/>
              <a:ea typeface="+mj-ea"/>
              <a:cs typeface="+mj-cs"/>
            </a:endParaRPr>
          </a:p>
        </p:txBody>
      </p:sp>
      <p:pic>
        <p:nvPicPr>
          <p:cNvPr id="13" name="Image 12">
            <a:extLst>
              <a:ext uri="{FF2B5EF4-FFF2-40B4-BE49-F238E27FC236}">
                <a16:creationId xmlns:a16="http://schemas.microsoft.com/office/drawing/2014/main" id="{92E60FE8-56AB-4BEE-91BE-7140D20FB8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994" y="458357"/>
            <a:ext cx="1106756" cy="579538"/>
          </a:xfrm>
          <a:prstGeom prst="rect">
            <a:avLst/>
          </a:prstGeom>
        </p:spPr>
      </p:pic>
    </p:spTree>
    <p:extLst>
      <p:ext uri="{BB962C8B-B14F-4D97-AF65-F5344CB8AC3E}">
        <p14:creationId xmlns:p14="http://schemas.microsoft.com/office/powerpoint/2010/main" val="68547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DA5F8D-ED2F-4E6A-AA9E-8A022C9220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2E77085-19E7-49F7-ADCF-5339E00DF5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8859D6B3-1313-4C0E-9C85-F36D5008BE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univ-lyon1.fr</a:t>
            </a:r>
            <a:endParaRPr lang="fr-FR" dirty="0"/>
          </a:p>
        </p:txBody>
      </p:sp>
      <p:sp>
        <p:nvSpPr>
          <p:cNvPr id="5" name="Espace réservé du pied de page 4">
            <a:extLst>
              <a:ext uri="{FF2B5EF4-FFF2-40B4-BE49-F238E27FC236}">
                <a16:creationId xmlns:a16="http://schemas.microsoft.com/office/drawing/2014/main" id="{E255CE97-6F7D-4BF8-B208-4DE97AC5A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Titre de section</a:t>
            </a:r>
            <a:endParaRPr lang="fr-FR" dirty="0"/>
          </a:p>
        </p:txBody>
      </p:sp>
      <p:sp>
        <p:nvSpPr>
          <p:cNvPr id="6" name="Espace réservé du numéro de diapositive 5">
            <a:extLst>
              <a:ext uri="{FF2B5EF4-FFF2-40B4-BE49-F238E27FC236}">
                <a16:creationId xmlns:a16="http://schemas.microsoft.com/office/drawing/2014/main" id="{EE40E46F-2627-44A7-AAAD-F732DAE9CF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EAD0E5-88AC-43D4-8854-8847032CAC4E}" type="slidenum">
              <a:rPr lang="fr-FR" smtClean="0"/>
              <a:t>‹N°›</a:t>
            </a:fld>
            <a:endParaRPr lang="fr-FR" dirty="0"/>
          </a:p>
        </p:txBody>
      </p:sp>
    </p:spTree>
    <p:extLst>
      <p:ext uri="{BB962C8B-B14F-4D97-AF65-F5344CB8AC3E}">
        <p14:creationId xmlns:p14="http://schemas.microsoft.com/office/powerpoint/2010/main" val="1936843409"/>
      </p:ext>
    </p:extLst>
  </p:cSld>
  <p:clrMap bg1="lt1" tx1="dk1" bg2="lt2" tx2="dk2" accent1="accent1" accent2="accent2" accent3="accent3" accent4="accent4" accent5="accent5" accent6="accent6" hlink="hlink" folHlink="folHlink"/>
  <p:sldLayoutIdLst>
    <p:sldLayoutId id="2147483672" r:id="rId1"/>
    <p:sldLayoutId id="2147483663" r:id="rId2"/>
    <p:sldLayoutId id="2147483673" r:id="rId3"/>
    <p:sldLayoutId id="2147483674" r:id="rId4"/>
    <p:sldLayoutId id="2147483667" r:id="rId5"/>
    <p:sldLayoutId id="2147483693" r:id="rId6"/>
    <p:sldLayoutId id="2147483691" r:id="rId7"/>
    <p:sldLayoutId id="2147483675" r:id="rId8"/>
    <p:sldLayoutId id="2147483676" r:id="rId9"/>
    <p:sldLayoutId id="2147483677" r:id="rId10"/>
    <p:sldLayoutId id="2147483692" r:id="rId11"/>
    <p:sldLayoutId id="2147483679" r:id="rId12"/>
    <p:sldLayoutId id="2147483662" r:id="rId13"/>
    <p:sldLayoutId id="2147483680" r:id="rId14"/>
  </p:sldLayoutIdLst>
  <p:hf hdr="0"/>
  <p:txStyles>
    <p:titleStyle>
      <a:lvl1pPr algn="l" defTabSz="914400" rtl="0" eaLnBrk="1" latinLnBrk="0" hangingPunct="1">
        <a:lnSpc>
          <a:spcPct val="90000"/>
        </a:lnSpc>
        <a:spcBef>
          <a:spcPct val="0"/>
        </a:spcBef>
        <a:buNone/>
        <a:defRPr sz="4400" kern="1200">
          <a:solidFill>
            <a:schemeClr val="tx1"/>
          </a:solidFill>
          <a:latin typeface="Inter" panose="02000503000000020004" pitchFamily="50" charset="0"/>
          <a:ea typeface="Inter" panose="02000503000000020004" pitchFamily="50" charset="0"/>
          <a:cs typeface="Inter" panose="02000503000000020004" pitchFamily="50"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numerama.com/tech/212551-voiture-autonome-autopilote-assistance-a-la-conduite-quelles-differences.html" TargetMode="External"/><Relationship Id="rId1" Type="http://schemas.openxmlformats.org/officeDocument/2006/relationships/slideLayout" Target="../slideLayouts/slideLayout9.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hyperlink" Target="https://imperatif-francais.org/wp-content/uploads/2023/06/DOSSIER-DE-PRESSE-Les-mots-nouveaux-du-Petit-Robert-2024.pdf" TargetMode="External"/><Relationship Id="rId2" Type="http://schemas.openxmlformats.org/officeDocument/2006/relationships/hyperlink" Target="https://dictionnaire.lerobert.com/" TargetMode="External"/><Relationship Id="rId1" Type="http://schemas.openxmlformats.org/officeDocument/2006/relationships/slideLayout" Target="../slideLayouts/slideLayout9.xml"/><Relationship Id="rId5" Type="http://schemas.openxmlformats.org/officeDocument/2006/relationships/hyperlink" Target="https://bu.univ-nantes.fr/les-formations/journee-detudes-ce-que-lintelligence-artificielle-change-a-luniversite-5" TargetMode="Externa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s://leblob.fr/enquetes/intelligence-artificielle-nouvelle-ere" TargetMode="External"/><Relationship Id="rId2" Type="http://schemas.openxmlformats.org/officeDocument/2006/relationships/image" Target="../media/image15.png"/><Relationship Id="rId1" Type="http://schemas.openxmlformats.org/officeDocument/2006/relationships/slideLayout" Target="../slideLayouts/slideLayout9.xml"/><Relationship Id="rId4" Type="http://schemas.openxmlformats.org/officeDocument/2006/relationships/hyperlink" Target="https://judithlorne.fr/"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judithlorne.fr/" TargetMode="External"/><Relationship Id="rId2" Type="http://schemas.openxmlformats.org/officeDocument/2006/relationships/hyperlink" Target="https://leblob.fr/enquetes/intelligence-artificielle-nouvelle-ere" TargetMode="Externa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chatgpt.com/auth/login" TargetMode="External"/><Relationship Id="rId2" Type="http://schemas.openxmlformats.org/officeDocument/2006/relationships/image" Target="../media/image17.png"/><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9.xml"/><Relationship Id="rId4" Type="http://schemas.openxmlformats.org/officeDocument/2006/relationships/hyperlink" Target="https://www.my-mooc.com/fr/video/chatgpt-rediger-le-prompt-parfait-tuto-prompt-engineer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9.xml"/><Relationship Id="rId4" Type="http://schemas.openxmlformats.org/officeDocument/2006/relationships/hyperlink" Target="https://www.agorapulse.com/fr/blog/prompts-chatgpt-pour-le-marketi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talan.com/france/fr/Ifop-Talan-barometre-2025-francais-ia-generatives" TargetMode="External"/><Relationship Id="rId1" Type="http://schemas.openxmlformats.org/officeDocument/2006/relationships/slideLayout" Target="../slideLayouts/slideLayout9.xml"/><Relationship Id="rId4" Type="http://schemas.openxmlformats.org/officeDocument/2006/relationships/hyperlink" Target="https://www.ipsos.com/fr-fr/intelligence-artificielle-quels-sont-les-usages-des-francais"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hyperlink" Target="https://www.my-mooc.com/fr/video/chatgpt-rediger-le-prompt-parfait-tuto-prompt-engineering" TargetMode="External"/><Relationship Id="rId1" Type="http://schemas.openxmlformats.org/officeDocument/2006/relationships/slideLayout" Target="../slideLayouts/slideLayout9.xml"/><Relationship Id="rId6" Type="http://schemas.openxmlformats.org/officeDocument/2006/relationships/hyperlink" Target="https://icap-formations.univ-lyon1.fr/mod/data/view.php?d=4&amp;advanced=0&amp;paging=&amp;page=0&amp;rid=200&amp;filter=1&amp;perpage=1000&amp;order=ASC&amp;mtm_campaign=Explorer%20l%27IA%20g%C3%A9n%C3%A9rative%20pour%20se%20positionner%20en%20tant%20qu%27enseignant&amp;mtm_source=Newsletter&amp;mtm_medium=Icap%20Formation&amp;mtm_placement=ucbl%40univ-lyon1.fr&amp;mtm_kwd=21-04-2025" TargetMode="External"/><Relationship Id="rId5" Type="http://schemas.openxmlformats.org/officeDocument/2006/relationships/image" Target="../media/image24.png"/><Relationship Id="rId4" Type="http://schemas.openxmlformats.org/officeDocument/2006/relationships/hyperlink" Target="https://icap-formations.univ-lyon1.fr/mod/data/view.php?d=4&amp;advanced=0&amp;paging=&amp;page=0&amp;rid=206&amp;filter=1&amp;perpage=1000&amp;order=ASC"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chatgpt.com/share/67ed5958-6cc8-800a-810c-b5c5090f2ddf" TargetMode="External"/><Relationship Id="rId2" Type="http://schemas.openxmlformats.org/officeDocument/2006/relationships/hyperlink" Target="https://fr.wikipedia.org/wiki/Hallucination_(intelligence_artificielle)" TargetMode="External"/><Relationship Id="rId1" Type="http://schemas.openxmlformats.org/officeDocument/2006/relationships/slideLayout" Target="../slideLayouts/slideLayout9.xml"/><Relationship Id="rId6" Type="http://schemas.openxmlformats.org/officeDocument/2006/relationships/hyperlink" Target="https://www.lemonde.fr/pixels/article/2025/02/11/assistants-d-ia-sur-l-actualite-une-reponse-sur-cinq-contient-des-erreurs-factuelles-selon-une-etude-de-la-bbc_6541889_4408996.html" TargetMode="External"/><Relationship Id="rId5" Type="http://schemas.openxmlformats.org/officeDocument/2006/relationships/hyperlink" Target="https://www.lemonde.fr/les-decodeurs/article/2025/02/09/comment-l-ia-nous-trompe-avec-un-aplomb-digne-d-un-ecolier-qui-ne-connait-pas-sa-lecon-et-qui-bluffe_6539014_4355770.html" TargetMode="Externa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hyperlink" Target="https://wiki.univ-lyon1.fr/bin/view/DOC/Logiciels/Office%20365/Cr%C3%A9ation%20d%27un%20compte/" TargetMode="External"/><Relationship Id="rId7" Type="http://schemas.openxmlformats.org/officeDocument/2006/relationships/image" Target="../media/image30.png"/><Relationship Id="rId2" Type="http://schemas.openxmlformats.org/officeDocument/2006/relationships/hyperlink" Target="https://www.copilot.microsoft.com/" TargetMode="External"/><Relationship Id="rId1" Type="http://schemas.openxmlformats.org/officeDocument/2006/relationships/slideLayout" Target="../slideLayouts/slideLayout9.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hyperlink" Target="https://support.univ-lyon1.fr/"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5.jpg"/><Relationship Id="rId7" Type="http://schemas.openxmlformats.org/officeDocument/2006/relationships/hyperlink" Target="https://microsoftedge.microsoft.com/addons/detail/webchatgpt-biblioth%C3%A8que/flahobhjikkpnpohomeckhdjjkkkkmoc" TargetMode="External"/><Relationship Id="rId2" Type="http://schemas.openxmlformats.org/officeDocument/2006/relationships/image" Target="../media/image34.png"/><Relationship Id="rId1" Type="http://schemas.openxmlformats.org/officeDocument/2006/relationships/slideLayout" Target="../slideLayouts/slideLayout9.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hyperlink" Target="https://addons.mozilla.org/fr/firefox/addon/web-chatgpt/"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arts-in-the-city.com/2022/09/07/une-ia-secoue-le-monde-de-lart-en-remportant-un-concours/" TargetMode="External"/><Relationship Id="rId2" Type="http://schemas.openxmlformats.org/officeDocument/2006/relationships/hyperlink" Target="https://exquisiteworkers.medium.com/ai-surrealism-unveiling-new-editions-78f7253b34b2" TargetMode="External"/><Relationship Id="rId1" Type="http://schemas.openxmlformats.org/officeDocument/2006/relationships/slideLayout" Target="../slideLayouts/slideLayout9.xml"/><Relationship Id="rId4" Type="http://schemas.openxmlformats.org/officeDocument/2006/relationships/image" Target="../media/image39.jpg"/></Relationships>
</file>

<file path=ppt/slides/_rels/slide26.xml.rels><?xml version="1.0" encoding="UTF-8" standalone="yes"?>
<Relationships xmlns="http://schemas.openxmlformats.org/package/2006/relationships"><Relationship Id="rId3" Type="http://schemas.openxmlformats.org/officeDocument/2006/relationships/hyperlink" Target="https://www.stable-diffusion-france.fr/simple-prompt-builder.php" TargetMode="External"/><Relationship Id="rId2" Type="http://schemas.openxmlformats.org/officeDocument/2006/relationships/hyperlink" Target="https://yeri.ai/fr/app/image-generator" TargetMode="Externa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yeri.ai/fr/app/image-generator" TargetMode="External"/><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8" Type="http://schemas.openxmlformats.org/officeDocument/2006/relationships/hyperlink" Target="https://pdf.ai/" TargetMode="External"/><Relationship Id="rId3" Type="http://schemas.openxmlformats.org/officeDocument/2006/relationships/image" Target="../media/image45.png"/><Relationship Id="rId7" Type="http://schemas.openxmlformats.org/officeDocument/2006/relationships/image" Target="../media/image47.jpg"/><Relationship Id="rId2" Type="http://schemas.openxmlformats.org/officeDocument/2006/relationships/hyperlink" Target="https://www.deepl.com/fr/translator" TargetMode="External"/><Relationship Id="rId1" Type="http://schemas.openxmlformats.org/officeDocument/2006/relationships/slideLayout" Target="../slideLayouts/slideLayout9.xml"/><Relationship Id="rId6" Type="http://schemas.openxmlformats.org/officeDocument/2006/relationships/hyperlink" Target="https://videohighlight.com/" TargetMode="External"/><Relationship Id="rId11" Type="http://schemas.openxmlformats.org/officeDocument/2006/relationships/image" Target="../media/image49.png"/><Relationship Id="rId5" Type="http://schemas.openxmlformats.org/officeDocument/2006/relationships/image" Target="../media/image46.jpeg"/><Relationship Id="rId10" Type="http://schemas.openxmlformats.org/officeDocument/2006/relationships/hyperlink" Target="https://askyourpdf.com/fr" TargetMode="External"/><Relationship Id="rId4" Type="http://schemas.openxmlformats.org/officeDocument/2006/relationships/hyperlink" Target="https://www.deepl.com/fr/write" TargetMode="External"/><Relationship Id="rId9"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9.xml"/><Relationship Id="rId4" Type="http://schemas.openxmlformats.org/officeDocument/2006/relationships/hyperlink" Target="https://theconversation.com/deleguer-la-lecture-a-lia-quels-savoirs-et-plaisirs-sacrifions-nous-263282"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cafeia.org/20-cartes-pour-aborder-limpact-energetique-de-lia/" TargetMode="External"/><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liberation.fr/economie/economie-numerique/madagascar-kenya-inde-ou-sont-les-travailleurs-de-lombre-de-lia-20230620_FQ55TYBD4VAPLEPME66XPFYSJI/" TargetMode="Externa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9.xml"/><Relationship Id="rId4" Type="http://schemas.openxmlformats.org/officeDocument/2006/relationships/image" Target="../media/image58.jpg"/></Relationships>
</file>

<file path=ppt/slides/_rels/slide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huggingface.co/bigscience/bloom" TargetMode="External"/><Relationship Id="rId1" Type="http://schemas.openxmlformats.org/officeDocument/2006/relationships/slideLayout" Target="../slideLayouts/slideLayout9.xml"/><Relationship Id="rId5" Type="http://schemas.openxmlformats.org/officeDocument/2006/relationships/image" Target="../media/image63.png"/><Relationship Id="rId4" Type="http://schemas.openxmlformats.org/officeDocument/2006/relationships/hyperlink" Target="https://mistral.ai/fr/"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actualitte.com/article/113181/insolite/les-conseils-mortels-de-l-ia-sur-la-cueillette-de-champignons" TargetMode="External"/><Relationship Id="rId1" Type="http://schemas.openxmlformats.org/officeDocument/2006/relationships/slideLayout" Target="../slideLayouts/slideLayout9.xml"/><Relationship Id="rId5" Type="http://schemas.openxmlformats.org/officeDocument/2006/relationships/image" Target="../media/image65.png"/><Relationship Id="rId4" Type="http://schemas.openxmlformats.org/officeDocument/2006/relationships/hyperlink" Target="https://www.radiofrance.fr/franceinter/un-avocat-americain-a-utilise-chatgpt-pour-preparer-un-proces-et-n-a-cite-que-des-faux-arrets-3833906"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https://www.jamaissanselles.fr/biais-intelligence-artificielle/" TargetMode="External"/><Relationship Id="rId1" Type="http://schemas.openxmlformats.org/officeDocument/2006/relationships/slideLayout" Target="../slideLayouts/slideLayout9.xml"/><Relationship Id="rId4" Type="http://schemas.openxmlformats.org/officeDocument/2006/relationships/image" Target="../media/image6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x.com/foxteh/status/1638236040027578387?ref_src=twsrc%5Etfw%7Ctwcamp%5Etweetembed%7Ctwterm%5E1638236040027578387%7Ctwgr%5Ecc71b04e9b58682eb9d0065ef50d3d7a15a01f6a%7Ctwcon%5Es1_&amp;ref_url=https%3A%2F%2Fwww.numerama.com%2Fpolitique%2F1313304-mefiez-vous-de-ces-photos-de-macron-en-manifestation-elles-sont-fausses.html" TargetMode="Externa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compilatio.net/webinars-questions-reponses-compilatio-magister#dates" TargetMode="External"/><Relationship Id="rId7" Type="http://schemas.openxmlformats.org/officeDocument/2006/relationships/image" Target="../media/image72.png"/><Relationship Id="rId2" Type="http://schemas.openxmlformats.org/officeDocument/2006/relationships/image" Target="../media/image69.png"/><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hyperlink" Target="https://www.compilatio.net/studium" TargetMode="External"/><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moodle.univ-lyon1.fr/mod/book/view.php?id=441087" TargetMode="External"/><Relationship Id="rId1" Type="http://schemas.openxmlformats.org/officeDocument/2006/relationships/slideLayout" Target="../slideLayouts/slideLayout9.xml"/><Relationship Id="rId5" Type="http://schemas.openxmlformats.org/officeDocument/2006/relationships/image" Target="../media/image75.pn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gptzero.me/" TargetMode="External"/><Relationship Id="rId1" Type="http://schemas.openxmlformats.org/officeDocument/2006/relationships/slideLayout" Target="../slideLayouts/slideLayout9.xml"/><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gptzero.me/" TargetMode="External"/><Relationship Id="rId1" Type="http://schemas.openxmlformats.org/officeDocument/2006/relationships/slideLayout" Target="../slideLayouts/slideLayout9.xml"/><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hyperlink" Target="https://tineye.com/" TargetMode="External"/><Relationship Id="rId1" Type="http://schemas.openxmlformats.org/officeDocument/2006/relationships/slideLayout" Target="../slideLayouts/slideLayout9.xml"/><Relationship Id="rId5" Type="http://schemas.openxmlformats.org/officeDocument/2006/relationships/image" Target="../media/image80.png"/><Relationship Id="rId4" Type="http://schemas.openxmlformats.org/officeDocument/2006/relationships/hyperlink" Target="https://images.google.com/"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file:///\\tera\espace_scd$\DEPARTEMENT%20SERVICES\FORMATION%20USAGERS\ATELIERS\Supports%20de%20formation\Les%20dessous%20de%20l'IA" TargetMode="External"/><Relationship Id="rId2" Type="http://schemas.openxmlformats.org/officeDocument/2006/relationships/hyperlink" Target="https://images.google.com/" TargetMode="External"/><Relationship Id="rId1" Type="http://schemas.openxmlformats.org/officeDocument/2006/relationships/slideLayout" Target="../slideLayouts/slideLayout9.xml"/><Relationship Id="rId6" Type="http://schemas.openxmlformats.org/officeDocument/2006/relationships/image" Target="../media/image82.png"/><Relationship Id="rId5" Type="http://schemas.openxmlformats.org/officeDocument/2006/relationships/image" Target="../media/image81.jpg"/><Relationship Id="rId4" Type="http://schemas.openxmlformats.org/officeDocument/2006/relationships/hyperlink" Target="https://pbs.twimg.com/media/FzVZ8TDWIAAiFo0?format=jpg&amp;name=900x900"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lucie-dhorne-ia.com/" TargetMode="External"/><Relationship Id="rId2" Type="http://schemas.openxmlformats.org/officeDocument/2006/relationships/image" Target="../media/image83.png"/><Relationship Id="rId1" Type="http://schemas.openxmlformats.org/officeDocument/2006/relationships/slideLayout" Target="../slideLayouts/slideLayout9.xml"/><Relationship Id="rId4" Type="http://schemas.openxmlformats.org/officeDocument/2006/relationships/hyperlink" Target="https://lucie-dhorne.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7.png"/><Relationship Id="rId1" Type="http://schemas.openxmlformats.org/officeDocument/2006/relationships/slideLayout" Target="../slideLayouts/slideLayout9.xml"/><Relationship Id="rId5" Type="http://schemas.openxmlformats.org/officeDocument/2006/relationships/image" Target="../media/image86.png"/><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28.jpg"/><Relationship Id="rId1" Type="http://schemas.openxmlformats.org/officeDocument/2006/relationships/slideLayout" Target="../slideLayouts/slideLayout9.xml"/><Relationship Id="rId5" Type="http://schemas.openxmlformats.org/officeDocument/2006/relationships/image" Target="../media/image89.png"/><Relationship Id="rId4" Type="http://schemas.openxmlformats.org/officeDocument/2006/relationships/image" Target="../media/image88.png"/></Relationships>
</file>

<file path=ppt/slides/_rels/slide5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90.png"/><Relationship Id="rId7" Type="http://schemas.openxmlformats.org/officeDocument/2006/relationships/image" Target="../media/image91.png"/><Relationship Id="rId2" Type="http://schemas.openxmlformats.org/officeDocument/2006/relationships/hyperlink" Target="https://uqam-ca.libguides.com/ChatGPT_et_IA/Integrite_academique" TargetMode="External"/><Relationship Id="rId1" Type="http://schemas.openxmlformats.org/officeDocument/2006/relationships/slideLayout" Target="../slideLayouts/slideLayout9.xml"/><Relationship Id="rId6" Type="http://schemas.openxmlformats.org/officeDocument/2006/relationships/hyperlink" Target="https://zenodo.org/records/13747398/files/genially_normes.pdf?download=1" TargetMode="External"/><Relationship Id="rId5" Type="http://schemas.openxmlformats.org/officeDocument/2006/relationships/hyperlink" Target="https://apastyle.apa.org/blog/how-to-cite-chatgpt" TargetMode="External"/><Relationship Id="rId4" Type="http://schemas.openxmlformats.org/officeDocument/2006/relationships/hyperlink" Target="https://uqam-ca.libguides.com/ChatGPT_et_IA/declarer_citer"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foad.univ-lyon1.fr/course/view.php?id=40" TargetMode="External"/><Relationship Id="rId2" Type="http://schemas.openxmlformats.org/officeDocument/2006/relationships/hyperlink" Target="https://foad.univ-lyon1.fr/mod/book/view.php?id=3026" TargetMode="External"/><Relationship Id="rId1" Type="http://schemas.openxmlformats.org/officeDocument/2006/relationships/slideLayout" Target="../slideLayouts/slideLayout9.xml"/><Relationship Id="rId5" Type="http://schemas.openxmlformats.org/officeDocument/2006/relationships/image" Target="../media/image94.png"/><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13" Type="http://schemas.openxmlformats.org/officeDocument/2006/relationships/hyperlink" Target="https://chromewebstore.google.com/detail/google-scholar-pdf-reader/dahenjhkoodjbpjheillcadbppiidmhp?pli=1" TargetMode="External"/><Relationship Id="rId18" Type="http://schemas.openxmlformats.org/officeDocument/2006/relationships/image" Target="../media/image102.png"/><Relationship Id="rId26" Type="http://schemas.openxmlformats.org/officeDocument/2006/relationships/hyperlink" Target="https://videohighlight.com/" TargetMode="External"/><Relationship Id="rId3" Type="http://schemas.openxmlformats.org/officeDocument/2006/relationships/hyperlink" Target="https://copilot.microsoft.com/" TargetMode="External"/><Relationship Id="rId21" Type="http://schemas.openxmlformats.org/officeDocument/2006/relationships/image" Target="../media/image104.png"/><Relationship Id="rId34" Type="http://schemas.openxmlformats.org/officeDocument/2006/relationships/image" Target="../media/image108.jpg"/><Relationship Id="rId7" Type="http://schemas.openxmlformats.org/officeDocument/2006/relationships/hyperlink" Target="https://consensus.app/" TargetMode="External"/><Relationship Id="rId12" Type="http://schemas.openxmlformats.org/officeDocument/2006/relationships/image" Target="../media/image99.png"/><Relationship Id="rId17" Type="http://schemas.openxmlformats.org/officeDocument/2006/relationships/hyperlink" Target="https://www.researchrabbit.ai/" TargetMode="External"/><Relationship Id="rId25" Type="http://schemas.openxmlformats.org/officeDocument/2006/relationships/image" Target="../media/image105.jpeg"/><Relationship Id="rId33" Type="http://schemas.openxmlformats.org/officeDocument/2006/relationships/image" Target="../media/image90.png"/><Relationship Id="rId2" Type="http://schemas.openxmlformats.org/officeDocument/2006/relationships/hyperlink" Target="https://portaildoc.univ-lyon1.fr/se-former/atelier-ia-et-recherche-academique" TargetMode="External"/><Relationship Id="rId16" Type="http://schemas.openxmlformats.org/officeDocument/2006/relationships/image" Target="../media/image101.png"/><Relationship Id="rId20" Type="http://schemas.openxmlformats.org/officeDocument/2006/relationships/image" Target="../media/image103.png"/><Relationship Id="rId29" Type="http://schemas.openxmlformats.org/officeDocument/2006/relationships/image" Target="../media/image48.png"/><Relationship Id="rId1" Type="http://schemas.openxmlformats.org/officeDocument/2006/relationships/slideLayout" Target="../slideLayouts/slideLayout9.xml"/><Relationship Id="rId6" Type="http://schemas.openxmlformats.org/officeDocument/2006/relationships/image" Target="../media/image96.png"/><Relationship Id="rId11" Type="http://schemas.openxmlformats.org/officeDocument/2006/relationships/hyperlink" Target="https://typeset.io/" TargetMode="External"/><Relationship Id="rId24" Type="http://schemas.openxmlformats.org/officeDocument/2006/relationships/hyperlink" Target="https://www.deepl.com/fr/write" TargetMode="External"/><Relationship Id="rId32" Type="http://schemas.openxmlformats.org/officeDocument/2006/relationships/hyperlink" Target="https://uqam-ca.libguides.com/ChatGPT_et_IA/Integrite_academique" TargetMode="External"/><Relationship Id="rId5" Type="http://schemas.openxmlformats.org/officeDocument/2006/relationships/hyperlink" Target="https://www.semanticscholar.org/" TargetMode="External"/><Relationship Id="rId15" Type="http://schemas.openxmlformats.org/officeDocument/2006/relationships/hyperlink" Target="https://keenious.com/" TargetMode="External"/><Relationship Id="rId23" Type="http://schemas.openxmlformats.org/officeDocument/2006/relationships/image" Target="../media/image45.png"/><Relationship Id="rId28" Type="http://schemas.openxmlformats.org/officeDocument/2006/relationships/hyperlink" Target="https://pdf.ai/" TargetMode="External"/><Relationship Id="rId10" Type="http://schemas.openxmlformats.org/officeDocument/2006/relationships/image" Target="../media/image98.png"/><Relationship Id="rId19" Type="http://schemas.openxmlformats.org/officeDocument/2006/relationships/hyperlink" Target="https://notebooklm.google/" TargetMode="External"/><Relationship Id="rId31" Type="http://schemas.openxmlformats.org/officeDocument/2006/relationships/image" Target="../media/image17.png"/><Relationship Id="rId4" Type="http://schemas.openxmlformats.org/officeDocument/2006/relationships/image" Target="../media/image95.jpg"/><Relationship Id="rId9" Type="http://schemas.openxmlformats.org/officeDocument/2006/relationships/hyperlink" Target="https://elicit.com/" TargetMode="External"/><Relationship Id="rId14" Type="http://schemas.openxmlformats.org/officeDocument/2006/relationships/image" Target="../media/image100.jpg"/><Relationship Id="rId22" Type="http://schemas.openxmlformats.org/officeDocument/2006/relationships/hyperlink" Target="https://www.deepl.com/fr/translator" TargetMode="External"/><Relationship Id="rId27" Type="http://schemas.openxmlformats.org/officeDocument/2006/relationships/image" Target="../media/image106.jpeg"/><Relationship Id="rId30" Type="http://schemas.openxmlformats.org/officeDocument/2006/relationships/image" Target="../media/image107.png"/><Relationship Id="rId35" Type="http://schemas.openxmlformats.org/officeDocument/2006/relationships/image" Target="../media/image109.png"/><Relationship Id="rId8" Type="http://schemas.openxmlformats.org/officeDocument/2006/relationships/image" Target="../media/image9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8" Type="http://schemas.openxmlformats.org/officeDocument/2006/relationships/hyperlink" Target="https://www.mindomo.com/fr/mindmap/ia-generatives-dans-lenseignement-afe76157fc7d4d3e99d300cbe75596a1" TargetMode="External"/><Relationship Id="rId13" Type="http://schemas.openxmlformats.org/officeDocument/2006/relationships/hyperlink" Target="https://www.unige.ch/biblio/files/4517/3444/6647/referencer_IAG_v1.2_WEB.pdf" TargetMode="External"/><Relationship Id="rId3" Type="http://schemas.openxmlformats.org/officeDocument/2006/relationships/hyperlink" Target="https://callisto-formation.fr/course/view.php?id=952" TargetMode="External"/><Relationship Id="rId7" Type="http://schemas.openxmlformats.org/officeDocument/2006/relationships/hyperlink" Target="https://uqam-ca.libguides.com/ChatGPT_et_IA/Accueil" TargetMode="External"/><Relationship Id="rId12" Type="http://schemas.openxmlformats.org/officeDocument/2006/relationships/hyperlink" Target="https://view.genially.com/64776d6d00a28c0019b8211f/interactive-content-chat-gpt" TargetMode="External"/><Relationship Id="rId2" Type="http://schemas.openxmlformats.org/officeDocument/2006/relationships/hyperlink" Target="https://uqam-ca.libguides.com/ChatGPT_et_IA/Integrite_academique" TargetMode="External"/><Relationship Id="rId1" Type="http://schemas.openxmlformats.org/officeDocument/2006/relationships/slideLayout" Target="../slideLayouts/slideLayout9.xml"/><Relationship Id="rId6" Type="http://schemas.openxmlformats.org/officeDocument/2006/relationships/hyperlink" Target="https://enseigner.uqam.ca/ia/conseils-ressources/" TargetMode="External"/><Relationship Id="rId11" Type="http://schemas.openxmlformats.org/officeDocument/2006/relationships/hyperlink" Target="https://enssib.libguides.com/c.php?g=716767&amp;p=5193422&amp;preview=cc9ae12c6883b10040e1bd4f30ba56de" TargetMode="External"/><Relationship Id="rId5" Type="http://schemas.openxmlformats.org/officeDocument/2006/relationships/hyperlink" Target="https://callisto-formation.fr/course/view.php?id=1107" TargetMode="External"/><Relationship Id="rId10" Type="http://schemas.openxmlformats.org/officeDocument/2006/relationships/hyperlink" Target="https://research.ebsco.com/c/gx5tqd/search/details/4bbji2bp5v?q=9782494017191" TargetMode="External"/><Relationship Id="rId4" Type="http://schemas.openxmlformats.org/officeDocument/2006/relationships/hyperlink" Target="https://www.youtube.com/watch?v=yuDBSbng_8o" TargetMode="External"/><Relationship Id="rId9" Type="http://schemas.openxmlformats.org/officeDocument/2006/relationships/hyperlink" Target="https://www.outilsfroids.net/blog/"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10.png"/><Relationship Id="rId1" Type="http://schemas.openxmlformats.org/officeDocument/2006/relationships/slideLayout" Target="../slideLayouts/slideLayout9.xml"/><Relationship Id="rId6" Type="http://schemas.openxmlformats.org/officeDocument/2006/relationships/image" Target="../media/image113.png"/><Relationship Id="rId5" Type="http://schemas.openxmlformats.org/officeDocument/2006/relationships/image" Target="../media/image112.jpeg"/><Relationship Id="rId4" Type="http://schemas.openxmlformats.org/officeDocument/2006/relationships/hyperlink" Target="https://enquetes.univ-lyon1.fr/index.php/396351?lang=f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view.genially.com/64e486d0efc8e200198a554b" TargetMode="External"/><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9.xml"/><Relationship Id="rId5" Type="http://schemas.openxmlformats.org/officeDocument/2006/relationships/image" Target="../media/image11.jp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29D6099-6353-483E-A436-59CD48CCEC16}"/>
              </a:ext>
            </a:extLst>
          </p:cNvPr>
          <p:cNvSpPr>
            <a:spLocks noGrp="1"/>
          </p:cNvSpPr>
          <p:nvPr>
            <p:ph type="body" sz="quarter" idx="11"/>
          </p:nvPr>
        </p:nvSpPr>
        <p:spPr>
          <a:xfrm>
            <a:off x="519702" y="1139961"/>
            <a:ext cx="5654675" cy="1098550"/>
          </a:xfrm>
        </p:spPr>
        <p:txBody>
          <a:bodyPr/>
          <a:lstStyle/>
          <a:p>
            <a:r>
              <a:rPr lang="fr-FR" dirty="0"/>
              <a:t>Atelier « Les dessous de l’IA »</a:t>
            </a:r>
          </a:p>
        </p:txBody>
      </p:sp>
      <p:sp>
        <p:nvSpPr>
          <p:cNvPr id="3" name="Espace réservé du texte 2">
            <a:extLst>
              <a:ext uri="{FF2B5EF4-FFF2-40B4-BE49-F238E27FC236}">
                <a16:creationId xmlns:a16="http://schemas.microsoft.com/office/drawing/2014/main" id="{A313F94F-895C-47C2-939C-46ED76EB7779}"/>
              </a:ext>
            </a:extLst>
          </p:cNvPr>
          <p:cNvSpPr>
            <a:spLocks noGrp="1"/>
          </p:cNvSpPr>
          <p:nvPr>
            <p:ph type="body" sz="quarter" idx="12"/>
          </p:nvPr>
        </p:nvSpPr>
        <p:spPr/>
        <p:txBody>
          <a:bodyPr>
            <a:normAutofit lnSpcReduction="10000"/>
          </a:bodyPr>
          <a:lstStyle/>
          <a:p>
            <a:r>
              <a:rPr lang="fr-FR" dirty="0"/>
              <a:t>04/09/2026</a:t>
            </a:r>
          </a:p>
          <a:p>
            <a:endParaRPr lang="fr-FR" dirty="0"/>
          </a:p>
        </p:txBody>
      </p:sp>
      <p:sp>
        <p:nvSpPr>
          <p:cNvPr id="4" name="Espace réservé de la date 3">
            <a:extLst>
              <a:ext uri="{FF2B5EF4-FFF2-40B4-BE49-F238E27FC236}">
                <a16:creationId xmlns:a16="http://schemas.microsoft.com/office/drawing/2014/main" id="{F6071080-6CF3-4DF8-AB80-AE6B34332DC6}"/>
              </a:ext>
            </a:extLst>
          </p:cNvPr>
          <p:cNvSpPr>
            <a:spLocks noGrp="1"/>
          </p:cNvSpPr>
          <p:nvPr>
            <p:ph type="dt" sz="half" idx="10"/>
          </p:nvPr>
        </p:nvSpPr>
        <p:spPr/>
        <p:txBody>
          <a:bodyPr/>
          <a:lstStyle/>
          <a:p>
            <a:r>
              <a:rPr lang="fr-FR" b="1" dirty="0"/>
              <a:t>portaildoc.univ-lyon1.fr</a:t>
            </a:r>
          </a:p>
        </p:txBody>
      </p:sp>
    </p:spTree>
    <p:extLst>
      <p:ext uri="{BB962C8B-B14F-4D97-AF65-F5344CB8AC3E}">
        <p14:creationId xmlns:p14="http://schemas.microsoft.com/office/powerpoint/2010/main" val="1741763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10</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1" name="Rectangle 2">
            <a:extLst>
              <a:ext uri="{FF2B5EF4-FFF2-40B4-BE49-F238E27FC236}">
                <a16:creationId xmlns:a16="http://schemas.microsoft.com/office/drawing/2014/main" id="{65CEF06B-5259-41AD-AE73-2D82FEE22EFA}"/>
              </a:ext>
            </a:extLst>
          </p:cNvPr>
          <p:cNvSpPr txBox="1">
            <a:spLocks noChangeArrowheads="1"/>
          </p:cNvSpPr>
          <p:nvPr/>
        </p:nvSpPr>
        <p:spPr>
          <a:xfrm>
            <a:off x="1752600" y="1381125"/>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br>
              <a:rPr lang="fr-FR" altLang="fr-FR" sz="1400" b="1" dirty="0">
                <a:latin typeface="Verdana" pitchFamily="34" charset="0"/>
                <a:ea typeface="Verdana" pitchFamily="34" charset="0"/>
                <a:cs typeface="Verdana" pitchFamily="34" charset="0"/>
              </a:rPr>
            </a:b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Font typeface="Arial" panose="020B0604020202020204" pitchFamily="34" charset="0"/>
              <a:buNone/>
            </a:pPr>
            <a:endParaRPr lang="fr-FR" altLang="fr-FR" sz="1200" i="1" dirty="0">
              <a:solidFill>
                <a:schemeClr val="accent1">
                  <a:lumMod val="75000"/>
                </a:schemeClr>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None/>
            </a:pPr>
            <a:r>
              <a:rPr lang="fr-FR" altLang="fr-FR" sz="1400" i="1" dirty="0">
                <a:solidFill>
                  <a:schemeClr val="accent1">
                    <a:lumMod val="75000"/>
                  </a:schemeClr>
                </a:solidFill>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hlinkClick r:id="rId2"/>
            <a:extLst>
              <a:ext uri="{FF2B5EF4-FFF2-40B4-BE49-F238E27FC236}">
                <a16:creationId xmlns:a16="http://schemas.microsoft.com/office/drawing/2014/main" id="{6D4F80DF-C0BF-4226-A350-0E42E8FAB5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9208" y="1457323"/>
            <a:ext cx="5684040" cy="4217652"/>
          </a:xfrm>
          <a:prstGeom prst="rect">
            <a:avLst/>
          </a:prstGeom>
        </p:spPr>
      </p:pic>
      <p:pic>
        <p:nvPicPr>
          <p:cNvPr id="17" name="Image 16">
            <a:extLst>
              <a:ext uri="{FF2B5EF4-FFF2-40B4-BE49-F238E27FC236}">
                <a16:creationId xmlns:a16="http://schemas.microsoft.com/office/drawing/2014/main" id="{28ED2AE2-2116-4834-ABCC-B460ABC01B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8715" y="1457323"/>
            <a:ext cx="3067050" cy="1485900"/>
          </a:xfrm>
          <a:prstGeom prst="rect">
            <a:avLst/>
          </a:prstGeom>
        </p:spPr>
      </p:pic>
    </p:spTree>
    <p:extLst>
      <p:ext uri="{BB962C8B-B14F-4D97-AF65-F5344CB8AC3E}">
        <p14:creationId xmlns:p14="http://schemas.microsoft.com/office/powerpoint/2010/main" val="910789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11</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8B3C7E24-BD31-488E-8BFE-FCA89A685F4A}"/>
              </a:ext>
            </a:extLst>
          </p:cNvPr>
          <p:cNvSpPr txBox="1">
            <a:spLocks noChangeArrowheads="1"/>
          </p:cNvSpPr>
          <p:nvPr/>
        </p:nvSpPr>
        <p:spPr>
          <a:xfrm>
            <a:off x="1148821" y="1199853"/>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r>
              <a:rPr lang="fr-FR" altLang="fr-FR" sz="1400" dirty="0">
                <a:latin typeface="Verdana" pitchFamily="34" charset="0"/>
                <a:ea typeface="Verdana" pitchFamily="34" charset="0"/>
                <a:cs typeface="Verdana" pitchFamily="34" charset="0"/>
              </a:rPr>
              <a:t>L’intelligence artificielle générative</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None/>
            </a:pPr>
            <a:r>
              <a:rPr lang="fr-FR" altLang="fr-FR" sz="1400" i="1" dirty="0">
                <a:latin typeface="Verdana" pitchFamily="34" charset="0"/>
                <a:ea typeface="Verdana" pitchFamily="34" charset="0"/>
                <a:cs typeface="Verdana" pitchFamily="34" charset="0"/>
              </a:rPr>
              <a:t>Une IA générative est capable de créer des contenus inédits (images, textes, sons) au lieu de sélectionner et utiliser des contenus existants</a:t>
            </a:r>
            <a:r>
              <a:rPr lang="fr-FR" altLang="fr-FR" sz="1400" dirty="0">
                <a:latin typeface="Verdana" pitchFamily="34" charset="0"/>
                <a:ea typeface="Verdana" pitchFamily="34" charset="0"/>
                <a:cs typeface="Verdana" pitchFamily="34" charset="0"/>
              </a:rPr>
              <a:t> </a:t>
            </a:r>
            <a:r>
              <a:rPr lang="fr-FR" sz="1400" dirty="0">
                <a:latin typeface="Verdana" pitchFamily="34" charset="0"/>
                <a:ea typeface="Verdana" pitchFamily="34" charset="0"/>
              </a:rPr>
              <a:t>(</a:t>
            </a:r>
            <a:r>
              <a:rPr lang="fr-FR" sz="1400" dirty="0">
                <a:latin typeface="Verdana" pitchFamily="34" charset="0"/>
                <a:ea typeface="Verdana" pitchFamily="34" charset="0"/>
                <a:hlinkClick r:id="rId2"/>
              </a:rPr>
              <a:t>Dico en ligne Le Robert</a:t>
            </a:r>
            <a:r>
              <a:rPr lang="fr-FR" sz="1400" dirty="0">
                <a:latin typeface="Verdana" pitchFamily="34" charset="0"/>
                <a:ea typeface="Verdana" pitchFamily="34" charset="0"/>
              </a:rPr>
              <a:t>, </a:t>
            </a:r>
            <a:r>
              <a:rPr lang="fr-FR" sz="1400" dirty="0">
                <a:latin typeface="Verdana" pitchFamily="34" charset="0"/>
                <a:ea typeface="Verdana" pitchFamily="34" charset="0"/>
                <a:hlinkClick r:id="rId3"/>
              </a:rPr>
              <a:t>source</a:t>
            </a:r>
            <a:r>
              <a:rPr lang="fr-FR" sz="1400" dirty="0">
                <a:latin typeface="Verdana" pitchFamily="34" charset="0"/>
                <a:ea typeface="Verdana" pitchFamily="34" charset="0"/>
              </a:rPr>
              <a:t>)</a:t>
            </a:r>
          </a:p>
          <a:p>
            <a:pPr marL="0">
              <a:lnSpc>
                <a:spcPct val="150000"/>
              </a:lnSpc>
              <a:spcBef>
                <a:spcPct val="0"/>
              </a:spcBef>
              <a:buNone/>
            </a:pPr>
            <a:endParaRPr lang="fr-FR" altLang="fr-FR" sz="1400" dirty="0">
              <a:latin typeface="Verdana" pitchFamily="34" charset="0"/>
              <a:ea typeface="Verdana" pitchFamily="34" charset="0"/>
              <a:cs typeface="Verdana" pitchFamily="34" charset="0"/>
            </a:endParaRPr>
          </a:p>
          <a:p>
            <a:pPr marL="0" indent="0" eaLnBrk="1" hangingPunct="1">
              <a:lnSpc>
                <a:spcPct val="150000"/>
              </a:lnSpc>
              <a:spcBef>
                <a:spcPct val="0"/>
              </a:spcBef>
              <a:buClr>
                <a:srgbClr val="DD4026"/>
              </a:buClr>
              <a:buNone/>
            </a:pPr>
            <a:r>
              <a:rPr lang="fr-FR" altLang="fr-FR" sz="1400" dirty="0">
                <a:latin typeface="Verdana" pitchFamily="34" charset="0"/>
                <a:ea typeface="Verdana" pitchFamily="34" charset="0"/>
                <a:cs typeface="Verdana" pitchFamily="34" charset="0"/>
              </a:rPr>
              <a:t>Comment ca fonctionne ?</a:t>
            </a: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0" name="Image 9">
            <a:extLst>
              <a:ext uri="{FF2B5EF4-FFF2-40B4-BE49-F238E27FC236}">
                <a16:creationId xmlns:a16="http://schemas.microsoft.com/office/drawing/2014/main" id="{D33FCED4-F6DF-4341-B137-CAFB9E256006}"/>
              </a:ext>
            </a:extLst>
          </p:cNvPr>
          <p:cNvPicPr/>
          <p:nvPr/>
        </p:nvPicPr>
        <p:blipFill>
          <a:blip r:embed="rId4"/>
          <a:stretch>
            <a:fillRect/>
          </a:stretch>
        </p:blipFill>
        <p:spPr>
          <a:xfrm>
            <a:off x="2813579" y="3299696"/>
            <a:ext cx="6271154" cy="2459103"/>
          </a:xfrm>
          <a:prstGeom prst="rect">
            <a:avLst/>
          </a:prstGeom>
        </p:spPr>
      </p:pic>
      <p:sp>
        <p:nvSpPr>
          <p:cNvPr id="11" name="Rectangle 10">
            <a:extLst>
              <a:ext uri="{FF2B5EF4-FFF2-40B4-BE49-F238E27FC236}">
                <a16:creationId xmlns:a16="http://schemas.microsoft.com/office/drawing/2014/main" id="{214A1A89-0A5D-4310-884B-2B471026D19D}"/>
              </a:ext>
            </a:extLst>
          </p:cNvPr>
          <p:cNvSpPr/>
          <p:nvPr/>
        </p:nvSpPr>
        <p:spPr>
          <a:xfrm>
            <a:off x="2813579" y="5794497"/>
            <a:ext cx="1441420" cy="246221"/>
          </a:xfrm>
          <a:prstGeom prst="rect">
            <a:avLst/>
          </a:prstGeom>
        </p:spPr>
        <p:txBody>
          <a:bodyPr wrap="none">
            <a:spAutoFit/>
          </a:bodyPr>
          <a:lstStyle/>
          <a:p>
            <a:r>
              <a:rPr lang="fr-FR" sz="1000" dirty="0">
                <a:hlinkClick r:id="rId5"/>
              </a:rPr>
              <a:t> Emmanuelle Bermes </a:t>
            </a:r>
            <a:endParaRPr lang="fr-FR" sz="1000" dirty="0"/>
          </a:p>
        </p:txBody>
      </p:sp>
    </p:spTree>
    <p:extLst>
      <p:ext uri="{BB962C8B-B14F-4D97-AF65-F5344CB8AC3E}">
        <p14:creationId xmlns:p14="http://schemas.microsoft.com/office/powerpoint/2010/main" val="908693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12</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8B3C7E24-BD31-488E-8BFE-FCA89A685F4A}"/>
              </a:ext>
            </a:extLst>
          </p:cNvPr>
          <p:cNvSpPr txBox="1">
            <a:spLocks noChangeArrowheads="1"/>
          </p:cNvSpPr>
          <p:nvPr/>
        </p:nvSpPr>
        <p:spPr>
          <a:xfrm>
            <a:off x="1148821" y="1199853"/>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r>
              <a:rPr lang="fr-FR" altLang="fr-FR" sz="1400" i="1" dirty="0">
                <a:latin typeface="Verdana" pitchFamily="34" charset="0"/>
                <a:ea typeface="Verdana" pitchFamily="34" charset="0"/>
                <a:cs typeface="Verdana" pitchFamily="34" charset="0"/>
              </a:rPr>
              <a:t>Fonctionnement d’une IA générative d’images</a:t>
            </a: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2" name="Image 11">
            <a:extLst>
              <a:ext uri="{FF2B5EF4-FFF2-40B4-BE49-F238E27FC236}">
                <a16:creationId xmlns:a16="http://schemas.microsoft.com/office/drawing/2014/main" id="{178FD9B0-4A7E-4CFF-8667-16916B3A22A3}"/>
              </a:ext>
            </a:extLst>
          </p:cNvPr>
          <p:cNvPicPr>
            <a:picLocks noChangeAspect="1"/>
          </p:cNvPicPr>
          <p:nvPr/>
        </p:nvPicPr>
        <p:blipFill>
          <a:blip r:embed="rId2"/>
          <a:stretch>
            <a:fillRect/>
          </a:stretch>
        </p:blipFill>
        <p:spPr>
          <a:xfrm>
            <a:off x="5935144" y="1152523"/>
            <a:ext cx="4048114" cy="5355216"/>
          </a:xfrm>
          <a:prstGeom prst="rect">
            <a:avLst/>
          </a:prstGeom>
        </p:spPr>
      </p:pic>
      <p:sp>
        <p:nvSpPr>
          <p:cNvPr id="13" name="Rectangle 12">
            <a:extLst>
              <a:ext uri="{FF2B5EF4-FFF2-40B4-BE49-F238E27FC236}">
                <a16:creationId xmlns:a16="http://schemas.microsoft.com/office/drawing/2014/main" id="{1FD6553D-D272-407E-ADCE-C93C171A4A0F}"/>
              </a:ext>
            </a:extLst>
          </p:cNvPr>
          <p:cNvSpPr/>
          <p:nvPr/>
        </p:nvSpPr>
        <p:spPr>
          <a:xfrm>
            <a:off x="4979433" y="6306979"/>
            <a:ext cx="955711" cy="246221"/>
          </a:xfrm>
          <a:prstGeom prst="rect">
            <a:avLst/>
          </a:prstGeom>
        </p:spPr>
        <p:txBody>
          <a:bodyPr wrap="none">
            <a:spAutoFit/>
          </a:bodyPr>
          <a:lstStyle/>
          <a:p>
            <a:r>
              <a:rPr lang="fr-FR" sz="1000" dirty="0">
                <a:hlinkClick r:id="rId3"/>
              </a:rPr>
              <a:t> </a:t>
            </a:r>
            <a:r>
              <a:rPr lang="fr-FR" sz="1000" dirty="0">
                <a:hlinkClick r:id="rId4"/>
              </a:rPr>
              <a:t>Judith Lorne </a:t>
            </a:r>
            <a:endParaRPr lang="fr-FR" sz="1000" dirty="0"/>
          </a:p>
        </p:txBody>
      </p:sp>
    </p:spTree>
    <p:extLst>
      <p:ext uri="{BB962C8B-B14F-4D97-AF65-F5344CB8AC3E}">
        <p14:creationId xmlns:p14="http://schemas.microsoft.com/office/powerpoint/2010/main" val="1968411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13</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8B3C7E24-BD31-488E-8BFE-FCA89A685F4A}"/>
              </a:ext>
            </a:extLst>
          </p:cNvPr>
          <p:cNvSpPr txBox="1">
            <a:spLocks noChangeArrowheads="1"/>
          </p:cNvSpPr>
          <p:nvPr/>
        </p:nvSpPr>
        <p:spPr>
          <a:xfrm>
            <a:off x="1148821" y="1199853"/>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r>
              <a:rPr lang="fr-FR" altLang="fr-FR" sz="1400" i="1" dirty="0">
                <a:latin typeface="Verdana" pitchFamily="34" charset="0"/>
                <a:ea typeface="Verdana" pitchFamily="34" charset="0"/>
                <a:cs typeface="Verdana" pitchFamily="34" charset="0"/>
              </a:rPr>
              <a:t>Fonctionnement d’une IA générative textuelle</a:t>
            </a: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3" name="Rectangle 12">
            <a:extLst>
              <a:ext uri="{FF2B5EF4-FFF2-40B4-BE49-F238E27FC236}">
                <a16:creationId xmlns:a16="http://schemas.microsoft.com/office/drawing/2014/main" id="{1FD6553D-D272-407E-ADCE-C93C171A4A0F}"/>
              </a:ext>
            </a:extLst>
          </p:cNvPr>
          <p:cNvSpPr/>
          <p:nvPr/>
        </p:nvSpPr>
        <p:spPr>
          <a:xfrm>
            <a:off x="4979433" y="6306979"/>
            <a:ext cx="955711" cy="246221"/>
          </a:xfrm>
          <a:prstGeom prst="rect">
            <a:avLst/>
          </a:prstGeom>
        </p:spPr>
        <p:txBody>
          <a:bodyPr wrap="none">
            <a:spAutoFit/>
          </a:bodyPr>
          <a:lstStyle/>
          <a:p>
            <a:r>
              <a:rPr lang="fr-FR" sz="1000" dirty="0">
                <a:hlinkClick r:id="rId2"/>
              </a:rPr>
              <a:t> </a:t>
            </a:r>
            <a:r>
              <a:rPr lang="fr-FR" sz="1000" dirty="0">
                <a:hlinkClick r:id="rId3"/>
              </a:rPr>
              <a:t>Judith Lorne </a:t>
            </a:r>
            <a:endParaRPr lang="fr-FR" sz="1000" dirty="0"/>
          </a:p>
        </p:txBody>
      </p:sp>
      <p:pic>
        <p:nvPicPr>
          <p:cNvPr id="11" name="Image 10">
            <a:extLst>
              <a:ext uri="{FF2B5EF4-FFF2-40B4-BE49-F238E27FC236}">
                <a16:creationId xmlns:a16="http://schemas.microsoft.com/office/drawing/2014/main" id="{D2C2B58E-DB52-45A1-9714-A551F702EF7D}"/>
              </a:ext>
            </a:extLst>
          </p:cNvPr>
          <p:cNvPicPr>
            <a:picLocks noChangeAspect="1"/>
          </p:cNvPicPr>
          <p:nvPr/>
        </p:nvPicPr>
        <p:blipFill>
          <a:blip r:embed="rId4"/>
          <a:stretch>
            <a:fillRect/>
          </a:stretch>
        </p:blipFill>
        <p:spPr>
          <a:xfrm>
            <a:off x="5940965" y="898896"/>
            <a:ext cx="4199456" cy="5654304"/>
          </a:xfrm>
          <a:prstGeom prst="rect">
            <a:avLst/>
          </a:prstGeom>
        </p:spPr>
      </p:pic>
    </p:spTree>
    <p:extLst>
      <p:ext uri="{BB962C8B-B14F-4D97-AF65-F5344CB8AC3E}">
        <p14:creationId xmlns:p14="http://schemas.microsoft.com/office/powerpoint/2010/main" val="2100691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14</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2">
            <a:extLst>
              <a:ext uri="{FF2B5EF4-FFF2-40B4-BE49-F238E27FC236}">
                <a16:creationId xmlns:a16="http://schemas.microsoft.com/office/drawing/2014/main" id="{F73CCAD3-9F84-44C0-819B-50DB75115095}"/>
              </a:ext>
            </a:extLst>
          </p:cNvPr>
          <p:cNvSpPr txBox="1">
            <a:spLocks noChangeArrowheads="1"/>
          </p:cNvSpPr>
          <p:nvPr/>
        </p:nvSpPr>
        <p:spPr>
          <a:xfrm>
            <a:off x="1622954" y="1224509"/>
            <a:ext cx="8229600" cy="53286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r>
              <a:rPr lang="fr-FR" altLang="fr-FR" sz="1400" dirty="0">
                <a:latin typeface="Verdana" pitchFamily="34" charset="0"/>
                <a:ea typeface="Verdana" pitchFamily="34" charset="0"/>
              </a:rPr>
              <a:t>[</a:t>
            </a:r>
            <a:r>
              <a:rPr lang="fr-FR" altLang="fr-FR" sz="1400" b="1" dirty="0">
                <a:latin typeface="Verdana" pitchFamily="34" charset="0"/>
                <a:ea typeface="Verdana" pitchFamily="34" charset="0"/>
              </a:rPr>
              <a:t>Chat</a:t>
            </a:r>
            <a:r>
              <a:rPr lang="fr-FR" altLang="fr-FR" sz="1400" dirty="0">
                <a:latin typeface="Verdana" pitchFamily="34" charset="0"/>
                <a:ea typeface="Verdana" pitchFamily="34" charset="0"/>
              </a:rPr>
              <a:t>][</a:t>
            </a:r>
            <a:r>
              <a:rPr lang="fr-FR" altLang="fr-FR" sz="1400" b="1" dirty="0">
                <a:latin typeface="Verdana" pitchFamily="34" charset="0"/>
                <a:ea typeface="Verdana" pitchFamily="34" charset="0"/>
              </a:rPr>
              <a:t>GPT</a:t>
            </a:r>
            <a:r>
              <a:rPr lang="fr-FR" altLang="fr-FR" sz="1400" dirty="0">
                <a:latin typeface="Verdana" pitchFamily="34" charset="0"/>
                <a:ea typeface="Verdana" pitchFamily="34" charset="0"/>
              </a:rPr>
              <a:t>] = 2 éléments</a:t>
            </a: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altLang="fr-FR" sz="1400" dirty="0">
                <a:latin typeface="Verdana" pitchFamily="34" charset="0"/>
                <a:ea typeface="Verdana" pitchFamily="34" charset="0"/>
                <a:cs typeface="Verdana" pitchFamily="34" charset="0"/>
              </a:rPr>
              <a:t>Un modèle de langage (LLM) : </a:t>
            </a:r>
            <a:r>
              <a:rPr lang="fr-FR" altLang="fr-FR" sz="1400" b="1" dirty="0">
                <a:latin typeface="Verdana" pitchFamily="34" charset="0"/>
                <a:ea typeface="Verdana" pitchFamily="34" charset="0"/>
                <a:cs typeface="Verdana" pitchFamily="34" charset="0"/>
              </a:rPr>
              <a:t>GPT</a:t>
            </a:r>
            <a:r>
              <a:rPr lang="fr-FR" altLang="fr-FR" sz="1400" dirty="0">
                <a:latin typeface="Verdana" pitchFamily="34" charset="0"/>
                <a:ea typeface="Verdana" pitchFamily="34" charset="0"/>
                <a:cs typeface="Verdana" pitchFamily="34" charset="0"/>
              </a:rPr>
              <a:t> « </a:t>
            </a:r>
            <a:r>
              <a:rPr lang="fr-FR" altLang="fr-FR" sz="1400" dirty="0" err="1">
                <a:latin typeface="Verdana" pitchFamily="34" charset="0"/>
                <a:ea typeface="Verdana" pitchFamily="34" charset="0"/>
                <a:cs typeface="Verdana" pitchFamily="34" charset="0"/>
              </a:rPr>
              <a:t>transformeur</a:t>
            </a:r>
            <a:r>
              <a:rPr lang="fr-FR" altLang="fr-FR" sz="1400" dirty="0">
                <a:latin typeface="Verdana" pitchFamily="34" charset="0"/>
                <a:ea typeface="Verdana" pitchFamily="34" charset="0"/>
                <a:cs typeface="Verdana" pitchFamily="34" charset="0"/>
              </a:rPr>
              <a:t> génératif pré-entraîné », un outil technique entraîné pour générer du contenu textuel inédit.</a:t>
            </a: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altLang="fr-FR" sz="1400" dirty="0">
                <a:latin typeface="Verdana" pitchFamily="34" charset="0"/>
                <a:ea typeface="Verdana" pitchFamily="34" charset="0"/>
                <a:cs typeface="Verdana" pitchFamily="34" charset="0"/>
              </a:rPr>
              <a:t>Un assistant virtuel qui utilise l’IA pour converser (</a:t>
            </a:r>
            <a:r>
              <a:rPr lang="fr-FR" altLang="fr-FR" sz="1400" b="1" dirty="0">
                <a:latin typeface="Verdana" pitchFamily="34" charset="0"/>
                <a:ea typeface="Verdana" pitchFamily="34" charset="0"/>
                <a:cs typeface="Verdana" pitchFamily="34" charset="0"/>
              </a:rPr>
              <a:t>Chat</a:t>
            </a:r>
            <a:r>
              <a:rPr lang="fr-FR" altLang="fr-FR" sz="1400" dirty="0">
                <a:latin typeface="Verdana" pitchFamily="34" charset="0"/>
                <a:ea typeface="Verdana" pitchFamily="34" charset="0"/>
                <a:cs typeface="Verdana" pitchFamily="34" charset="0"/>
              </a:rPr>
              <a:t>)</a:t>
            </a:r>
          </a:p>
          <a:p>
            <a:pPr marL="0">
              <a:lnSpc>
                <a:spcPct val="150000"/>
              </a:lnSpc>
              <a:spcBef>
                <a:spcPct val="0"/>
              </a:spcBef>
              <a:buFontTx/>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Tx/>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Tx/>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solidFill>
                <a:schemeClr val="accent1">
                  <a:lumMod val="75000"/>
                </a:schemeClr>
              </a:solidFill>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r>
              <a:rPr lang="fr-FR" altLang="fr-FR" sz="1400" i="1" dirty="0">
                <a:solidFill>
                  <a:schemeClr val="accent1">
                    <a:lumMod val="75000"/>
                  </a:schemeClr>
                </a:solidFill>
                <a:latin typeface="Verdana" pitchFamily="34" charset="0"/>
                <a:ea typeface="Verdana" pitchFamily="34" charset="0"/>
                <a:cs typeface="Verdana" pitchFamily="34" charset="0"/>
              </a:rPr>
              <a:t>	</a:t>
            </a: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6" name="Rectangle 15">
            <a:extLst>
              <a:ext uri="{FF2B5EF4-FFF2-40B4-BE49-F238E27FC236}">
                <a16:creationId xmlns:a16="http://schemas.microsoft.com/office/drawing/2014/main" id="{2BD26F1D-2EE1-46A7-886D-F7AF85A21B24}"/>
              </a:ext>
            </a:extLst>
          </p:cNvPr>
          <p:cNvSpPr/>
          <p:nvPr/>
        </p:nvSpPr>
        <p:spPr>
          <a:xfrm>
            <a:off x="2689754" y="3436487"/>
            <a:ext cx="6096000" cy="707886"/>
          </a:xfrm>
          <a:prstGeom prst="rect">
            <a:avLst/>
          </a:prstGeom>
        </p:spPr>
        <p:txBody>
          <a:bodyPr wrap="square">
            <a:spAutoFit/>
          </a:bodyPr>
          <a:lstStyle/>
          <a:p>
            <a:pPr algn="ctr"/>
            <a:r>
              <a:rPr lang="fr-FR" sz="4000" dirty="0"/>
              <a:t>ChatGPT</a:t>
            </a:r>
          </a:p>
        </p:txBody>
      </p:sp>
      <p:cxnSp>
        <p:nvCxnSpPr>
          <p:cNvPr id="17" name="Connecteur droit avec flèche 16">
            <a:extLst>
              <a:ext uri="{FF2B5EF4-FFF2-40B4-BE49-F238E27FC236}">
                <a16:creationId xmlns:a16="http://schemas.microsoft.com/office/drawing/2014/main" id="{A30026F1-6C6C-47D2-8C20-36BF16D28A9F}"/>
              </a:ext>
            </a:extLst>
          </p:cNvPr>
          <p:cNvCxnSpPr>
            <a:cxnSpLocks/>
          </p:cNvCxnSpPr>
          <p:nvPr/>
        </p:nvCxnSpPr>
        <p:spPr>
          <a:xfrm flipH="1">
            <a:off x="4050184" y="4174174"/>
            <a:ext cx="1069974" cy="889907"/>
          </a:xfrm>
          <a:prstGeom prst="straightConnector1">
            <a:avLst/>
          </a:prstGeom>
          <a:ln w="25400">
            <a:solidFill>
              <a:srgbClr val="FFD13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948B7A56-3C05-4135-9B23-83BF58ED4B1D}"/>
              </a:ext>
            </a:extLst>
          </p:cNvPr>
          <p:cNvCxnSpPr>
            <a:cxnSpLocks/>
          </p:cNvCxnSpPr>
          <p:nvPr/>
        </p:nvCxnSpPr>
        <p:spPr>
          <a:xfrm>
            <a:off x="6384178" y="4174174"/>
            <a:ext cx="990600" cy="889907"/>
          </a:xfrm>
          <a:prstGeom prst="straightConnector1">
            <a:avLst/>
          </a:prstGeom>
          <a:ln w="25400">
            <a:solidFill>
              <a:srgbClr val="FFD13F"/>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1367E9BE-E7E3-4590-86D1-8837B31D3E5B}"/>
              </a:ext>
            </a:extLst>
          </p:cNvPr>
          <p:cNvSpPr txBox="1"/>
          <p:nvPr/>
        </p:nvSpPr>
        <p:spPr>
          <a:xfrm>
            <a:off x="1457979" y="5248284"/>
            <a:ext cx="4034969" cy="338554"/>
          </a:xfrm>
          <a:prstGeom prst="rect">
            <a:avLst/>
          </a:prstGeom>
          <a:noFill/>
        </p:spPr>
        <p:txBody>
          <a:bodyPr wrap="square" rtlCol="0">
            <a:spAutoFit/>
          </a:bodyPr>
          <a:lstStyle/>
          <a:p>
            <a:pPr algn="ctr"/>
            <a:r>
              <a:rPr lang="fr-FR" sz="1600" dirty="0"/>
              <a:t>agent conversationnel (</a:t>
            </a:r>
            <a:r>
              <a:rPr lang="fr-FR" sz="1600" i="1" dirty="0"/>
              <a:t>chatbot</a:t>
            </a:r>
            <a:r>
              <a:rPr lang="fr-FR" sz="1600" dirty="0"/>
              <a:t>)</a:t>
            </a:r>
          </a:p>
        </p:txBody>
      </p:sp>
      <p:sp>
        <p:nvSpPr>
          <p:cNvPr id="20" name="ZoneTexte 19">
            <a:extLst>
              <a:ext uri="{FF2B5EF4-FFF2-40B4-BE49-F238E27FC236}">
                <a16:creationId xmlns:a16="http://schemas.microsoft.com/office/drawing/2014/main" id="{03430AD6-A13B-47DE-9843-F73EC3994EA9}"/>
              </a:ext>
            </a:extLst>
          </p:cNvPr>
          <p:cNvSpPr txBox="1"/>
          <p:nvPr/>
        </p:nvSpPr>
        <p:spPr>
          <a:xfrm>
            <a:off x="5850467" y="5248284"/>
            <a:ext cx="3867601" cy="338554"/>
          </a:xfrm>
          <a:prstGeom prst="rect">
            <a:avLst/>
          </a:prstGeom>
          <a:noFill/>
        </p:spPr>
        <p:txBody>
          <a:bodyPr wrap="square" rtlCol="0">
            <a:spAutoFit/>
          </a:bodyPr>
          <a:lstStyle/>
          <a:p>
            <a:pPr algn="ctr"/>
            <a:r>
              <a:rPr lang="fr-FR" sz="1600" i="1" dirty="0"/>
              <a:t>Generative Pre-</a:t>
            </a:r>
            <a:r>
              <a:rPr lang="fr-FR" sz="1600" i="1" dirty="0" err="1"/>
              <a:t>trained</a:t>
            </a:r>
            <a:r>
              <a:rPr lang="fr-FR" sz="1600" i="1" dirty="0"/>
              <a:t> Transformer</a:t>
            </a:r>
          </a:p>
        </p:txBody>
      </p:sp>
      <p:pic>
        <p:nvPicPr>
          <p:cNvPr id="21" name="Image 20">
            <a:extLst>
              <a:ext uri="{FF2B5EF4-FFF2-40B4-BE49-F238E27FC236}">
                <a16:creationId xmlns:a16="http://schemas.microsoft.com/office/drawing/2014/main" id="{584CDEF0-8135-48BA-B655-54A1A3F457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9779" y="469312"/>
            <a:ext cx="1224021" cy="1224021"/>
          </a:xfrm>
          <a:prstGeom prst="rect">
            <a:avLst/>
          </a:prstGeom>
        </p:spPr>
      </p:pic>
    </p:spTree>
    <p:extLst>
      <p:ext uri="{BB962C8B-B14F-4D97-AF65-F5344CB8AC3E}">
        <p14:creationId xmlns:p14="http://schemas.microsoft.com/office/powerpoint/2010/main" val="2509475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63150A2-5D2E-4657-937E-223462E9DEA7}"/>
              </a:ext>
            </a:extLst>
          </p:cNvPr>
          <p:cNvSpPr>
            <a:spLocks noGrp="1"/>
          </p:cNvSpPr>
          <p:nvPr>
            <p:ph type="body" sz="quarter" idx="14"/>
          </p:nvPr>
        </p:nvSpPr>
        <p:spPr/>
        <p:txBody>
          <a:bodyPr/>
          <a:lstStyle/>
          <a:p>
            <a:r>
              <a:rPr lang="fr-FR" dirty="0"/>
              <a:t>02</a:t>
            </a:r>
          </a:p>
          <a:p>
            <a:r>
              <a:rPr lang="fr-FR" b="1" dirty="0"/>
              <a:t>Comprendre en manipulant</a:t>
            </a:r>
          </a:p>
        </p:txBody>
      </p:sp>
      <p:sp>
        <p:nvSpPr>
          <p:cNvPr id="3" name="Espace réservé de la date 2">
            <a:extLst>
              <a:ext uri="{FF2B5EF4-FFF2-40B4-BE49-F238E27FC236}">
                <a16:creationId xmlns:a16="http://schemas.microsoft.com/office/drawing/2014/main" id="{8B5F63FC-D0A5-4F53-8F38-29B77C8092E6}"/>
              </a:ext>
            </a:extLst>
          </p:cNvPr>
          <p:cNvSpPr>
            <a:spLocks noGrp="1"/>
          </p:cNvSpPr>
          <p:nvPr>
            <p:ph type="dt" sz="half" idx="10"/>
          </p:nvPr>
        </p:nvSpPr>
        <p:spPr/>
        <p:txBody>
          <a:bodyPr/>
          <a:lstStyle/>
          <a:p>
            <a:r>
              <a:rPr lang="fr-FR" dirty="0"/>
              <a:t>univ-lyon1.fr</a:t>
            </a:r>
          </a:p>
        </p:txBody>
      </p:sp>
      <p:sp>
        <p:nvSpPr>
          <p:cNvPr id="4" name="Espace réservé du pied de page 3">
            <a:extLst>
              <a:ext uri="{FF2B5EF4-FFF2-40B4-BE49-F238E27FC236}">
                <a16:creationId xmlns:a16="http://schemas.microsoft.com/office/drawing/2014/main" id="{2ED608F3-3FD2-41D4-B2AA-A440DFAA2B3C}"/>
              </a:ext>
            </a:extLst>
          </p:cNvPr>
          <p:cNvSpPr>
            <a:spLocks noGrp="1"/>
          </p:cNvSpPr>
          <p:nvPr>
            <p:ph type="ftr" sz="quarter" idx="11"/>
          </p:nvPr>
        </p:nvSpPr>
        <p:spPr/>
        <p:txBody>
          <a:bodyPr/>
          <a:lstStyle/>
          <a:p>
            <a:r>
              <a:rPr lang="fr-FR" dirty="0"/>
              <a:t>Titre de section</a:t>
            </a:r>
          </a:p>
        </p:txBody>
      </p:sp>
      <p:sp>
        <p:nvSpPr>
          <p:cNvPr id="5" name="Espace réservé du numéro de diapositive 4">
            <a:extLst>
              <a:ext uri="{FF2B5EF4-FFF2-40B4-BE49-F238E27FC236}">
                <a16:creationId xmlns:a16="http://schemas.microsoft.com/office/drawing/2014/main" id="{D2F1A6F7-ADC8-4387-BFD5-B167704C0D2D}"/>
              </a:ext>
            </a:extLst>
          </p:cNvPr>
          <p:cNvSpPr>
            <a:spLocks noGrp="1"/>
          </p:cNvSpPr>
          <p:nvPr>
            <p:ph type="sldNum" sz="quarter" idx="12"/>
          </p:nvPr>
        </p:nvSpPr>
        <p:spPr/>
        <p:txBody>
          <a:bodyPr/>
          <a:lstStyle/>
          <a:p>
            <a:fld id="{C3A264D3-183D-40FC-95F2-6132512B35F9}" type="slidenum">
              <a:rPr lang="fr-FR" smtClean="0"/>
              <a:pPr/>
              <a:t>15</a:t>
            </a:fld>
            <a:endParaRPr lang="fr-FR" dirty="0"/>
          </a:p>
        </p:txBody>
      </p:sp>
    </p:spTree>
    <p:extLst>
      <p:ext uri="{BB962C8B-B14F-4D97-AF65-F5344CB8AC3E}">
        <p14:creationId xmlns:p14="http://schemas.microsoft.com/office/powerpoint/2010/main" val="3967568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Comprendre en manipulant</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16</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1" name="Image 20">
            <a:extLst>
              <a:ext uri="{FF2B5EF4-FFF2-40B4-BE49-F238E27FC236}">
                <a16:creationId xmlns:a16="http://schemas.microsoft.com/office/drawing/2014/main" id="{584CDEF0-8135-48BA-B655-54A1A3F457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9779" y="469312"/>
            <a:ext cx="1224021" cy="1224021"/>
          </a:xfrm>
          <a:prstGeom prst="rect">
            <a:avLst/>
          </a:prstGeom>
        </p:spPr>
      </p:pic>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3"/>
              </a:rPr>
              <a:t>https://chatgpt.com/auth/login</a:t>
            </a: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2" name="Image 21">
            <a:extLst>
              <a:ext uri="{FF2B5EF4-FFF2-40B4-BE49-F238E27FC236}">
                <a16:creationId xmlns:a16="http://schemas.microsoft.com/office/drawing/2014/main" id="{419717B1-4D2C-4506-BDC4-DA25D8B47789}"/>
              </a:ext>
            </a:extLst>
          </p:cNvPr>
          <p:cNvPicPr>
            <a:picLocks noChangeAspect="1"/>
          </p:cNvPicPr>
          <p:nvPr/>
        </p:nvPicPr>
        <p:blipFill rotWithShape="1">
          <a:blip r:embed="rId4"/>
          <a:srcRect l="-418" t="15883"/>
          <a:stretch/>
        </p:blipFill>
        <p:spPr>
          <a:xfrm>
            <a:off x="3868066" y="1424528"/>
            <a:ext cx="4083791" cy="3693561"/>
          </a:xfrm>
          <a:prstGeom prst="rect">
            <a:avLst/>
          </a:prstGeom>
        </p:spPr>
      </p:pic>
      <p:pic>
        <p:nvPicPr>
          <p:cNvPr id="23" name="Image 22">
            <a:extLst>
              <a:ext uri="{FF2B5EF4-FFF2-40B4-BE49-F238E27FC236}">
                <a16:creationId xmlns:a16="http://schemas.microsoft.com/office/drawing/2014/main" id="{7EF8D1B6-0291-4F7E-874E-73C1E9825297}"/>
              </a:ext>
            </a:extLst>
          </p:cNvPr>
          <p:cNvPicPr>
            <a:picLocks noChangeAspect="1"/>
          </p:cNvPicPr>
          <p:nvPr/>
        </p:nvPicPr>
        <p:blipFill>
          <a:blip r:embed="rId5"/>
          <a:stretch>
            <a:fillRect/>
          </a:stretch>
        </p:blipFill>
        <p:spPr>
          <a:xfrm>
            <a:off x="2625987" y="5118089"/>
            <a:ext cx="6567948" cy="1443145"/>
          </a:xfrm>
          <a:prstGeom prst="rect">
            <a:avLst/>
          </a:prstGeom>
        </p:spPr>
      </p:pic>
    </p:spTree>
    <p:extLst>
      <p:ext uri="{BB962C8B-B14F-4D97-AF65-F5344CB8AC3E}">
        <p14:creationId xmlns:p14="http://schemas.microsoft.com/office/powerpoint/2010/main" val="1510461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39" y="458356"/>
            <a:ext cx="8656394" cy="694167"/>
          </a:xfrm>
        </p:spPr>
        <p:txBody>
          <a:bodyPr>
            <a:noAutofit/>
          </a:bodyPr>
          <a:lstStyle/>
          <a:p>
            <a:r>
              <a:rPr lang="fr-FR" sz="3600" dirty="0"/>
              <a:t>L’art du prompt, comment interroger efficacement une IA générative textuelle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17</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1" name="Image 20">
            <a:extLst>
              <a:ext uri="{FF2B5EF4-FFF2-40B4-BE49-F238E27FC236}">
                <a16:creationId xmlns:a16="http://schemas.microsoft.com/office/drawing/2014/main" id="{584CDEF0-8135-48BA-B655-54A1A3F457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0984" y="284928"/>
            <a:ext cx="1224021" cy="1224021"/>
          </a:xfrm>
          <a:prstGeom prst="rect">
            <a:avLst/>
          </a:prstGeom>
        </p:spPr>
      </p:pic>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2" name="Image 11">
            <a:extLst>
              <a:ext uri="{FF2B5EF4-FFF2-40B4-BE49-F238E27FC236}">
                <a16:creationId xmlns:a16="http://schemas.microsoft.com/office/drawing/2014/main" id="{74FE1278-E686-42D0-B2AA-475E96F43C6B}"/>
              </a:ext>
            </a:extLst>
          </p:cNvPr>
          <p:cNvPicPr>
            <a:picLocks noChangeAspect="1"/>
          </p:cNvPicPr>
          <p:nvPr/>
        </p:nvPicPr>
        <p:blipFill>
          <a:blip r:embed="rId3"/>
          <a:stretch>
            <a:fillRect/>
          </a:stretch>
        </p:blipFill>
        <p:spPr>
          <a:xfrm>
            <a:off x="2319122" y="1744661"/>
            <a:ext cx="7120467" cy="3997035"/>
          </a:xfrm>
          <a:prstGeom prst="rect">
            <a:avLst/>
          </a:prstGeom>
        </p:spPr>
      </p:pic>
      <p:sp>
        <p:nvSpPr>
          <p:cNvPr id="13" name="Rectangle 12">
            <a:extLst>
              <a:ext uri="{FF2B5EF4-FFF2-40B4-BE49-F238E27FC236}">
                <a16:creationId xmlns:a16="http://schemas.microsoft.com/office/drawing/2014/main" id="{27A4BC4F-763C-415A-A8EF-816FA7FF8161}"/>
              </a:ext>
            </a:extLst>
          </p:cNvPr>
          <p:cNvSpPr/>
          <p:nvPr/>
        </p:nvSpPr>
        <p:spPr>
          <a:xfrm>
            <a:off x="2060197" y="3018843"/>
            <a:ext cx="864344" cy="1728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4064018E-73E1-4732-A360-AB62AAF9BF95}"/>
              </a:ext>
            </a:extLst>
          </p:cNvPr>
          <p:cNvSpPr txBox="1"/>
          <p:nvPr/>
        </p:nvSpPr>
        <p:spPr>
          <a:xfrm>
            <a:off x="2492369" y="5907200"/>
            <a:ext cx="6488755" cy="492443"/>
          </a:xfrm>
          <a:prstGeom prst="rect">
            <a:avLst/>
          </a:prstGeom>
          <a:noFill/>
        </p:spPr>
        <p:txBody>
          <a:bodyPr wrap="square">
            <a:spAutoFit/>
          </a:bodyPr>
          <a:lstStyle/>
          <a:p>
            <a:r>
              <a:rPr lang="fr-FR" sz="1400" dirty="0"/>
              <a:t>💼</a:t>
            </a:r>
            <a:r>
              <a:rPr lang="fr-FR" sz="1200" dirty="0">
                <a:effectLst/>
                <a:latin typeface="Verdana" panose="020B0604030504040204" pitchFamily="34" charset="0"/>
                <a:ea typeface="Verdana" panose="020B0604030504040204" pitchFamily="34" charset="0"/>
              </a:rPr>
              <a:t>Pour se perfectionner en </a:t>
            </a:r>
            <a:r>
              <a:rPr lang="fr-FR" sz="1200" i="1" dirty="0">
                <a:effectLst/>
                <a:latin typeface="Verdana" panose="020B0604030504040204" pitchFamily="34" charset="0"/>
                <a:ea typeface="Verdana" panose="020B0604030504040204" pitchFamily="34" charset="0"/>
              </a:rPr>
              <a:t>prompt engineering</a:t>
            </a:r>
            <a:r>
              <a:rPr lang="fr-FR" sz="1200" dirty="0">
                <a:latin typeface="Verdana" panose="020B0604030504040204" pitchFamily="34" charset="0"/>
                <a:ea typeface="Verdana" panose="020B0604030504040204" pitchFamily="34" charset="0"/>
              </a:rPr>
              <a:t> : participez au MOOC gratuit </a:t>
            </a:r>
            <a:r>
              <a:rPr lang="fr-FR" sz="1200" dirty="0">
                <a:latin typeface="Verdana" panose="020B0604030504040204" pitchFamily="34" charset="0"/>
                <a:ea typeface="Verdana" panose="020B0604030504040204" pitchFamily="34" charset="0"/>
                <a:hlinkClick r:id="rId4"/>
              </a:rPr>
              <a:t>"</a:t>
            </a:r>
            <a:r>
              <a:rPr lang="fr-FR" sz="1200" b="1" dirty="0">
                <a:latin typeface="Verdana" panose="020B0604030504040204" pitchFamily="34" charset="0"/>
                <a:ea typeface="Verdana" panose="020B0604030504040204" pitchFamily="34" charset="0"/>
                <a:hlinkClick r:id="rId4"/>
              </a:rPr>
              <a:t>Chat GPT "rédiger le prompt parfait</a:t>
            </a:r>
            <a:r>
              <a:rPr lang="fr-FR" sz="1200" dirty="0">
                <a:latin typeface="Verdana" panose="020B0604030504040204" pitchFamily="34" charset="0"/>
                <a:ea typeface="Verdana" panose="020B0604030504040204" pitchFamily="34" charset="0"/>
                <a:hlinkClick r:id="rId4"/>
              </a:rPr>
              <a:t>"</a:t>
            </a:r>
            <a:endParaRPr lang="fr-FR" sz="1200" dirty="0"/>
          </a:p>
        </p:txBody>
      </p:sp>
    </p:spTree>
    <p:extLst>
      <p:ext uri="{BB962C8B-B14F-4D97-AF65-F5344CB8AC3E}">
        <p14:creationId xmlns:p14="http://schemas.microsoft.com/office/powerpoint/2010/main" val="2747497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749527" cy="694167"/>
          </a:xfrm>
        </p:spPr>
        <p:txBody>
          <a:bodyPr>
            <a:noAutofit/>
          </a:bodyPr>
          <a:lstStyle/>
          <a:p>
            <a:r>
              <a:rPr lang="fr-FR" sz="3600" dirty="0"/>
              <a:t>L’art du prompt, comment interroger efficacement une IA générative textuelle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18</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1" name="Image 20">
            <a:extLst>
              <a:ext uri="{FF2B5EF4-FFF2-40B4-BE49-F238E27FC236}">
                <a16:creationId xmlns:a16="http://schemas.microsoft.com/office/drawing/2014/main" id="{584CDEF0-8135-48BA-B655-54A1A3F457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6189" y="304800"/>
            <a:ext cx="1224021" cy="1224021"/>
          </a:xfrm>
          <a:prstGeom prst="rect">
            <a:avLst/>
          </a:prstGeom>
        </p:spPr>
      </p:pic>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3" name="Rectangle 12">
            <a:extLst>
              <a:ext uri="{FF2B5EF4-FFF2-40B4-BE49-F238E27FC236}">
                <a16:creationId xmlns:a16="http://schemas.microsoft.com/office/drawing/2014/main" id="{27A4BC4F-763C-415A-A8EF-816FA7FF8161}"/>
              </a:ext>
            </a:extLst>
          </p:cNvPr>
          <p:cNvSpPr/>
          <p:nvPr/>
        </p:nvSpPr>
        <p:spPr>
          <a:xfrm>
            <a:off x="2319122" y="3066308"/>
            <a:ext cx="864344" cy="1728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5CE8F995-E21C-4632-AD07-7B545A75015A}"/>
              </a:ext>
            </a:extLst>
          </p:cNvPr>
          <p:cNvPicPr>
            <a:picLocks noChangeAspect="1"/>
          </p:cNvPicPr>
          <p:nvPr/>
        </p:nvPicPr>
        <p:blipFill>
          <a:blip r:embed="rId3"/>
          <a:stretch>
            <a:fillRect/>
          </a:stretch>
        </p:blipFill>
        <p:spPr>
          <a:xfrm>
            <a:off x="2561237" y="1962370"/>
            <a:ext cx="7128792" cy="3838074"/>
          </a:xfrm>
          <a:prstGeom prst="rect">
            <a:avLst/>
          </a:prstGeom>
        </p:spPr>
      </p:pic>
      <p:sp>
        <p:nvSpPr>
          <p:cNvPr id="17" name="Rectangle 16">
            <a:extLst>
              <a:ext uri="{FF2B5EF4-FFF2-40B4-BE49-F238E27FC236}">
                <a16:creationId xmlns:a16="http://schemas.microsoft.com/office/drawing/2014/main" id="{3591ED2B-0DA6-491F-A38F-8BE47D316C38}"/>
              </a:ext>
            </a:extLst>
          </p:cNvPr>
          <p:cNvSpPr/>
          <p:nvPr/>
        </p:nvSpPr>
        <p:spPr>
          <a:xfrm>
            <a:off x="2561237" y="6043119"/>
            <a:ext cx="4922181" cy="276999"/>
          </a:xfrm>
          <a:prstGeom prst="rect">
            <a:avLst/>
          </a:prstGeom>
        </p:spPr>
        <p:txBody>
          <a:bodyPr wrap="none">
            <a:spAutoFit/>
          </a:bodyPr>
          <a:lstStyle/>
          <a:p>
            <a:r>
              <a:rPr lang="fr-FR" sz="1000" dirty="0"/>
              <a:t> </a:t>
            </a:r>
            <a:r>
              <a:rPr lang="fr-FR" sz="1200" b="0" i="0" u="none" strike="noStrike" baseline="0" dirty="0">
                <a:solidFill>
                  <a:srgbClr val="000000"/>
                </a:solidFill>
                <a:latin typeface="Calibri" panose="020F0502020204030204" pitchFamily="34" charset="0"/>
                <a:hlinkClick r:id="rId4"/>
              </a:rPr>
              <a:t>https://www.agorapulse.com/fr/blog/prompts-chatgpt-pour-le-marketing/</a:t>
            </a:r>
            <a:r>
              <a:rPr lang="fr-FR" sz="900" b="0" i="0" u="sng" strike="noStrike" baseline="0" dirty="0">
                <a:solidFill>
                  <a:srgbClr val="0563C1"/>
                </a:solidFill>
                <a:latin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2914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39" y="458356"/>
            <a:ext cx="8647928" cy="694167"/>
          </a:xfrm>
        </p:spPr>
        <p:txBody>
          <a:bodyPr>
            <a:noAutofit/>
          </a:bodyPr>
          <a:lstStyle/>
          <a:p>
            <a:r>
              <a:rPr lang="fr-FR" sz="3600" dirty="0"/>
              <a:t>L’art du prompt, comment interroger efficacement une IA générative textuelle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19</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1" name="Image 20">
            <a:extLst>
              <a:ext uri="{FF2B5EF4-FFF2-40B4-BE49-F238E27FC236}">
                <a16:creationId xmlns:a16="http://schemas.microsoft.com/office/drawing/2014/main" id="{584CDEF0-8135-48BA-B655-54A1A3F457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1723" y="193428"/>
            <a:ext cx="1224021" cy="1224021"/>
          </a:xfrm>
          <a:prstGeom prst="rect">
            <a:avLst/>
          </a:prstGeom>
        </p:spPr>
      </p:pic>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3" name="Rectangle 12">
            <a:extLst>
              <a:ext uri="{FF2B5EF4-FFF2-40B4-BE49-F238E27FC236}">
                <a16:creationId xmlns:a16="http://schemas.microsoft.com/office/drawing/2014/main" id="{27A4BC4F-763C-415A-A8EF-816FA7FF8161}"/>
              </a:ext>
            </a:extLst>
          </p:cNvPr>
          <p:cNvSpPr/>
          <p:nvPr/>
        </p:nvSpPr>
        <p:spPr>
          <a:xfrm>
            <a:off x="2319122" y="3066308"/>
            <a:ext cx="864344" cy="1728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5AB96D61-5421-4E4B-AB7A-54B53353F58E}"/>
              </a:ext>
            </a:extLst>
          </p:cNvPr>
          <p:cNvPicPr>
            <a:picLocks noChangeAspect="1"/>
          </p:cNvPicPr>
          <p:nvPr/>
        </p:nvPicPr>
        <p:blipFill>
          <a:blip r:embed="rId3"/>
          <a:stretch>
            <a:fillRect/>
          </a:stretch>
        </p:blipFill>
        <p:spPr>
          <a:xfrm>
            <a:off x="2489877" y="1744661"/>
            <a:ext cx="7821846" cy="4596782"/>
          </a:xfrm>
          <a:prstGeom prst="rect">
            <a:avLst/>
          </a:prstGeom>
        </p:spPr>
      </p:pic>
      <p:sp>
        <p:nvSpPr>
          <p:cNvPr id="39" name="Rectangle 38">
            <a:extLst>
              <a:ext uri="{FF2B5EF4-FFF2-40B4-BE49-F238E27FC236}">
                <a16:creationId xmlns:a16="http://schemas.microsoft.com/office/drawing/2014/main" id="{BE738216-ADB4-440A-AECA-DFA7DE04D099}"/>
              </a:ext>
            </a:extLst>
          </p:cNvPr>
          <p:cNvSpPr/>
          <p:nvPr/>
        </p:nvSpPr>
        <p:spPr>
          <a:xfrm>
            <a:off x="2440744" y="6361436"/>
            <a:ext cx="7920112" cy="276999"/>
          </a:xfrm>
          <a:prstGeom prst="rect">
            <a:avLst/>
          </a:prstGeom>
        </p:spPr>
        <p:txBody>
          <a:bodyPr wrap="square">
            <a:spAutoFit/>
          </a:bodyPr>
          <a:lstStyle/>
          <a:p>
            <a:r>
              <a:rPr lang="fr-FR" sz="1200" dirty="0"/>
              <a:t>Source : </a:t>
            </a:r>
            <a:r>
              <a:rPr lang="fr-FR" sz="1200" dirty="0" err="1"/>
              <a:t>Dhorne</a:t>
            </a:r>
            <a:r>
              <a:rPr lang="fr-FR" sz="1200" dirty="0"/>
              <a:t> L, </a:t>
            </a:r>
            <a:r>
              <a:rPr lang="fr-FR" sz="1200" dirty="0" err="1"/>
              <a:t>Raffenel</a:t>
            </a:r>
            <a:r>
              <a:rPr lang="fr-FR" sz="1200" dirty="0"/>
              <a:t> YP. L’IA pour la formation. Paris, France: CLIC Éditions; 2024. 199 p.</a:t>
            </a:r>
            <a:endParaRPr lang="fr-FR" sz="1200" dirty="0">
              <a:effectLst/>
            </a:endParaRPr>
          </a:p>
        </p:txBody>
      </p:sp>
    </p:spTree>
    <p:extLst>
      <p:ext uri="{BB962C8B-B14F-4D97-AF65-F5344CB8AC3E}">
        <p14:creationId xmlns:p14="http://schemas.microsoft.com/office/powerpoint/2010/main" val="185079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709992" cy="694167"/>
          </a:xfrm>
        </p:spPr>
        <p:txBody>
          <a:bodyPr>
            <a:noAutofit/>
          </a:bodyPr>
          <a:lstStyle/>
          <a:p>
            <a:r>
              <a:rPr lang="fr-FR" sz="3600" dirty="0"/>
              <a:t>Les français et les IA génératives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1" name="Picture 2">
            <a:hlinkClick r:id="rId2"/>
            <a:extLst>
              <a:ext uri="{FF2B5EF4-FFF2-40B4-BE49-F238E27FC236}">
                <a16:creationId xmlns:a16="http://schemas.microsoft.com/office/drawing/2014/main" id="{24C8B77D-F14C-4A8A-891D-A4CA44C9A6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523"/>
          <a:stretch>
            <a:fillRect/>
          </a:stretch>
        </p:blipFill>
        <p:spPr bwMode="auto">
          <a:xfrm>
            <a:off x="1987815" y="1403072"/>
            <a:ext cx="7641430" cy="427591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B5B52B0-ACFB-413C-879A-C52882C3F56D}"/>
              </a:ext>
            </a:extLst>
          </p:cNvPr>
          <p:cNvSpPr/>
          <p:nvPr/>
        </p:nvSpPr>
        <p:spPr>
          <a:xfrm>
            <a:off x="1987815" y="5865595"/>
            <a:ext cx="4572000" cy="261610"/>
          </a:xfrm>
          <a:prstGeom prst="rect">
            <a:avLst/>
          </a:prstGeom>
        </p:spPr>
        <p:txBody>
          <a:bodyPr>
            <a:spAutoFit/>
          </a:bodyPr>
          <a:lstStyle/>
          <a:p>
            <a:r>
              <a:rPr lang="fr-FR" sz="1100" dirty="0">
                <a:hlinkClick r:id="rId2"/>
              </a:rPr>
              <a:t>source</a:t>
            </a:r>
            <a:endParaRPr lang="fr-FR" sz="1100" dirty="0"/>
          </a:p>
        </p:txBody>
      </p:sp>
      <p:sp>
        <p:nvSpPr>
          <p:cNvPr id="13" name="ZoneTexte 12">
            <a:extLst>
              <a:ext uri="{FF2B5EF4-FFF2-40B4-BE49-F238E27FC236}">
                <a16:creationId xmlns:a16="http://schemas.microsoft.com/office/drawing/2014/main" id="{3D54FC9F-390A-428D-B021-D9D3D51AEEF4}"/>
              </a:ext>
            </a:extLst>
          </p:cNvPr>
          <p:cNvSpPr txBox="1"/>
          <p:nvPr/>
        </p:nvSpPr>
        <p:spPr>
          <a:xfrm>
            <a:off x="2681288" y="6133141"/>
            <a:ext cx="6829424" cy="261610"/>
          </a:xfrm>
          <a:prstGeom prst="rect">
            <a:avLst/>
          </a:prstGeom>
          <a:noFill/>
        </p:spPr>
        <p:txBody>
          <a:bodyPr wrap="square">
            <a:spAutoFit/>
          </a:bodyPr>
          <a:lstStyle/>
          <a:p>
            <a:r>
              <a:rPr lang="fr-FR" sz="1100" dirty="0"/>
              <a:t>Autre enquête disponible : </a:t>
            </a:r>
            <a:r>
              <a:rPr lang="fr-FR" sz="1100" u="sng" dirty="0">
                <a:solidFill>
                  <a:schemeClr val="tx2"/>
                </a:solidFill>
                <a:hlinkClick r:id="rId4"/>
              </a:rPr>
              <a:t>https://www.ipsos.com/fr-fr/intelligence-artificielle-quels-sont-les-usages-des-francais </a:t>
            </a:r>
            <a:endParaRPr lang="fr-FR" sz="1100" u="sng" dirty="0">
              <a:solidFill>
                <a:schemeClr val="tx2"/>
              </a:solidFill>
            </a:endParaRPr>
          </a:p>
        </p:txBody>
      </p:sp>
    </p:spTree>
    <p:extLst>
      <p:ext uri="{BB962C8B-B14F-4D97-AF65-F5344CB8AC3E}">
        <p14:creationId xmlns:p14="http://schemas.microsoft.com/office/powerpoint/2010/main" val="4166931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39" y="458356"/>
            <a:ext cx="8229599" cy="694167"/>
          </a:xfrm>
        </p:spPr>
        <p:txBody>
          <a:bodyPr>
            <a:noAutofit/>
          </a:bodyPr>
          <a:lstStyle/>
          <a:p>
            <a:r>
              <a:rPr lang="fr-FR" sz="3600" dirty="0"/>
              <a:t>Pour se perfectionner en </a:t>
            </a:r>
            <a:r>
              <a:rPr lang="fr-FR" sz="3600" i="1" dirty="0"/>
              <a:t>prompt engineering</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20</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4" name="Rectangle 2">
            <a:extLst>
              <a:ext uri="{FF2B5EF4-FFF2-40B4-BE49-F238E27FC236}">
                <a16:creationId xmlns:a16="http://schemas.microsoft.com/office/drawing/2014/main" id="{D29A8455-978E-4BB7-9180-DA3972D09511}"/>
              </a:ext>
            </a:extLst>
          </p:cNvPr>
          <p:cNvSpPr txBox="1">
            <a:spLocks noChangeArrowheads="1"/>
          </p:cNvSpPr>
          <p:nvPr/>
        </p:nvSpPr>
        <p:spPr>
          <a:xfrm>
            <a:off x="2428220" y="1306078"/>
            <a:ext cx="8229600" cy="5112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r>
              <a:rPr lang="fr-FR" altLang="fr-FR" sz="1600" b="1" dirty="0">
                <a:latin typeface="Verdana" pitchFamily="34" charset="0"/>
                <a:ea typeface="Verdana" pitchFamily="34" charset="0"/>
                <a:cs typeface="Verdana" pitchFamily="34" charset="0"/>
              </a:rPr>
              <a:t>Pour tous : </a:t>
            </a:r>
          </a:p>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sz="1400" dirty="0">
                <a:latin typeface="Verdana" panose="020B0604030504040204" pitchFamily="34" charset="0"/>
                <a:ea typeface="Verdana" panose="020B0604030504040204" pitchFamily="34" charset="0"/>
              </a:rPr>
              <a:t>Participez au MOOC gratuit </a:t>
            </a:r>
            <a:r>
              <a:rPr lang="fr-FR" sz="1400" dirty="0">
                <a:latin typeface="Verdana" panose="020B0604030504040204" pitchFamily="34" charset="0"/>
                <a:ea typeface="Verdana" panose="020B0604030504040204" pitchFamily="34" charset="0"/>
                <a:hlinkClick r:id="rId2"/>
              </a:rPr>
              <a:t>"Chat GPT "rédiger le prompt parfait"</a:t>
            </a:r>
            <a:endParaRPr lang="fr-FR" sz="1400" dirty="0">
              <a:latin typeface="Verdana" panose="020B0604030504040204" pitchFamily="34" charset="0"/>
              <a:ea typeface="Verdana" panose="020B0604030504040204" pitchFamily="34" charset="0"/>
            </a:endParaRPr>
          </a:p>
          <a:p>
            <a:pPr marL="0">
              <a:lnSpc>
                <a:spcPct val="150000"/>
              </a:lnSpc>
              <a:spcBef>
                <a:spcPct val="0"/>
              </a:spcBef>
              <a:buFont typeface="Arial" panose="020B0604020202020204" pitchFamily="34" charset="0"/>
              <a:buNone/>
            </a:pPr>
            <a:endParaRPr lang="fr-FR" altLang="fr-FR" sz="1400" b="1" dirty="0">
              <a:solidFill>
                <a:srgbClr val="DD4026"/>
              </a:solidFill>
              <a:latin typeface="Verdana" panose="020B0604030504040204" pitchFamily="34" charset="0"/>
              <a:ea typeface="Verdana" panose="020B0604030504040204" pitchFamily="34" charset="0"/>
            </a:endParaRPr>
          </a:p>
          <a:p>
            <a:pPr marL="0">
              <a:lnSpc>
                <a:spcPct val="150000"/>
              </a:lnSpc>
              <a:spcBef>
                <a:spcPct val="0"/>
              </a:spcBef>
              <a:buFont typeface="Arial" panose="020B0604020202020204" pitchFamily="34" charset="0"/>
              <a:buNone/>
            </a:pPr>
            <a:r>
              <a:rPr lang="fr-FR" altLang="fr-FR" sz="1600" b="1" dirty="0">
                <a:latin typeface="Verdana" panose="020B0604030504040204" pitchFamily="34" charset="0"/>
                <a:ea typeface="Verdana" panose="020B0604030504040204" pitchFamily="34" charset="0"/>
              </a:rPr>
              <a:t>Formation ICAP (réservée aux </a:t>
            </a:r>
            <a:r>
              <a:rPr lang="fr-FR" altLang="fr-FR" sz="1600" b="1" dirty="0" err="1">
                <a:latin typeface="Verdana" panose="020B0604030504040204" pitchFamily="34" charset="0"/>
                <a:ea typeface="Verdana" panose="020B0604030504040204" pitchFamily="34" charset="0"/>
              </a:rPr>
              <a:t>enseignant.e.s</a:t>
            </a:r>
            <a:r>
              <a:rPr lang="fr-FR" altLang="fr-FR" sz="1600" b="1" dirty="0">
                <a:latin typeface="Verdana" panose="020B0604030504040204" pitchFamily="34" charset="0"/>
                <a:ea typeface="Verdana" panose="020B0604030504040204" pitchFamily="34" charset="0"/>
              </a:rPr>
              <a:t> de l’Université) :</a:t>
            </a:r>
            <a:endParaRPr lang="fr-FR" altLang="fr-FR" sz="1600" dirty="0">
              <a:latin typeface="Verdana" pitchFamily="34" charset="0"/>
              <a:ea typeface="Verdana" pitchFamily="34" charset="0"/>
              <a:cs typeface="Verdana" pitchFamily="34" charset="0"/>
            </a:endParaRPr>
          </a:p>
        </p:txBody>
      </p:sp>
      <p:pic>
        <p:nvPicPr>
          <p:cNvPr id="17" name="Image 16">
            <a:extLst>
              <a:ext uri="{FF2B5EF4-FFF2-40B4-BE49-F238E27FC236}">
                <a16:creationId xmlns:a16="http://schemas.microsoft.com/office/drawing/2014/main" id="{9D7430B2-79D2-4FFD-8D47-7070C43D8134}"/>
              </a:ext>
            </a:extLst>
          </p:cNvPr>
          <p:cNvPicPr>
            <a:picLocks noChangeAspect="1"/>
          </p:cNvPicPr>
          <p:nvPr/>
        </p:nvPicPr>
        <p:blipFill rotWithShape="1">
          <a:blip r:embed="rId3"/>
          <a:srcRect l="29812" t="-701" r="31055" b="41004"/>
          <a:stretch/>
        </p:blipFill>
        <p:spPr>
          <a:xfrm>
            <a:off x="7727302" y="4418936"/>
            <a:ext cx="1972620" cy="1095900"/>
          </a:xfrm>
          <a:prstGeom prst="rect">
            <a:avLst/>
          </a:prstGeom>
        </p:spPr>
      </p:pic>
      <p:pic>
        <p:nvPicPr>
          <p:cNvPr id="18" name="Image 17">
            <a:hlinkClick r:id="rId4"/>
            <a:extLst>
              <a:ext uri="{FF2B5EF4-FFF2-40B4-BE49-F238E27FC236}">
                <a16:creationId xmlns:a16="http://schemas.microsoft.com/office/drawing/2014/main" id="{EE046F64-B5F4-4AFE-8BC8-3ECA13A977FB}"/>
              </a:ext>
            </a:extLst>
          </p:cNvPr>
          <p:cNvPicPr>
            <a:picLocks noChangeAspect="1"/>
          </p:cNvPicPr>
          <p:nvPr/>
        </p:nvPicPr>
        <p:blipFill>
          <a:blip r:embed="rId5"/>
          <a:stretch>
            <a:fillRect/>
          </a:stretch>
        </p:blipFill>
        <p:spPr>
          <a:xfrm>
            <a:off x="2521070" y="3365898"/>
            <a:ext cx="7272808" cy="985886"/>
          </a:xfrm>
          <a:prstGeom prst="rect">
            <a:avLst/>
          </a:prstGeom>
        </p:spPr>
      </p:pic>
      <p:pic>
        <p:nvPicPr>
          <p:cNvPr id="19" name="Image 18">
            <a:hlinkClick r:id="rId6"/>
            <a:extLst>
              <a:ext uri="{FF2B5EF4-FFF2-40B4-BE49-F238E27FC236}">
                <a16:creationId xmlns:a16="http://schemas.microsoft.com/office/drawing/2014/main" id="{BB372F90-71BB-47A0-8F90-68FEAB04BF61}"/>
              </a:ext>
            </a:extLst>
          </p:cNvPr>
          <p:cNvPicPr>
            <a:picLocks noChangeAspect="1"/>
          </p:cNvPicPr>
          <p:nvPr/>
        </p:nvPicPr>
        <p:blipFill>
          <a:blip r:embed="rId7"/>
          <a:stretch>
            <a:fillRect/>
          </a:stretch>
        </p:blipFill>
        <p:spPr>
          <a:xfrm>
            <a:off x="2521070" y="4340606"/>
            <a:ext cx="4457700" cy="1438275"/>
          </a:xfrm>
          <a:prstGeom prst="rect">
            <a:avLst/>
          </a:prstGeom>
        </p:spPr>
      </p:pic>
      <p:pic>
        <p:nvPicPr>
          <p:cNvPr id="20" name="Image 19">
            <a:extLst>
              <a:ext uri="{FF2B5EF4-FFF2-40B4-BE49-F238E27FC236}">
                <a16:creationId xmlns:a16="http://schemas.microsoft.com/office/drawing/2014/main" id="{51EA5B64-4B2F-40F0-86C4-A2ABF9675177}"/>
              </a:ext>
            </a:extLst>
          </p:cNvPr>
          <p:cNvPicPr>
            <a:picLocks noChangeAspect="1"/>
          </p:cNvPicPr>
          <p:nvPr/>
        </p:nvPicPr>
        <p:blipFill>
          <a:blip r:embed="rId8"/>
          <a:stretch>
            <a:fillRect/>
          </a:stretch>
        </p:blipFill>
        <p:spPr>
          <a:xfrm>
            <a:off x="3505200" y="5823196"/>
            <a:ext cx="2752725" cy="381000"/>
          </a:xfrm>
          <a:prstGeom prst="rect">
            <a:avLst/>
          </a:prstGeom>
        </p:spPr>
      </p:pic>
    </p:spTree>
    <p:extLst>
      <p:ext uri="{BB962C8B-B14F-4D97-AF65-F5344CB8AC3E}">
        <p14:creationId xmlns:p14="http://schemas.microsoft.com/office/powerpoint/2010/main" val="1946305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6567947" cy="694167"/>
          </a:xfrm>
        </p:spPr>
        <p:txBody>
          <a:bodyPr>
            <a:noAutofit/>
          </a:bodyPr>
          <a:lstStyle/>
          <a:p>
            <a:r>
              <a:rPr lang="fr-FR" sz="3600" dirty="0"/>
              <a:t>Le concept d’hallucination</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21</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BED5F2B9-BEC0-4B1A-80D1-01261C494F7F}"/>
              </a:ext>
            </a:extLst>
          </p:cNvPr>
          <p:cNvSpPr txBox="1">
            <a:spLocks noChangeArrowheads="1"/>
          </p:cNvSpPr>
          <p:nvPr/>
        </p:nvSpPr>
        <p:spPr>
          <a:xfrm>
            <a:off x="2209800" y="1227139"/>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Font typeface="Arial" panose="020B0604020202020204" pitchFamily="34" charset="0"/>
              <a:buNone/>
            </a:pPr>
            <a:r>
              <a:rPr lang="fr-FR" sz="1800" dirty="0">
                <a:latin typeface="Calibri" panose="020F0502020204030204" pitchFamily="34" charset="0"/>
                <a:ea typeface="Calibri" panose="020F0502020204030204" pitchFamily="34" charset="0"/>
                <a:cs typeface="Times New Roman" panose="02020603050405020304" pitchFamily="18" charset="0"/>
              </a:rPr>
              <a:t>« </a:t>
            </a:r>
            <a:r>
              <a:rPr lang="fr-FR" sz="1800" i="1" dirty="0">
                <a:latin typeface="Calibri" panose="020F0502020204030204" pitchFamily="34" charset="0"/>
                <a:ea typeface="Calibri" panose="020F0502020204030204" pitchFamily="34" charset="0"/>
                <a:cs typeface="Times New Roman" panose="02020603050405020304" pitchFamily="18" charset="0"/>
              </a:rPr>
              <a:t>Réponse fausse ou trompeuse qui est présentée comme un fait certain </a:t>
            </a:r>
            <a:r>
              <a:rPr lang="fr-FR" sz="1800" dirty="0">
                <a:latin typeface="Calibri" panose="020F0502020204030204" pitchFamily="34" charset="0"/>
                <a:ea typeface="Calibri" panose="020F0502020204030204" pitchFamily="34" charset="0"/>
                <a:cs typeface="Times New Roman" panose="02020603050405020304" pitchFamily="18" charset="0"/>
              </a:rPr>
              <a:t>».  </a:t>
            </a:r>
            <a:r>
              <a:rPr lang="fr-FR" sz="1800" dirty="0">
                <a:latin typeface="Calibri" panose="020F0502020204030204" pitchFamily="34" charset="0"/>
                <a:ea typeface="Calibri" panose="020F0502020204030204" pitchFamily="34" charset="0"/>
                <a:cs typeface="Times New Roman" panose="02020603050405020304" pitchFamily="18" charset="0"/>
                <a:hlinkClick r:id="rId2"/>
              </a:rPr>
              <a:t>Wikipédia</a:t>
            </a:r>
            <a:endParaRPr lang="fr-FR"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Font typeface="Arial" panose="020B0604020202020204" pitchFamily="34" charset="0"/>
              <a:buNone/>
            </a:pPr>
            <a:r>
              <a:rPr lang="fr-FR" sz="1800" dirty="0">
                <a:latin typeface="Calibri" panose="020F0502020204030204" pitchFamily="34" charset="0"/>
                <a:ea typeface="Calibri" panose="020F0502020204030204" pitchFamily="34" charset="0"/>
                <a:cs typeface="Times New Roman" panose="02020603050405020304" pitchFamily="18" charset="0"/>
              </a:rPr>
              <a:t>L’IA générative n’a pas vocation à produire du contenu vrai, à vérifier ses sources ou à opposer un message d’erreur quand elle ne sait pas répondre. Elle se contente de produire du contenu vraisemblable, d’un point de vue statistique au vu du prompt rédigé. </a:t>
            </a:r>
          </a:p>
          <a:p>
            <a:pPr marL="0" indent="0" algn="just">
              <a:lnSpc>
                <a:spcPct val="107000"/>
              </a:lnSpc>
              <a:spcAft>
                <a:spcPts val="800"/>
              </a:spcAft>
              <a:buFont typeface="Arial" panose="020B0604020202020204" pitchFamily="34" charset="0"/>
              <a:buNone/>
            </a:pPr>
            <a:r>
              <a:rPr lang="fr-FR" sz="1800" dirty="0">
                <a:latin typeface="Calibri" panose="020F0502020204030204" pitchFamily="34" charset="0"/>
                <a:ea typeface="Calibri" panose="020F0502020204030204" pitchFamily="34" charset="0"/>
                <a:cs typeface="Times New Roman" panose="02020603050405020304" pitchFamily="18" charset="0"/>
              </a:rPr>
              <a:t>« </a:t>
            </a:r>
            <a:r>
              <a:rPr lang="fr-FR" sz="1800" i="1" dirty="0">
                <a:latin typeface="Calibri" panose="020F0502020204030204" pitchFamily="34" charset="0"/>
                <a:ea typeface="Calibri" panose="020F0502020204030204" pitchFamily="34" charset="0"/>
                <a:cs typeface="Times New Roman" panose="02020603050405020304" pitchFamily="18" charset="0"/>
              </a:rPr>
              <a:t>Toute information donnée par un chatbot ne peut être vraie que par accident</a:t>
            </a:r>
            <a:r>
              <a:rPr lang="fr-FR" sz="1800" dirty="0">
                <a:latin typeface="Calibri" panose="020F0502020204030204" pitchFamily="34" charset="0"/>
                <a:ea typeface="Calibri" panose="020F0502020204030204" pitchFamily="34" charset="0"/>
                <a:cs typeface="Times New Roman" panose="02020603050405020304" pitchFamily="18" charset="0"/>
              </a:rPr>
              <a:t> » (</a:t>
            </a:r>
            <a:r>
              <a:rPr lang="fr-FR" sz="1800" dirty="0" err="1">
                <a:latin typeface="Calibri" panose="020F0502020204030204" pitchFamily="34" charset="0"/>
                <a:ea typeface="Calibri" panose="020F0502020204030204" pitchFamily="34" charset="0"/>
                <a:cs typeface="Times New Roman" panose="02020603050405020304" pitchFamily="18" charset="0"/>
              </a:rPr>
              <a:t>Alexei</a:t>
            </a:r>
            <a:r>
              <a:rPr lang="fr-FR" sz="1800" dirty="0">
                <a:latin typeface="Calibri" panose="020F0502020204030204" pitchFamily="34" charset="0"/>
                <a:ea typeface="Calibri" panose="020F0502020204030204" pitchFamily="34" charset="0"/>
                <a:cs typeface="Times New Roman" panose="02020603050405020304" pitchFamily="18" charset="0"/>
              </a:rPr>
              <a:t> </a:t>
            </a:r>
            <a:r>
              <a:rPr lang="fr-FR" sz="1800" dirty="0" err="1">
                <a:latin typeface="Calibri" panose="020F0502020204030204" pitchFamily="34" charset="0"/>
                <a:ea typeface="Calibri" panose="020F0502020204030204" pitchFamily="34" charset="0"/>
                <a:cs typeface="Times New Roman" panose="02020603050405020304" pitchFamily="18" charset="0"/>
              </a:rPr>
              <a:t>Grimbaum</a:t>
            </a:r>
            <a:r>
              <a:rPr lang="fr-FR" sz="1800" dirty="0">
                <a:latin typeface="Calibri" panose="020F0502020204030204" pitchFamily="34" charset="0"/>
                <a:ea typeface="Calibri" panose="020F0502020204030204" pitchFamily="34" charset="0"/>
                <a:cs typeface="Times New Roman" panose="02020603050405020304" pitchFamily="18" charset="0"/>
              </a:rPr>
              <a:t>)</a:t>
            </a:r>
          </a:p>
          <a:p>
            <a:pPr marL="0" indent="0" algn="just">
              <a:lnSpc>
                <a:spcPct val="107000"/>
              </a:lnSpc>
              <a:spcAft>
                <a:spcPts val="800"/>
              </a:spcAft>
              <a:buFont typeface="Arial" panose="020B0604020202020204" pitchFamily="34" charset="0"/>
              <a:buNone/>
            </a:pPr>
            <a:r>
              <a:rPr lang="fr-FR" sz="1800" b="1" dirty="0">
                <a:latin typeface="Calibri" panose="020F0502020204030204" pitchFamily="34" charset="0"/>
                <a:cs typeface="Times New Roman" panose="02020603050405020304" pitchFamily="18" charset="0"/>
              </a:rPr>
              <a:t>La connexion au web garantit-elle la fiabilité ou l’absence d’hallucination ?</a:t>
            </a:r>
          </a:p>
          <a:p>
            <a:pPr marL="0" indent="0" algn="just">
              <a:lnSpc>
                <a:spcPct val="107000"/>
              </a:lnSpc>
              <a:spcAft>
                <a:spcPts val="800"/>
              </a:spcAft>
              <a:buFont typeface="Arial" panose="020B0604020202020204" pitchFamily="34" charset="0"/>
              <a:buNone/>
            </a:pPr>
            <a:r>
              <a:rPr lang="fr-FR" altLang="fr-FR" sz="1400" dirty="0">
                <a:latin typeface="Verdana" pitchFamily="34" charset="0"/>
                <a:ea typeface="Verdana" pitchFamily="34" charset="0"/>
                <a:cs typeface="Verdana" pitchFamily="34" charset="0"/>
                <a:hlinkClick r:id="rId3"/>
              </a:rPr>
              <a:t>Illustration</a:t>
            </a:r>
            <a:endParaRPr lang="fr-FR" sz="1400" b="1" dirty="0">
              <a:latin typeface="Calibri" panose="020F0502020204030204" pitchFamily="34" charset="0"/>
              <a:cs typeface="Times New Roman" panose="02020603050405020304" pitchFamily="18"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extLst>
              <a:ext uri="{FF2B5EF4-FFF2-40B4-BE49-F238E27FC236}">
                <a16:creationId xmlns:a16="http://schemas.microsoft.com/office/drawing/2014/main" id="{FCCC2DD8-2C1F-44C6-B871-2A153596A2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9884" y="4273955"/>
            <a:ext cx="1224136" cy="1224136"/>
          </a:xfrm>
          <a:prstGeom prst="rect">
            <a:avLst/>
          </a:prstGeom>
        </p:spPr>
      </p:pic>
      <p:sp>
        <p:nvSpPr>
          <p:cNvPr id="14" name="ZoneTexte 13">
            <a:extLst>
              <a:ext uri="{FF2B5EF4-FFF2-40B4-BE49-F238E27FC236}">
                <a16:creationId xmlns:a16="http://schemas.microsoft.com/office/drawing/2014/main" id="{24607DEE-3842-43BD-9DB8-6FE74AE44C8C}"/>
              </a:ext>
            </a:extLst>
          </p:cNvPr>
          <p:cNvSpPr txBox="1"/>
          <p:nvPr/>
        </p:nvSpPr>
        <p:spPr>
          <a:xfrm>
            <a:off x="2133083" y="5061049"/>
            <a:ext cx="2896634" cy="874085"/>
          </a:xfrm>
          <a:prstGeom prst="rect">
            <a:avLst/>
          </a:prstGeom>
          <a:noFill/>
        </p:spPr>
        <p:txBody>
          <a:bodyPr wrap="square">
            <a:spAutoFit/>
          </a:bodyPr>
          <a:lstStyle/>
          <a:p>
            <a:pPr>
              <a:lnSpc>
                <a:spcPct val="107000"/>
              </a:lnSpc>
              <a:spcAft>
                <a:spcPts val="800"/>
              </a:spcAft>
            </a:pPr>
            <a:r>
              <a:rPr lang="fr-FR" sz="12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La série des Décodeurs du quotidien </a:t>
            </a:r>
            <a:r>
              <a:rPr lang="fr-FR" sz="1200" i="1"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Le Monde</a:t>
            </a:r>
            <a:r>
              <a:rPr lang="fr-FR" sz="12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a recensé </a:t>
            </a:r>
            <a:r>
              <a:rPr lang="fr-FR" sz="1200" u="sng"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nombre d'hallucinations</a:t>
            </a:r>
            <a:r>
              <a:rPr lang="fr-FR" sz="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fr-FR" sz="12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générées par l'IA. (Accès intégral via le portail de la BU).</a:t>
            </a:r>
          </a:p>
        </p:txBody>
      </p:sp>
      <p:sp>
        <p:nvSpPr>
          <p:cNvPr id="16" name="ZoneTexte 15">
            <a:extLst>
              <a:ext uri="{FF2B5EF4-FFF2-40B4-BE49-F238E27FC236}">
                <a16:creationId xmlns:a16="http://schemas.microsoft.com/office/drawing/2014/main" id="{850603A3-0A90-410D-B894-28DCC1811756}"/>
              </a:ext>
            </a:extLst>
          </p:cNvPr>
          <p:cNvSpPr txBox="1"/>
          <p:nvPr/>
        </p:nvSpPr>
        <p:spPr>
          <a:xfrm>
            <a:off x="5234393" y="5050994"/>
            <a:ext cx="2896634" cy="874085"/>
          </a:xfrm>
          <a:prstGeom prst="rect">
            <a:avLst/>
          </a:prstGeom>
          <a:noFill/>
        </p:spPr>
        <p:txBody>
          <a:bodyPr wrap="square">
            <a:spAutoFit/>
          </a:bodyPr>
          <a:lstStyle/>
          <a:p>
            <a:pPr>
              <a:lnSpc>
                <a:spcPct val="107000"/>
              </a:lnSpc>
              <a:spcAft>
                <a:spcPts val="800"/>
              </a:spcAft>
            </a:pPr>
            <a:r>
              <a:rPr lang="fr-FR" sz="1200" dirty="0">
                <a:solidFill>
                  <a:schemeClr val="accent1">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Sur l’actualité, une réponse sur cinq contient des erreurs factuelles, selon une étude de la BBC, </a:t>
            </a:r>
            <a:r>
              <a:rPr lang="fr-FR" sz="1200" dirty="0">
                <a:solidFill>
                  <a:schemeClr val="accent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hlinkClick r:id="rId6"/>
              </a:rPr>
              <a:t>Le Monde [11 février 2025]</a:t>
            </a:r>
            <a:endParaRPr lang="fr-FR" sz="1200" dirty="0">
              <a:solidFill>
                <a:schemeClr val="accent2">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4445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6567947" cy="694167"/>
          </a:xfrm>
        </p:spPr>
        <p:txBody>
          <a:bodyPr>
            <a:noAutofit/>
          </a:bodyPr>
          <a:lstStyle/>
          <a:p>
            <a:r>
              <a:rPr lang="fr-FR" sz="3600" dirty="0"/>
              <a:t>Testons Copilot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22</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13C78C63-7C21-452B-AD6D-9890FB0DF2CC}"/>
              </a:ext>
            </a:extLst>
          </p:cNvPr>
          <p:cNvSpPr txBox="1">
            <a:spLocks noChangeArrowheads="1"/>
          </p:cNvSpPr>
          <p:nvPr/>
        </p:nvSpPr>
        <p:spPr>
          <a:xfrm>
            <a:off x="2274888" y="832371"/>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2"/>
              </a:rPr>
              <a:t>https://www.copilot.microsoft.com</a:t>
            </a: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3"/>
              </a:rPr>
              <a:t>Page DSI</a:t>
            </a:r>
            <a:r>
              <a:rPr lang="fr-FR" altLang="fr-FR" sz="1400" dirty="0">
                <a:latin typeface="Verdana" pitchFamily="34" charset="0"/>
                <a:ea typeface="Verdana" pitchFamily="34" charset="0"/>
                <a:cs typeface="Verdana" pitchFamily="34" charset="0"/>
              </a:rPr>
              <a:t> : création licence Microsoft 365 éducation</a:t>
            </a: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rPr>
              <a:t>Si besoin d’aide </a:t>
            </a:r>
            <a:r>
              <a:rPr lang="fr-FR" altLang="fr-FR" sz="1400" dirty="0">
                <a:latin typeface="Verdana" pitchFamily="34" charset="0"/>
                <a:ea typeface="Verdana" pitchFamily="34" charset="0"/>
                <a:cs typeface="Verdana" pitchFamily="34" charset="0"/>
                <a:sym typeface="Wingdings" panose="05000000000000000000" pitchFamily="2" charset="2"/>
              </a:rPr>
              <a:t> </a:t>
            </a:r>
            <a:r>
              <a:rPr lang="fr-FR" altLang="fr-FR" sz="1400" dirty="0">
                <a:latin typeface="Verdana" pitchFamily="34" charset="0"/>
                <a:ea typeface="Verdana" pitchFamily="34" charset="0"/>
                <a:cs typeface="Verdana" pitchFamily="34" charset="0"/>
                <a:sym typeface="Wingdings" panose="05000000000000000000" pitchFamily="2" charset="2"/>
                <a:hlinkClick r:id="rId4"/>
              </a:rPr>
              <a:t>https://support.univ-lyon1.fr</a:t>
            </a:r>
            <a:r>
              <a:rPr lang="fr-FR" altLang="fr-FR" sz="1400" dirty="0">
                <a:latin typeface="Verdana" pitchFamily="34" charset="0"/>
                <a:ea typeface="Verdana" pitchFamily="34" charset="0"/>
                <a:cs typeface="Verdana" pitchFamily="34" charset="0"/>
                <a:sym typeface="Wingdings" panose="05000000000000000000" pitchFamily="2" charset="2"/>
              </a:rPr>
              <a:t>   </a:t>
            </a:r>
            <a:br>
              <a:rPr lang="fr-FR" altLang="fr-FR" sz="1400" dirty="0">
                <a:latin typeface="Verdana" pitchFamily="34" charset="0"/>
                <a:ea typeface="Verdana" pitchFamily="34" charset="0"/>
                <a:cs typeface="Verdana" pitchFamily="34" charset="0"/>
              </a:rPr>
            </a:b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extLst>
              <a:ext uri="{FF2B5EF4-FFF2-40B4-BE49-F238E27FC236}">
                <a16:creationId xmlns:a16="http://schemas.microsoft.com/office/drawing/2014/main" id="{04115069-334A-470C-89DE-2D04CE1B5E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890" y="721335"/>
            <a:ext cx="1502398" cy="1502398"/>
          </a:xfrm>
          <a:prstGeom prst="rect">
            <a:avLst/>
          </a:prstGeom>
        </p:spPr>
      </p:pic>
      <p:pic>
        <p:nvPicPr>
          <p:cNvPr id="17" name="Image 16">
            <a:extLst>
              <a:ext uri="{FF2B5EF4-FFF2-40B4-BE49-F238E27FC236}">
                <a16:creationId xmlns:a16="http://schemas.microsoft.com/office/drawing/2014/main" id="{B517656A-1301-4891-BD7D-E3EE786808FE}"/>
              </a:ext>
            </a:extLst>
          </p:cNvPr>
          <p:cNvPicPr>
            <a:picLocks noChangeAspect="1"/>
          </p:cNvPicPr>
          <p:nvPr/>
        </p:nvPicPr>
        <p:blipFill rotWithShape="1">
          <a:blip r:embed="rId6"/>
          <a:srcRect t="11021" r="1176" b="4174"/>
          <a:stretch/>
        </p:blipFill>
        <p:spPr>
          <a:xfrm>
            <a:off x="1987104" y="2265494"/>
            <a:ext cx="9036496" cy="4361923"/>
          </a:xfrm>
          <a:prstGeom prst="rect">
            <a:avLst/>
          </a:prstGeom>
        </p:spPr>
      </p:pic>
      <p:pic>
        <p:nvPicPr>
          <p:cNvPr id="18" name="Image 17">
            <a:extLst>
              <a:ext uri="{FF2B5EF4-FFF2-40B4-BE49-F238E27FC236}">
                <a16:creationId xmlns:a16="http://schemas.microsoft.com/office/drawing/2014/main" id="{267A532F-CBDA-4354-8F40-67FA98BFE7BB}"/>
              </a:ext>
            </a:extLst>
          </p:cNvPr>
          <p:cNvPicPr>
            <a:picLocks noChangeAspect="1"/>
          </p:cNvPicPr>
          <p:nvPr/>
        </p:nvPicPr>
        <p:blipFill>
          <a:blip r:embed="rId7"/>
          <a:stretch>
            <a:fillRect/>
          </a:stretch>
        </p:blipFill>
        <p:spPr>
          <a:xfrm>
            <a:off x="7403483" y="5112183"/>
            <a:ext cx="2643411" cy="827633"/>
          </a:xfrm>
          <a:prstGeom prst="rect">
            <a:avLst/>
          </a:prstGeom>
        </p:spPr>
      </p:pic>
      <p:cxnSp>
        <p:nvCxnSpPr>
          <p:cNvPr id="19" name="Connecteur droit avec flèche 18">
            <a:extLst>
              <a:ext uri="{FF2B5EF4-FFF2-40B4-BE49-F238E27FC236}">
                <a16:creationId xmlns:a16="http://schemas.microsoft.com/office/drawing/2014/main" id="{81637CD1-4721-478E-813C-AAAA877FE4B6}"/>
              </a:ext>
            </a:extLst>
          </p:cNvPr>
          <p:cNvCxnSpPr/>
          <p:nvPr/>
        </p:nvCxnSpPr>
        <p:spPr>
          <a:xfrm flipH="1">
            <a:off x="7187459" y="5692204"/>
            <a:ext cx="216024" cy="14401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785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6567947" cy="694167"/>
          </a:xfrm>
        </p:spPr>
        <p:txBody>
          <a:bodyPr>
            <a:noAutofit/>
          </a:bodyPr>
          <a:lstStyle/>
          <a:p>
            <a:r>
              <a:rPr lang="fr-FR" sz="3600" dirty="0"/>
              <a:t>Testons Copilot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23</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2" name="Image 11">
            <a:extLst>
              <a:ext uri="{FF2B5EF4-FFF2-40B4-BE49-F238E27FC236}">
                <a16:creationId xmlns:a16="http://schemas.microsoft.com/office/drawing/2014/main" id="{844F583E-B551-448F-A428-ED14C268DBB7}"/>
              </a:ext>
            </a:extLst>
          </p:cNvPr>
          <p:cNvPicPr>
            <a:picLocks noChangeAspect="1"/>
          </p:cNvPicPr>
          <p:nvPr/>
        </p:nvPicPr>
        <p:blipFill>
          <a:blip r:embed="rId2"/>
          <a:stretch>
            <a:fillRect/>
          </a:stretch>
        </p:blipFill>
        <p:spPr>
          <a:xfrm>
            <a:off x="2009510" y="1655309"/>
            <a:ext cx="8820472" cy="550540"/>
          </a:xfrm>
          <a:prstGeom prst="rect">
            <a:avLst/>
          </a:prstGeom>
        </p:spPr>
      </p:pic>
      <p:sp>
        <p:nvSpPr>
          <p:cNvPr id="13" name="Rectangle 12">
            <a:extLst>
              <a:ext uri="{FF2B5EF4-FFF2-40B4-BE49-F238E27FC236}">
                <a16:creationId xmlns:a16="http://schemas.microsoft.com/office/drawing/2014/main" id="{37300203-F5ED-40A1-BF0E-7259F350C09E}"/>
              </a:ext>
            </a:extLst>
          </p:cNvPr>
          <p:cNvSpPr/>
          <p:nvPr/>
        </p:nvSpPr>
        <p:spPr>
          <a:xfrm>
            <a:off x="2149887" y="2380351"/>
            <a:ext cx="2795958" cy="451790"/>
          </a:xfrm>
          <a:prstGeom prst="rect">
            <a:avLst/>
          </a:prstGeom>
        </p:spPr>
        <p:txBody>
          <a:bodyPr wrap="none">
            <a:spAutoFit/>
          </a:bodyPr>
          <a:lstStyle/>
          <a:p>
            <a:pPr>
              <a:lnSpc>
                <a:spcPct val="150000"/>
              </a:lnSpc>
            </a:pPr>
            <a:r>
              <a:rPr lang="fr-FR" altLang="fr-FR" b="1" dirty="0">
                <a:latin typeface="Verdana" pitchFamily="34" charset="0"/>
                <a:ea typeface="Verdana" pitchFamily="34" charset="0"/>
                <a:cs typeface="Verdana" pitchFamily="34" charset="0"/>
              </a:rPr>
              <a:t>… devenue obsolète</a:t>
            </a:r>
          </a:p>
        </p:txBody>
      </p:sp>
      <p:sp>
        <p:nvSpPr>
          <p:cNvPr id="16" name="Rectangle 15">
            <a:extLst>
              <a:ext uri="{FF2B5EF4-FFF2-40B4-BE49-F238E27FC236}">
                <a16:creationId xmlns:a16="http://schemas.microsoft.com/office/drawing/2014/main" id="{3369E925-6BE5-4B02-A011-671A2FB63107}"/>
              </a:ext>
            </a:extLst>
          </p:cNvPr>
          <p:cNvSpPr/>
          <p:nvPr/>
        </p:nvSpPr>
        <p:spPr>
          <a:xfrm>
            <a:off x="2131500" y="1029017"/>
            <a:ext cx="4945585" cy="451790"/>
          </a:xfrm>
          <a:prstGeom prst="rect">
            <a:avLst/>
          </a:prstGeom>
        </p:spPr>
        <p:txBody>
          <a:bodyPr wrap="none">
            <a:spAutoFit/>
          </a:bodyPr>
          <a:lstStyle/>
          <a:p>
            <a:pPr>
              <a:lnSpc>
                <a:spcPct val="150000"/>
              </a:lnSpc>
            </a:pPr>
            <a:r>
              <a:rPr lang="fr-FR" altLang="fr-FR" b="1" dirty="0">
                <a:latin typeface="Verdana" pitchFamily="34" charset="0"/>
                <a:ea typeface="Verdana" pitchFamily="34" charset="0"/>
                <a:cs typeface="Verdana" pitchFamily="34" charset="0"/>
              </a:rPr>
              <a:t>Une classification d’IA génératives…</a:t>
            </a:r>
          </a:p>
        </p:txBody>
      </p:sp>
      <p:sp>
        <p:nvSpPr>
          <p:cNvPr id="17" name="Rectangle 16">
            <a:extLst>
              <a:ext uri="{FF2B5EF4-FFF2-40B4-BE49-F238E27FC236}">
                <a16:creationId xmlns:a16="http://schemas.microsoft.com/office/drawing/2014/main" id="{50893411-F3F1-4F92-BBFE-572A1D6D79A1}"/>
              </a:ext>
            </a:extLst>
          </p:cNvPr>
          <p:cNvSpPr/>
          <p:nvPr/>
        </p:nvSpPr>
        <p:spPr>
          <a:xfrm>
            <a:off x="2279410" y="3006643"/>
            <a:ext cx="7443912" cy="415242"/>
          </a:xfrm>
          <a:prstGeom prst="rect">
            <a:avLst/>
          </a:prstGeom>
        </p:spPr>
        <p:txBody>
          <a:bodyPr wrap="square">
            <a:spAutoFit/>
          </a:bodyPr>
          <a:lstStyle/>
          <a:p>
            <a:pPr>
              <a:lnSpc>
                <a:spcPct val="150000"/>
              </a:lnSpc>
            </a:pPr>
            <a:r>
              <a:rPr lang="fr-FR" sz="1600" dirty="0"/>
              <a:t>Avec des interfaces devenues multimodales</a:t>
            </a:r>
            <a:endParaRPr lang="fr-FR" altLang="fr-FR" sz="1600" dirty="0">
              <a:latin typeface="Verdana" pitchFamily="34" charset="0"/>
              <a:ea typeface="Verdana" pitchFamily="34" charset="0"/>
            </a:endParaRPr>
          </a:p>
        </p:txBody>
      </p:sp>
      <p:pic>
        <p:nvPicPr>
          <p:cNvPr id="18" name="Image 17">
            <a:extLst>
              <a:ext uri="{FF2B5EF4-FFF2-40B4-BE49-F238E27FC236}">
                <a16:creationId xmlns:a16="http://schemas.microsoft.com/office/drawing/2014/main" id="{88A198C2-EA85-40F8-BFBF-4760A4D092E5}"/>
              </a:ext>
            </a:extLst>
          </p:cNvPr>
          <p:cNvPicPr>
            <a:picLocks noChangeAspect="1"/>
          </p:cNvPicPr>
          <p:nvPr/>
        </p:nvPicPr>
        <p:blipFill>
          <a:blip r:embed="rId3"/>
          <a:stretch>
            <a:fillRect/>
          </a:stretch>
        </p:blipFill>
        <p:spPr>
          <a:xfrm>
            <a:off x="6637433" y="2442412"/>
            <a:ext cx="4004860" cy="3102865"/>
          </a:xfrm>
          <a:prstGeom prst="rect">
            <a:avLst/>
          </a:prstGeom>
        </p:spPr>
      </p:pic>
      <p:pic>
        <p:nvPicPr>
          <p:cNvPr id="19" name="Image 18">
            <a:extLst>
              <a:ext uri="{FF2B5EF4-FFF2-40B4-BE49-F238E27FC236}">
                <a16:creationId xmlns:a16="http://schemas.microsoft.com/office/drawing/2014/main" id="{2D3E9935-47A5-434A-A177-A738C78400F8}"/>
              </a:ext>
            </a:extLst>
          </p:cNvPr>
          <p:cNvPicPr>
            <a:picLocks noChangeAspect="1"/>
          </p:cNvPicPr>
          <p:nvPr/>
        </p:nvPicPr>
        <p:blipFill rotWithShape="1">
          <a:blip r:embed="rId4"/>
          <a:srcRect l="32903" t="422"/>
          <a:stretch/>
        </p:blipFill>
        <p:spPr>
          <a:xfrm>
            <a:off x="2162215" y="3943194"/>
            <a:ext cx="4184205" cy="2816102"/>
          </a:xfrm>
          <a:prstGeom prst="rect">
            <a:avLst/>
          </a:prstGeom>
        </p:spPr>
      </p:pic>
    </p:spTree>
    <p:extLst>
      <p:ext uri="{BB962C8B-B14F-4D97-AF65-F5344CB8AC3E}">
        <p14:creationId xmlns:p14="http://schemas.microsoft.com/office/powerpoint/2010/main" val="3453358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sz="3600" dirty="0" err="1"/>
              <a:t>WebChatGPT</a:t>
            </a:r>
            <a:r>
              <a:rPr lang="fr-FR" sz="3600" dirty="0"/>
              <a:t> : </a:t>
            </a:r>
            <a:r>
              <a:rPr lang="fr-FR" sz="3600" i="1" dirty="0"/>
              <a:t>ChatGPT</a:t>
            </a:r>
            <a:r>
              <a:rPr lang="fr-FR" sz="3600" dirty="0"/>
              <a:t> avec accès au web</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24</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0" name="Image 19">
            <a:extLst>
              <a:ext uri="{FF2B5EF4-FFF2-40B4-BE49-F238E27FC236}">
                <a16:creationId xmlns:a16="http://schemas.microsoft.com/office/drawing/2014/main" id="{D0222414-5C49-4014-BB53-D3E850E793DF}"/>
              </a:ext>
            </a:extLst>
          </p:cNvPr>
          <p:cNvPicPr>
            <a:picLocks noChangeAspect="1"/>
          </p:cNvPicPr>
          <p:nvPr/>
        </p:nvPicPr>
        <p:blipFill>
          <a:blip r:embed="rId2"/>
          <a:stretch>
            <a:fillRect/>
          </a:stretch>
        </p:blipFill>
        <p:spPr>
          <a:xfrm>
            <a:off x="2934931" y="4480936"/>
            <a:ext cx="1646404" cy="1513464"/>
          </a:xfrm>
          <a:prstGeom prst="ellipse">
            <a:avLst/>
          </a:prstGeom>
          <a:ln>
            <a:noFill/>
          </a:ln>
          <a:effectLst>
            <a:softEdge rad="112500"/>
          </a:effectLst>
        </p:spPr>
      </p:pic>
      <p:pic>
        <p:nvPicPr>
          <p:cNvPr id="21" name="Image 20">
            <a:extLst>
              <a:ext uri="{FF2B5EF4-FFF2-40B4-BE49-F238E27FC236}">
                <a16:creationId xmlns:a16="http://schemas.microsoft.com/office/drawing/2014/main" id="{F1762DE5-4F02-4DE2-B3BA-6D07097A7B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2452" y="1629136"/>
            <a:ext cx="1005840" cy="1046988"/>
          </a:xfrm>
          <a:prstGeom prst="rect">
            <a:avLst/>
          </a:prstGeom>
        </p:spPr>
      </p:pic>
      <p:pic>
        <p:nvPicPr>
          <p:cNvPr id="22" name="Image 21">
            <a:hlinkClick r:id="rId4"/>
            <a:extLst>
              <a:ext uri="{FF2B5EF4-FFF2-40B4-BE49-F238E27FC236}">
                <a16:creationId xmlns:a16="http://schemas.microsoft.com/office/drawing/2014/main" id="{55B59F38-0805-41BC-9A0E-543932E68364}"/>
              </a:ext>
            </a:extLst>
          </p:cNvPr>
          <p:cNvPicPr>
            <a:picLocks noChangeAspect="1"/>
          </p:cNvPicPr>
          <p:nvPr/>
        </p:nvPicPr>
        <p:blipFill>
          <a:blip r:embed="rId5"/>
          <a:stretch>
            <a:fillRect/>
          </a:stretch>
        </p:blipFill>
        <p:spPr>
          <a:xfrm>
            <a:off x="2173645" y="1409783"/>
            <a:ext cx="3606019" cy="2775084"/>
          </a:xfrm>
          <a:prstGeom prst="rect">
            <a:avLst/>
          </a:prstGeom>
        </p:spPr>
      </p:pic>
      <p:pic>
        <p:nvPicPr>
          <p:cNvPr id="23" name="Picture 4" descr="Microsoft Edge — Wikipédia">
            <a:extLst>
              <a:ext uri="{FF2B5EF4-FFF2-40B4-BE49-F238E27FC236}">
                <a16:creationId xmlns:a16="http://schemas.microsoft.com/office/drawing/2014/main" id="{2E4BD66F-42DE-496D-9CC9-2605EBDDEE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79128" y="1677843"/>
            <a:ext cx="1046988" cy="1046988"/>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 23">
            <a:hlinkClick r:id="rId7"/>
            <a:extLst>
              <a:ext uri="{FF2B5EF4-FFF2-40B4-BE49-F238E27FC236}">
                <a16:creationId xmlns:a16="http://schemas.microsoft.com/office/drawing/2014/main" id="{156FEF2A-F3B2-4EDF-9BA7-24A360F9DABB}"/>
              </a:ext>
            </a:extLst>
          </p:cNvPr>
          <p:cNvPicPr>
            <a:picLocks noChangeAspect="1"/>
          </p:cNvPicPr>
          <p:nvPr/>
        </p:nvPicPr>
        <p:blipFill>
          <a:blip r:embed="rId8"/>
          <a:stretch>
            <a:fillRect/>
          </a:stretch>
        </p:blipFill>
        <p:spPr>
          <a:xfrm>
            <a:off x="5809716" y="3223332"/>
            <a:ext cx="4172484" cy="3498143"/>
          </a:xfrm>
          <a:prstGeom prst="rect">
            <a:avLst/>
          </a:prstGeom>
        </p:spPr>
      </p:pic>
    </p:spTree>
    <p:extLst>
      <p:ext uri="{BB962C8B-B14F-4D97-AF65-F5344CB8AC3E}">
        <p14:creationId xmlns:p14="http://schemas.microsoft.com/office/powerpoint/2010/main" val="3649793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sz="3600" dirty="0"/>
              <a:t>Les IA génératives d’images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25</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4" name="Rectangle 2">
            <a:extLst>
              <a:ext uri="{FF2B5EF4-FFF2-40B4-BE49-F238E27FC236}">
                <a16:creationId xmlns:a16="http://schemas.microsoft.com/office/drawing/2014/main" id="{D5B62509-7FB4-4866-B651-A7F320D81B0F}"/>
              </a:ext>
            </a:extLst>
          </p:cNvPr>
          <p:cNvSpPr txBox="1">
            <a:spLocks noChangeArrowheads="1"/>
          </p:cNvSpPr>
          <p:nvPr/>
        </p:nvSpPr>
        <p:spPr>
          <a:xfrm>
            <a:off x="1838735" y="1129241"/>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r>
              <a:rPr lang="fr-FR" sz="1800" dirty="0">
                <a:latin typeface="Calibri" panose="020F0502020204030204" pitchFamily="34" charset="0"/>
                <a:ea typeface="Calibri" panose="020F0502020204030204" pitchFamily="34" charset="0"/>
                <a:cs typeface="Times New Roman" panose="02020603050405020304" pitchFamily="18" charset="0"/>
              </a:rPr>
              <a:t>Savez-vous que l’IA a fait son entrée dans le monde de l’art ?</a:t>
            </a:r>
          </a:p>
          <a:p>
            <a:pPr marL="0">
              <a:lnSpc>
                <a:spcPct val="150000"/>
              </a:lnSpc>
              <a:spcBef>
                <a:spcPct val="0"/>
              </a:spcBef>
              <a:buFont typeface="Arial" panose="020B0604020202020204" pitchFamily="34" charset="0"/>
              <a:buNone/>
            </a:pPr>
            <a:r>
              <a:rPr lang="fr-FR" sz="1400" dirty="0">
                <a:latin typeface="Calibri" panose="020F0502020204030204" pitchFamily="34" charset="0"/>
                <a:ea typeface="Calibri" panose="020F0502020204030204" pitchFamily="34" charset="0"/>
                <a:cs typeface="Times New Roman" panose="02020603050405020304" pitchFamily="18" charset="0"/>
                <a:hlinkClick r:id="rId2"/>
              </a:rPr>
              <a:t>https://exquisiteworkers.medium.com/ai-surrealism-unveiling-new-editions-78f7253b34b2</a:t>
            </a:r>
            <a:r>
              <a:rPr lang="fr-FR" sz="1400" dirty="0">
                <a:latin typeface="Calibri" panose="020F0502020204030204" pitchFamily="34" charset="0"/>
                <a:ea typeface="Calibri" panose="020F0502020204030204" pitchFamily="34" charset="0"/>
                <a:cs typeface="Times New Roman" panose="02020603050405020304" pitchFamily="18" charset="0"/>
              </a:rPr>
              <a:t> </a:t>
            </a:r>
            <a:endParaRPr lang="fr-FR" altLang="fr-FR" sz="16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hlinkClick r:id="rId3"/>
            <a:extLst>
              <a:ext uri="{FF2B5EF4-FFF2-40B4-BE49-F238E27FC236}">
                <a16:creationId xmlns:a16="http://schemas.microsoft.com/office/drawing/2014/main" id="{88C57384-6C0B-4DB8-800B-40417B9D6E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4611" y="2129408"/>
            <a:ext cx="8854330" cy="3074420"/>
          </a:xfrm>
          <a:prstGeom prst="rect">
            <a:avLst/>
          </a:prstGeom>
        </p:spPr>
      </p:pic>
      <p:sp>
        <p:nvSpPr>
          <p:cNvPr id="17" name="ZoneTexte 16">
            <a:extLst>
              <a:ext uri="{FF2B5EF4-FFF2-40B4-BE49-F238E27FC236}">
                <a16:creationId xmlns:a16="http://schemas.microsoft.com/office/drawing/2014/main" id="{634F16B8-9A2B-4EBC-9FEF-915422CF4C6B}"/>
              </a:ext>
            </a:extLst>
          </p:cNvPr>
          <p:cNvSpPr txBox="1"/>
          <p:nvPr/>
        </p:nvSpPr>
        <p:spPr>
          <a:xfrm>
            <a:off x="3962400" y="5368793"/>
            <a:ext cx="4572000" cy="332014"/>
          </a:xfrm>
          <a:prstGeom prst="rect">
            <a:avLst/>
          </a:prstGeom>
          <a:noFill/>
        </p:spPr>
        <p:txBody>
          <a:bodyPr wrap="square">
            <a:spAutoFit/>
          </a:bodyPr>
          <a:lstStyle/>
          <a:p>
            <a:pPr indent="-342900" algn="ctr" eaLnBrk="1" hangingPunct="1">
              <a:lnSpc>
                <a:spcPct val="150000"/>
              </a:lnSpc>
            </a:pPr>
            <a:r>
              <a:rPr lang="fr-FR" sz="1200" i="1" dirty="0">
                <a:solidFill>
                  <a:schemeClr val="accent1">
                    <a:lumMod val="75000"/>
                  </a:schemeClr>
                </a:solidFill>
                <a:latin typeface="Verdana" pitchFamily="34" charset="0"/>
                <a:ea typeface="Verdana" pitchFamily="34" charset="0"/>
              </a:rPr>
              <a:t>Théâtre d'opéra spatial, Jason Allen (</a:t>
            </a:r>
            <a:r>
              <a:rPr lang="fr-FR" sz="1200" i="1" dirty="0" err="1">
                <a:solidFill>
                  <a:schemeClr val="accent1">
                    <a:lumMod val="75000"/>
                  </a:schemeClr>
                </a:solidFill>
                <a:latin typeface="Verdana" pitchFamily="34" charset="0"/>
                <a:ea typeface="Verdana" pitchFamily="34" charset="0"/>
              </a:rPr>
              <a:t>Midjourney</a:t>
            </a:r>
            <a:r>
              <a:rPr lang="fr-FR" sz="1200" i="1" dirty="0">
                <a:solidFill>
                  <a:schemeClr val="accent1">
                    <a:lumMod val="75000"/>
                  </a:schemeClr>
                </a:solidFill>
                <a:latin typeface="Verdana" pitchFamily="34" charset="0"/>
                <a:ea typeface="Verdana" pitchFamily="34" charset="0"/>
              </a:rPr>
              <a:t>)</a:t>
            </a:r>
          </a:p>
        </p:txBody>
      </p:sp>
    </p:spTree>
    <p:extLst>
      <p:ext uri="{BB962C8B-B14F-4D97-AF65-F5344CB8AC3E}">
        <p14:creationId xmlns:p14="http://schemas.microsoft.com/office/powerpoint/2010/main" val="1296837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sz="3600" dirty="0"/>
              <a:t>Testons une IA générative d’images : </a:t>
            </a:r>
            <a:r>
              <a:rPr lang="fr-FR" sz="3600" dirty="0" err="1"/>
              <a:t>Yeri</a:t>
            </a:r>
            <a:r>
              <a:rPr lang="fr-FR" sz="3600" dirty="0"/>
              <a:t> AI</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26</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014FEE5F-8C06-48E8-9FA2-076B2566A531}"/>
              </a:ext>
            </a:extLst>
          </p:cNvPr>
          <p:cNvSpPr txBox="1">
            <a:spLocks noChangeArrowheads="1"/>
          </p:cNvSpPr>
          <p:nvPr/>
        </p:nvSpPr>
        <p:spPr>
          <a:xfrm>
            <a:off x="1700205" y="838203"/>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i="1" dirty="0">
              <a:solidFill>
                <a:srgbClr val="DD4026"/>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solidFill>
                  <a:srgbClr val="DD4026"/>
                </a:solidFill>
                <a:latin typeface="Verdana" pitchFamily="34" charset="0"/>
                <a:ea typeface="Verdana" pitchFamily="34" charset="0"/>
                <a:cs typeface="Verdana" pitchFamily="34" charset="0"/>
                <a:hlinkClick r:id="rId2"/>
              </a:rPr>
              <a:t>https://yeri.ai/fr/app/image-generator</a:t>
            </a:r>
            <a:r>
              <a:rPr lang="fr-FR" altLang="fr-FR" sz="1400" dirty="0">
                <a:solidFill>
                  <a:srgbClr val="DD4026"/>
                </a:solidFill>
                <a:latin typeface="Verdana" pitchFamily="34" charset="0"/>
                <a:ea typeface="Verdana" pitchFamily="34" charset="0"/>
                <a:cs typeface="Verdana" pitchFamily="34" charset="0"/>
              </a:rPr>
              <a:t> </a:t>
            </a:r>
            <a:br>
              <a:rPr lang="fr-FR" altLang="fr-FR" sz="1400" dirty="0">
                <a:latin typeface="Verdana" pitchFamily="34" charset="0"/>
                <a:ea typeface="Verdana" pitchFamily="34" charset="0"/>
                <a:cs typeface="Verdana" pitchFamily="34" charset="0"/>
              </a:rPr>
            </a:b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3" name="Rectangle 12">
            <a:extLst>
              <a:ext uri="{FF2B5EF4-FFF2-40B4-BE49-F238E27FC236}">
                <a16:creationId xmlns:a16="http://schemas.microsoft.com/office/drawing/2014/main" id="{07174F17-93BA-40FC-A882-7B171C98B012}"/>
              </a:ext>
            </a:extLst>
          </p:cNvPr>
          <p:cNvSpPr/>
          <p:nvPr/>
        </p:nvSpPr>
        <p:spPr>
          <a:xfrm>
            <a:off x="1700205" y="5446814"/>
            <a:ext cx="6841008" cy="738664"/>
          </a:xfrm>
          <a:prstGeom prst="rect">
            <a:avLst/>
          </a:prstGeom>
        </p:spPr>
        <p:txBody>
          <a:bodyPr wrap="square">
            <a:spAutoFit/>
          </a:bodyPr>
          <a:lstStyle/>
          <a:p>
            <a:pPr>
              <a:lnSpc>
                <a:spcPct val="150000"/>
              </a:lnSpc>
            </a:pPr>
            <a:r>
              <a:rPr lang="fr-FR" altLang="fr-FR" sz="1400" dirty="0">
                <a:latin typeface="Verdana" pitchFamily="34" charset="0"/>
                <a:ea typeface="Verdana" pitchFamily="34" charset="0"/>
                <a:cs typeface="Verdana" pitchFamily="34" charset="0"/>
              </a:rPr>
              <a:t>Pour vous aider à rédiger votre prompt en anglais</a:t>
            </a:r>
          </a:p>
          <a:p>
            <a:pPr>
              <a:lnSpc>
                <a:spcPct val="150000"/>
              </a:lnSpc>
            </a:pPr>
            <a:r>
              <a:rPr lang="fr-FR" altLang="fr-FR" sz="1400" dirty="0">
                <a:latin typeface="Verdana" pitchFamily="34" charset="0"/>
                <a:ea typeface="Verdana" pitchFamily="34" charset="0"/>
                <a:cs typeface="Verdana" pitchFamily="34" charset="0"/>
                <a:hlinkClick r:id="rId3"/>
              </a:rPr>
              <a:t>https://www.stable-diffusion-france.fr/simple-prompt-builder.php</a:t>
            </a:r>
            <a:r>
              <a:rPr lang="fr-FR" altLang="fr-FR" sz="1400" dirty="0">
                <a:latin typeface="Verdana" pitchFamily="34" charset="0"/>
                <a:ea typeface="Verdana" pitchFamily="34" charset="0"/>
                <a:cs typeface="Verdana" pitchFamily="34" charset="0"/>
              </a:rPr>
              <a:t> </a:t>
            </a:r>
          </a:p>
        </p:txBody>
      </p:sp>
      <p:pic>
        <p:nvPicPr>
          <p:cNvPr id="18" name="Image 17">
            <a:extLst>
              <a:ext uri="{FF2B5EF4-FFF2-40B4-BE49-F238E27FC236}">
                <a16:creationId xmlns:a16="http://schemas.microsoft.com/office/drawing/2014/main" id="{C3824680-D83D-482A-AE86-EA487841F17F}"/>
              </a:ext>
            </a:extLst>
          </p:cNvPr>
          <p:cNvPicPr>
            <a:picLocks noChangeAspect="1"/>
          </p:cNvPicPr>
          <p:nvPr/>
        </p:nvPicPr>
        <p:blipFill>
          <a:blip r:embed="rId4"/>
          <a:stretch>
            <a:fillRect/>
          </a:stretch>
        </p:blipFill>
        <p:spPr>
          <a:xfrm>
            <a:off x="1558258" y="1982706"/>
            <a:ext cx="8732202" cy="2592288"/>
          </a:xfrm>
          <a:prstGeom prst="rect">
            <a:avLst/>
          </a:prstGeom>
        </p:spPr>
      </p:pic>
      <p:pic>
        <p:nvPicPr>
          <p:cNvPr id="19" name="Image 18">
            <a:extLst>
              <a:ext uri="{FF2B5EF4-FFF2-40B4-BE49-F238E27FC236}">
                <a16:creationId xmlns:a16="http://schemas.microsoft.com/office/drawing/2014/main" id="{E0466E6F-76BA-4581-AE07-CE5F63E3341F}"/>
              </a:ext>
            </a:extLst>
          </p:cNvPr>
          <p:cNvPicPr>
            <a:picLocks noChangeAspect="1"/>
          </p:cNvPicPr>
          <p:nvPr/>
        </p:nvPicPr>
        <p:blipFill>
          <a:blip r:embed="rId5"/>
          <a:stretch>
            <a:fillRect/>
          </a:stretch>
        </p:blipFill>
        <p:spPr>
          <a:xfrm>
            <a:off x="3068605" y="3972374"/>
            <a:ext cx="1396840" cy="1386364"/>
          </a:xfrm>
          <a:prstGeom prst="rect">
            <a:avLst/>
          </a:prstGeom>
        </p:spPr>
      </p:pic>
      <p:pic>
        <p:nvPicPr>
          <p:cNvPr id="20" name="Image 19">
            <a:hlinkClick r:id="rId2"/>
            <a:extLst>
              <a:ext uri="{FF2B5EF4-FFF2-40B4-BE49-F238E27FC236}">
                <a16:creationId xmlns:a16="http://schemas.microsoft.com/office/drawing/2014/main" id="{C772CD8D-9B09-4D21-9E0C-497FCC75E40E}"/>
              </a:ext>
            </a:extLst>
          </p:cNvPr>
          <p:cNvPicPr>
            <a:picLocks noChangeAspect="1"/>
          </p:cNvPicPr>
          <p:nvPr/>
        </p:nvPicPr>
        <p:blipFill>
          <a:blip r:embed="rId6"/>
          <a:stretch>
            <a:fillRect/>
          </a:stretch>
        </p:blipFill>
        <p:spPr>
          <a:xfrm>
            <a:off x="9134827" y="899301"/>
            <a:ext cx="2713936" cy="945501"/>
          </a:xfrm>
          <a:prstGeom prst="rect">
            <a:avLst/>
          </a:prstGeom>
        </p:spPr>
      </p:pic>
    </p:spTree>
    <p:extLst>
      <p:ext uri="{BB962C8B-B14F-4D97-AF65-F5344CB8AC3E}">
        <p14:creationId xmlns:p14="http://schemas.microsoft.com/office/powerpoint/2010/main" val="2758145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sz="3600" dirty="0"/>
              <a:t>Testons une IA générative d’images : </a:t>
            </a:r>
            <a:r>
              <a:rPr lang="fr-FR" sz="3600" dirty="0" err="1"/>
              <a:t>Yeri</a:t>
            </a:r>
            <a:r>
              <a:rPr lang="fr-FR" sz="3600" dirty="0"/>
              <a:t> AI</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27</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014FEE5F-8C06-48E8-9FA2-076B2566A531}"/>
              </a:ext>
            </a:extLst>
          </p:cNvPr>
          <p:cNvSpPr txBox="1">
            <a:spLocks noChangeArrowheads="1"/>
          </p:cNvSpPr>
          <p:nvPr/>
        </p:nvSpPr>
        <p:spPr>
          <a:xfrm>
            <a:off x="1700205" y="838203"/>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i="1" dirty="0">
              <a:solidFill>
                <a:srgbClr val="DD4026"/>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solidFill>
                  <a:srgbClr val="DD4026"/>
                </a:solidFill>
                <a:latin typeface="Verdana" pitchFamily="34" charset="0"/>
                <a:ea typeface="Verdana" pitchFamily="34" charset="0"/>
                <a:cs typeface="Verdana" pitchFamily="34" charset="0"/>
                <a:hlinkClick r:id="rId2"/>
              </a:rPr>
              <a:t>https://yeri.ai/fr/app/image-generator</a:t>
            </a:r>
            <a:r>
              <a:rPr lang="fr-FR" altLang="fr-FR" sz="1400" dirty="0">
                <a:solidFill>
                  <a:srgbClr val="DD4026"/>
                </a:solidFill>
                <a:latin typeface="Verdana" pitchFamily="34" charset="0"/>
                <a:ea typeface="Verdana" pitchFamily="34" charset="0"/>
                <a:cs typeface="Verdana" pitchFamily="34" charset="0"/>
              </a:rPr>
              <a:t> </a:t>
            </a:r>
            <a:br>
              <a:rPr lang="fr-FR" altLang="fr-FR" sz="1400" dirty="0">
                <a:latin typeface="Verdana" pitchFamily="34" charset="0"/>
                <a:ea typeface="Verdana" pitchFamily="34" charset="0"/>
                <a:cs typeface="Verdana" pitchFamily="34" charset="0"/>
              </a:rPr>
            </a:b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0" name="Image 19">
            <a:hlinkClick r:id="rId2"/>
            <a:extLst>
              <a:ext uri="{FF2B5EF4-FFF2-40B4-BE49-F238E27FC236}">
                <a16:creationId xmlns:a16="http://schemas.microsoft.com/office/drawing/2014/main" id="{C772CD8D-9B09-4D21-9E0C-497FCC75E40E}"/>
              </a:ext>
            </a:extLst>
          </p:cNvPr>
          <p:cNvPicPr>
            <a:picLocks noChangeAspect="1"/>
          </p:cNvPicPr>
          <p:nvPr/>
        </p:nvPicPr>
        <p:blipFill>
          <a:blip r:embed="rId3"/>
          <a:stretch>
            <a:fillRect/>
          </a:stretch>
        </p:blipFill>
        <p:spPr>
          <a:xfrm>
            <a:off x="9134827" y="899301"/>
            <a:ext cx="2713936" cy="945501"/>
          </a:xfrm>
          <a:prstGeom prst="rect">
            <a:avLst/>
          </a:prstGeom>
        </p:spPr>
      </p:pic>
      <p:pic>
        <p:nvPicPr>
          <p:cNvPr id="14" name="Image 13">
            <a:extLst>
              <a:ext uri="{FF2B5EF4-FFF2-40B4-BE49-F238E27FC236}">
                <a16:creationId xmlns:a16="http://schemas.microsoft.com/office/drawing/2014/main" id="{7BEC760C-EDFC-40E4-A9A7-4BE39A6BCFFF}"/>
              </a:ext>
            </a:extLst>
          </p:cNvPr>
          <p:cNvPicPr>
            <a:picLocks noChangeAspect="1"/>
          </p:cNvPicPr>
          <p:nvPr/>
        </p:nvPicPr>
        <p:blipFill>
          <a:blip r:embed="rId4"/>
          <a:stretch>
            <a:fillRect/>
          </a:stretch>
        </p:blipFill>
        <p:spPr>
          <a:xfrm>
            <a:off x="2025745" y="1844802"/>
            <a:ext cx="3959040" cy="3982383"/>
          </a:xfrm>
          <a:prstGeom prst="rect">
            <a:avLst/>
          </a:prstGeom>
        </p:spPr>
      </p:pic>
      <p:pic>
        <p:nvPicPr>
          <p:cNvPr id="16" name="Image 15">
            <a:extLst>
              <a:ext uri="{FF2B5EF4-FFF2-40B4-BE49-F238E27FC236}">
                <a16:creationId xmlns:a16="http://schemas.microsoft.com/office/drawing/2014/main" id="{BF0B2945-9C43-4257-BEB9-1BD126F6FE67}"/>
              </a:ext>
            </a:extLst>
          </p:cNvPr>
          <p:cNvPicPr>
            <a:picLocks noChangeAspect="1"/>
          </p:cNvPicPr>
          <p:nvPr/>
        </p:nvPicPr>
        <p:blipFill>
          <a:blip r:embed="rId5"/>
          <a:stretch>
            <a:fillRect/>
          </a:stretch>
        </p:blipFill>
        <p:spPr>
          <a:xfrm>
            <a:off x="6336466" y="2060826"/>
            <a:ext cx="4047419" cy="4052191"/>
          </a:xfrm>
          <a:prstGeom prst="rect">
            <a:avLst/>
          </a:prstGeom>
        </p:spPr>
      </p:pic>
      <p:sp>
        <p:nvSpPr>
          <p:cNvPr id="17" name="ZoneTexte 16">
            <a:extLst>
              <a:ext uri="{FF2B5EF4-FFF2-40B4-BE49-F238E27FC236}">
                <a16:creationId xmlns:a16="http://schemas.microsoft.com/office/drawing/2014/main" id="{F054EAB5-8395-4C47-8189-A2F03F1731FA}"/>
              </a:ext>
            </a:extLst>
          </p:cNvPr>
          <p:cNvSpPr txBox="1"/>
          <p:nvPr/>
        </p:nvSpPr>
        <p:spPr>
          <a:xfrm>
            <a:off x="2190635" y="5977541"/>
            <a:ext cx="2232248" cy="369332"/>
          </a:xfrm>
          <a:prstGeom prst="rect">
            <a:avLst/>
          </a:prstGeom>
          <a:noFill/>
        </p:spPr>
        <p:txBody>
          <a:bodyPr wrap="square" rtlCol="0">
            <a:spAutoFit/>
          </a:bodyPr>
          <a:lstStyle/>
          <a:p>
            <a:r>
              <a:rPr lang="fr-FR" dirty="0">
                <a:solidFill>
                  <a:schemeClr val="accent1">
                    <a:lumMod val="75000"/>
                  </a:schemeClr>
                </a:solidFill>
              </a:rPr>
              <a:t>NURSE</a:t>
            </a:r>
          </a:p>
        </p:txBody>
      </p:sp>
      <p:sp>
        <p:nvSpPr>
          <p:cNvPr id="21" name="ZoneTexte 20">
            <a:extLst>
              <a:ext uri="{FF2B5EF4-FFF2-40B4-BE49-F238E27FC236}">
                <a16:creationId xmlns:a16="http://schemas.microsoft.com/office/drawing/2014/main" id="{9996C415-0C1E-41F6-A5F4-5E26FF03F3D7}"/>
              </a:ext>
            </a:extLst>
          </p:cNvPr>
          <p:cNvSpPr txBox="1"/>
          <p:nvPr/>
        </p:nvSpPr>
        <p:spPr>
          <a:xfrm>
            <a:off x="6511115" y="6318901"/>
            <a:ext cx="2232248" cy="369332"/>
          </a:xfrm>
          <a:prstGeom prst="rect">
            <a:avLst/>
          </a:prstGeom>
          <a:noFill/>
        </p:spPr>
        <p:txBody>
          <a:bodyPr wrap="square" rtlCol="0">
            <a:spAutoFit/>
          </a:bodyPr>
          <a:lstStyle/>
          <a:p>
            <a:r>
              <a:rPr lang="fr-FR" dirty="0">
                <a:solidFill>
                  <a:schemeClr val="accent1">
                    <a:lumMod val="75000"/>
                  </a:schemeClr>
                </a:solidFill>
              </a:rPr>
              <a:t>SURGEON</a:t>
            </a:r>
          </a:p>
        </p:txBody>
      </p:sp>
    </p:spTree>
    <p:extLst>
      <p:ext uri="{BB962C8B-B14F-4D97-AF65-F5344CB8AC3E}">
        <p14:creationId xmlns:p14="http://schemas.microsoft.com/office/powerpoint/2010/main" val="229142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sz="3600" dirty="0"/>
              <a:t>Des assistants du quotidien boostés à l’IA</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28</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24" name="Rectangle 2">
            <a:extLst>
              <a:ext uri="{FF2B5EF4-FFF2-40B4-BE49-F238E27FC236}">
                <a16:creationId xmlns:a16="http://schemas.microsoft.com/office/drawing/2014/main" id="{842EDC4F-FE74-4E4F-BB3C-F657A7454F8C}"/>
              </a:ext>
            </a:extLst>
          </p:cNvPr>
          <p:cNvSpPr txBox="1">
            <a:spLocks noChangeArrowheads="1"/>
          </p:cNvSpPr>
          <p:nvPr/>
        </p:nvSpPr>
        <p:spPr>
          <a:xfrm>
            <a:off x="2286000" y="113821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Clr>
                <a:srgbClr val="DD4026"/>
              </a:buClr>
            </a:pPr>
            <a:r>
              <a:rPr lang="fr-FR" altLang="fr-FR" sz="1400" dirty="0">
                <a:latin typeface="Verdana" pitchFamily="34" charset="0"/>
                <a:ea typeface="Verdana" pitchFamily="34" charset="0"/>
                <a:cs typeface="Verdana" pitchFamily="34" charset="0"/>
              </a:rPr>
              <a:t>Outils de traduction et d’aide à la rédaction</a:t>
            </a: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altLang="fr-FR" sz="1400" dirty="0">
                <a:latin typeface="Verdana" pitchFamily="34" charset="0"/>
                <a:ea typeface="Verdana" pitchFamily="34" charset="0"/>
                <a:cs typeface="Verdana" pitchFamily="34" charset="0"/>
              </a:rPr>
              <a:t>Résumés de vidéos</a:t>
            </a: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altLang="fr-FR" sz="1400" dirty="0">
                <a:latin typeface="Verdana" pitchFamily="34" charset="0"/>
                <a:ea typeface="Verdana" pitchFamily="34" charset="0"/>
                <a:cs typeface="Verdana" pitchFamily="34" charset="0"/>
              </a:rPr>
              <a:t>Converser avec un PDF</a:t>
            </a: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5" name="Image 24">
            <a:hlinkClick r:id="rId2"/>
            <a:extLst>
              <a:ext uri="{FF2B5EF4-FFF2-40B4-BE49-F238E27FC236}">
                <a16:creationId xmlns:a16="http://schemas.microsoft.com/office/drawing/2014/main" id="{C1219223-12F7-43D5-B7E0-3B7DCC6E606C}"/>
              </a:ext>
            </a:extLst>
          </p:cNvPr>
          <p:cNvPicPr>
            <a:picLocks noChangeAspect="1"/>
          </p:cNvPicPr>
          <p:nvPr/>
        </p:nvPicPr>
        <p:blipFill>
          <a:blip r:embed="rId3"/>
          <a:stretch>
            <a:fillRect/>
          </a:stretch>
        </p:blipFill>
        <p:spPr>
          <a:xfrm>
            <a:off x="2575617" y="1623391"/>
            <a:ext cx="1584176" cy="934923"/>
          </a:xfrm>
          <a:prstGeom prst="rect">
            <a:avLst/>
          </a:prstGeom>
        </p:spPr>
      </p:pic>
      <p:pic>
        <p:nvPicPr>
          <p:cNvPr id="26" name="Image 25">
            <a:hlinkClick r:id="rId4"/>
            <a:extLst>
              <a:ext uri="{FF2B5EF4-FFF2-40B4-BE49-F238E27FC236}">
                <a16:creationId xmlns:a16="http://schemas.microsoft.com/office/drawing/2014/main" id="{C7FCC326-4CEB-410A-88E2-36C2F958D21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204" r="27689" b="7594"/>
          <a:stretch/>
        </p:blipFill>
        <p:spPr>
          <a:xfrm>
            <a:off x="4722413" y="1623391"/>
            <a:ext cx="1770359" cy="1008112"/>
          </a:xfrm>
          <a:prstGeom prst="rect">
            <a:avLst/>
          </a:prstGeom>
        </p:spPr>
      </p:pic>
      <p:pic>
        <p:nvPicPr>
          <p:cNvPr id="27" name="Image 26">
            <a:hlinkClick r:id="rId6"/>
            <a:extLst>
              <a:ext uri="{FF2B5EF4-FFF2-40B4-BE49-F238E27FC236}">
                <a16:creationId xmlns:a16="http://schemas.microsoft.com/office/drawing/2014/main" id="{1C3AC42A-FF68-4157-BD8C-2148155300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64266" y="3281771"/>
            <a:ext cx="934923" cy="934923"/>
          </a:xfrm>
          <a:prstGeom prst="rect">
            <a:avLst/>
          </a:prstGeom>
        </p:spPr>
      </p:pic>
      <p:pic>
        <p:nvPicPr>
          <p:cNvPr id="28" name="Image 27">
            <a:hlinkClick r:id="rId8"/>
            <a:extLst>
              <a:ext uri="{FF2B5EF4-FFF2-40B4-BE49-F238E27FC236}">
                <a16:creationId xmlns:a16="http://schemas.microsoft.com/office/drawing/2014/main" id="{9E0D7F22-2AB9-4A59-B61D-A67E8D0A9F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42510" y="4901279"/>
            <a:ext cx="2163410" cy="862933"/>
          </a:xfrm>
          <a:prstGeom prst="rect">
            <a:avLst/>
          </a:prstGeom>
        </p:spPr>
      </p:pic>
      <p:pic>
        <p:nvPicPr>
          <p:cNvPr id="29" name="Image 28">
            <a:hlinkClick r:id="rId10"/>
            <a:extLst>
              <a:ext uri="{FF2B5EF4-FFF2-40B4-BE49-F238E27FC236}">
                <a16:creationId xmlns:a16="http://schemas.microsoft.com/office/drawing/2014/main" id="{F35173D2-7462-43A9-B8F4-FA31F4E80077}"/>
              </a:ext>
            </a:extLst>
          </p:cNvPr>
          <p:cNvPicPr>
            <a:picLocks noChangeAspect="1"/>
          </p:cNvPicPr>
          <p:nvPr/>
        </p:nvPicPr>
        <p:blipFill>
          <a:blip r:embed="rId11"/>
          <a:stretch>
            <a:fillRect/>
          </a:stretch>
        </p:blipFill>
        <p:spPr>
          <a:xfrm>
            <a:off x="4860425" y="4995024"/>
            <a:ext cx="1986590" cy="675441"/>
          </a:xfrm>
          <a:prstGeom prst="rect">
            <a:avLst/>
          </a:prstGeom>
        </p:spPr>
      </p:pic>
    </p:spTree>
    <p:extLst>
      <p:ext uri="{BB962C8B-B14F-4D97-AF65-F5344CB8AC3E}">
        <p14:creationId xmlns:p14="http://schemas.microsoft.com/office/powerpoint/2010/main" val="1641207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sz="3600" dirty="0"/>
              <a:t>Converser avec un PDF </a:t>
            </a:r>
            <a:r>
              <a:rPr lang="fr-FR" sz="3600" i="1" dirty="0"/>
              <a:t>via</a:t>
            </a:r>
            <a:r>
              <a:rPr lang="fr-FR" sz="3600" dirty="0"/>
              <a:t> Copilot </a:t>
            </a:r>
          </a:p>
          <a:p>
            <a:r>
              <a:rPr lang="fr-FR" altLang="fr-FR" sz="2400" dirty="0">
                <a:solidFill>
                  <a:schemeClr val="accent3">
                    <a:lumMod val="75000"/>
                  </a:schemeClr>
                </a:solidFill>
              </a:rPr>
              <a:t>Astuce de complémentarité d’une IA Générative avec Zotero</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29</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extLst>
              <a:ext uri="{FF2B5EF4-FFF2-40B4-BE49-F238E27FC236}">
                <a16:creationId xmlns:a16="http://schemas.microsoft.com/office/drawing/2014/main" id="{7E8B5400-0084-4C84-8A06-34E4BCA58596}"/>
              </a:ext>
            </a:extLst>
          </p:cNvPr>
          <p:cNvPicPr>
            <a:picLocks noChangeAspect="1"/>
          </p:cNvPicPr>
          <p:nvPr/>
        </p:nvPicPr>
        <p:blipFill>
          <a:blip r:embed="rId2"/>
          <a:stretch>
            <a:fillRect/>
          </a:stretch>
        </p:blipFill>
        <p:spPr>
          <a:xfrm>
            <a:off x="1897770" y="2801946"/>
            <a:ext cx="3710868" cy="2880321"/>
          </a:xfrm>
          <a:prstGeom prst="rect">
            <a:avLst/>
          </a:prstGeom>
          <a:ln>
            <a:solidFill>
              <a:schemeClr val="tx1"/>
            </a:solidFill>
          </a:ln>
        </p:spPr>
      </p:pic>
      <p:pic>
        <p:nvPicPr>
          <p:cNvPr id="14" name="Image 13">
            <a:extLst>
              <a:ext uri="{FF2B5EF4-FFF2-40B4-BE49-F238E27FC236}">
                <a16:creationId xmlns:a16="http://schemas.microsoft.com/office/drawing/2014/main" id="{6F8EF877-BDFB-4684-8D20-79E0CCC618D5}"/>
              </a:ext>
            </a:extLst>
          </p:cNvPr>
          <p:cNvPicPr>
            <a:picLocks noChangeAspect="1"/>
          </p:cNvPicPr>
          <p:nvPr/>
        </p:nvPicPr>
        <p:blipFill>
          <a:blip r:embed="rId3"/>
          <a:stretch>
            <a:fillRect/>
          </a:stretch>
        </p:blipFill>
        <p:spPr>
          <a:xfrm>
            <a:off x="5825949" y="2801946"/>
            <a:ext cx="4185833" cy="2880321"/>
          </a:xfrm>
          <a:prstGeom prst="rect">
            <a:avLst/>
          </a:prstGeom>
          <a:ln>
            <a:solidFill>
              <a:schemeClr val="tx1"/>
            </a:solidFill>
          </a:ln>
        </p:spPr>
      </p:pic>
      <p:sp>
        <p:nvSpPr>
          <p:cNvPr id="17" name="Rectangle 10">
            <a:extLst>
              <a:ext uri="{FF2B5EF4-FFF2-40B4-BE49-F238E27FC236}">
                <a16:creationId xmlns:a16="http://schemas.microsoft.com/office/drawing/2014/main" id="{E71D5755-0566-432A-A7CB-4E129DDB58C1}"/>
              </a:ext>
            </a:extLst>
          </p:cNvPr>
          <p:cNvSpPr/>
          <p:nvPr/>
        </p:nvSpPr>
        <p:spPr>
          <a:xfrm>
            <a:off x="1882246" y="2009858"/>
            <a:ext cx="3096344" cy="792088"/>
          </a:xfrm>
          <a:prstGeom prst="wedgeRectCallout">
            <a:avLst>
              <a:gd name="adj1" fmla="val -17479"/>
              <a:gd name="adj2" fmla="val 89051"/>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Rechercher un article dans une base de données</a:t>
            </a:r>
          </a:p>
        </p:txBody>
      </p:sp>
      <p:sp>
        <p:nvSpPr>
          <p:cNvPr id="18" name="Rectangle 11">
            <a:extLst>
              <a:ext uri="{FF2B5EF4-FFF2-40B4-BE49-F238E27FC236}">
                <a16:creationId xmlns:a16="http://schemas.microsoft.com/office/drawing/2014/main" id="{68326D9F-6D2C-4D1B-80B5-22941E1441BE}"/>
              </a:ext>
            </a:extLst>
          </p:cNvPr>
          <p:cNvSpPr/>
          <p:nvPr/>
        </p:nvSpPr>
        <p:spPr>
          <a:xfrm>
            <a:off x="5817542" y="2009858"/>
            <a:ext cx="4185833" cy="762698"/>
          </a:xfrm>
          <a:prstGeom prst="wedgeRectCallout">
            <a:avLst>
              <a:gd name="adj1" fmla="val -22987"/>
              <a:gd name="adj2" fmla="val 72794"/>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Demander un résumé du PDF dans la langue et au format de votre choix.</a:t>
            </a:r>
          </a:p>
        </p:txBody>
      </p:sp>
      <p:sp>
        <p:nvSpPr>
          <p:cNvPr id="22" name="Ellipse 21">
            <a:extLst>
              <a:ext uri="{FF2B5EF4-FFF2-40B4-BE49-F238E27FC236}">
                <a16:creationId xmlns:a16="http://schemas.microsoft.com/office/drawing/2014/main" id="{F514F112-4C90-4D55-8B33-F535F6D9322A}"/>
              </a:ext>
            </a:extLst>
          </p:cNvPr>
          <p:cNvSpPr/>
          <p:nvPr/>
        </p:nvSpPr>
        <p:spPr>
          <a:xfrm>
            <a:off x="1897770" y="1617582"/>
            <a:ext cx="508327" cy="504056"/>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t>1</a:t>
            </a:r>
          </a:p>
        </p:txBody>
      </p:sp>
      <p:sp>
        <p:nvSpPr>
          <p:cNvPr id="23" name="Ellipse 22">
            <a:extLst>
              <a:ext uri="{FF2B5EF4-FFF2-40B4-BE49-F238E27FC236}">
                <a16:creationId xmlns:a16="http://schemas.microsoft.com/office/drawing/2014/main" id="{92DBDD0C-6A0B-4144-AB3A-B8AAC7C43DFF}"/>
              </a:ext>
            </a:extLst>
          </p:cNvPr>
          <p:cNvSpPr/>
          <p:nvPr/>
        </p:nvSpPr>
        <p:spPr>
          <a:xfrm>
            <a:off x="5812209" y="1617582"/>
            <a:ext cx="508327" cy="504056"/>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t>2</a:t>
            </a:r>
          </a:p>
        </p:txBody>
      </p:sp>
    </p:spTree>
    <p:extLst>
      <p:ext uri="{BB962C8B-B14F-4D97-AF65-F5344CB8AC3E}">
        <p14:creationId xmlns:p14="http://schemas.microsoft.com/office/powerpoint/2010/main" val="4197665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Plan de formation</a:t>
            </a:r>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1" name="Image 10">
            <a:extLst>
              <a:ext uri="{FF2B5EF4-FFF2-40B4-BE49-F238E27FC236}">
                <a16:creationId xmlns:a16="http://schemas.microsoft.com/office/drawing/2014/main" id="{6A08C05C-F0C7-417A-8963-D0A8421F2696}"/>
              </a:ext>
            </a:extLst>
          </p:cNvPr>
          <p:cNvPicPr>
            <a:picLocks noChangeAspect="1"/>
          </p:cNvPicPr>
          <p:nvPr/>
        </p:nvPicPr>
        <p:blipFill>
          <a:blip r:embed="rId2"/>
          <a:stretch>
            <a:fillRect/>
          </a:stretch>
        </p:blipFill>
        <p:spPr>
          <a:xfrm>
            <a:off x="2937905" y="1134623"/>
            <a:ext cx="5672695" cy="5221727"/>
          </a:xfrm>
          <a:prstGeom prst="rect">
            <a:avLst/>
          </a:prstGeom>
        </p:spPr>
      </p:pic>
    </p:spTree>
    <p:extLst>
      <p:ext uri="{BB962C8B-B14F-4D97-AF65-F5344CB8AC3E}">
        <p14:creationId xmlns:p14="http://schemas.microsoft.com/office/powerpoint/2010/main" val="478709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sz="3600" dirty="0"/>
              <a:t>Converser avec un PDF </a:t>
            </a:r>
            <a:r>
              <a:rPr lang="fr-FR" sz="3600" i="1" dirty="0"/>
              <a:t>via</a:t>
            </a:r>
            <a:r>
              <a:rPr lang="fr-FR" sz="3600" dirty="0"/>
              <a:t> Copilot </a:t>
            </a:r>
          </a:p>
          <a:p>
            <a:r>
              <a:rPr lang="fr-FR" altLang="fr-FR" sz="2400" dirty="0">
                <a:solidFill>
                  <a:schemeClr val="accent3">
                    <a:lumMod val="75000"/>
                  </a:schemeClr>
                </a:solidFill>
              </a:rPr>
              <a:t>Astuce de complémentarité d’une IA Générative avec Zotero</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30</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838200" y="109378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7" name="Image 26">
            <a:extLst>
              <a:ext uri="{FF2B5EF4-FFF2-40B4-BE49-F238E27FC236}">
                <a16:creationId xmlns:a16="http://schemas.microsoft.com/office/drawing/2014/main" id="{B32CEB32-11D1-4260-B48A-2A28C88B772D}"/>
              </a:ext>
            </a:extLst>
          </p:cNvPr>
          <p:cNvPicPr>
            <a:picLocks noChangeAspect="1"/>
          </p:cNvPicPr>
          <p:nvPr/>
        </p:nvPicPr>
        <p:blipFill>
          <a:blip r:embed="rId2"/>
          <a:stretch>
            <a:fillRect/>
          </a:stretch>
        </p:blipFill>
        <p:spPr>
          <a:xfrm>
            <a:off x="2324008" y="1583990"/>
            <a:ext cx="8244408" cy="2375405"/>
          </a:xfrm>
          <a:prstGeom prst="rect">
            <a:avLst/>
          </a:prstGeom>
          <a:ln>
            <a:solidFill>
              <a:schemeClr val="tx1"/>
            </a:solidFill>
          </a:ln>
        </p:spPr>
      </p:pic>
      <p:sp>
        <p:nvSpPr>
          <p:cNvPr id="28" name="Rectangle 15">
            <a:extLst>
              <a:ext uri="{FF2B5EF4-FFF2-40B4-BE49-F238E27FC236}">
                <a16:creationId xmlns:a16="http://schemas.microsoft.com/office/drawing/2014/main" id="{437A2505-9076-4E8D-881F-852532A8EF94}"/>
              </a:ext>
            </a:extLst>
          </p:cNvPr>
          <p:cNvSpPr/>
          <p:nvPr/>
        </p:nvSpPr>
        <p:spPr>
          <a:xfrm>
            <a:off x="6736291" y="2804009"/>
            <a:ext cx="2193702" cy="365148"/>
          </a:xfrm>
          <a:prstGeom prst="wedgeRectCallout">
            <a:avLst>
              <a:gd name="adj1" fmla="val -65148"/>
              <a:gd name="adj2" fmla="val 190732"/>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Ajouter une note</a:t>
            </a:r>
          </a:p>
        </p:txBody>
      </p:sp>
      <p:sp>
        <p:nvSpPr>
          <p:cNvPr id="29" name="Ellipse 28">
            <a:extLst>
              <a:ext uri="{FF2B5EF4-FFF2-40B4-BE49-F238E27FC236}">
                <a16:creationId xmlns:a16="http://schemas.microsoft.com/office/drawing/2014/main" id="{4218E696-C182-4E77-82D2-75561C59ED5D}"/>
              </a:ext>
            </a:extLst>
          </p:cNvPr>
          <p:cNvSpPr/>
          <p:nvPr/>
        </p:nvSpPr>
        <p:spPr>
          <a:xfrm>
            <a:off x="8675829" y="2917129"/>
            <a:ext cx="508327" cy="504056"/>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t>3</a:t>
            </a:r>
          </a:p>
        </p:txBody>
      </p:sp>
      <p:pic>
        <p:nvPicPr>
          <p:cNvPr id="30" name="Image 29">
            <a:extLst>
              <a:ext uri="{FF2B5EF4-FFF2-40B4-BE49-F238E27FC236}">
                <a16:creationId xmlns:a16="http://schemas.microsoft.com/office/drawing/2014/main" id="{2F2D1A74-DEAC-43CD-9FB2-443238D98163}"/>
              </a:ext>
            </a:extLst>
          </p:cNvPr>
          <p:cNvPicPr>
            <a:picLocks noChangeAspect="1"/>
          </p:cNvPicPr>
          <p:nvPr/>
        </p:nvPicPr>
        <p:blipFill>
          <a:blip r:embed="rId3"/>
          <a:stretch>
            <a:fillRect/>
          </a:stretch>
        </p:blipFill>
        <p:spPr>
          <a:xfrm>
            <a:off x="2324008" y="4085067"/>
            <a:ext cx="6822078" cy="1935398"/>
          </a:xfrm>
          <a:prstGeom prst="rect">
            <a:avLst/>
          </a:prstGeom>
          <a:ln>
            <a:solidFill>
              <a:schemeClr val="tx1"/>
            </a:solidFill>
          </a:ln>
        </p:spPr>
      </p:pic>
      <p:sp>
        <p:nvSpPr>
          <p:cNvPr id="31" name="Rectangle 18">
            <a:extLst>
              <a:ext uri="{FF2B5EF4-FFF2-40B4-BE49-F238E27FC236}">
                <a16:creationId xmlns:a16="http://schemas.microsoft.com/office/drawing/2014/main" id="{76122BBD-7F9E-4309-9C3E-7549B70D8BC2}"/>
              </a:ext>
            </a:extLst>
          </p:cNvPr>
          <p:cNvSpPr/>
          <p:nvPr/>
        </p:nvSpPr>
        <p:spPr>
          <a:xfrm>
            <a:off x="5190254" y="4996840"/>
            <a:ext cx="2193702" cy="365148"/>
          </a:xfrm>
          <a:prstGeom prst="wedgeRectCallout">
            <a:avLst>
              <a:gd name="adj1" fmla="val 71155"/>
              <a:gd name="adj2" fmla="val -164863"/>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Coller le résumé</a:t>
            </a:r>
          </a:p>
        </p:txBody>
      </p:sp>
      <p:sp>
        <p:nvSpPr>
          <p:cNvPr id="32" name="Ellipse 31">
            <a:extLst>
              <a:ext uri="{FF2B5EF4-FFF2-40B4-BE49-F238E27FC236}">
                <a16:creationId xmlns:a16="http://schemas.microsoft.com/office/drawing/2014/main" id="{69AE2AF3-EEB2-4B13-9209-55E4B28DF1F6}"/>
              </a:ext>
            </a:extLst>
          </p:cNvPr>
          <p:cNvSpPr/>
          <p:nvPr/>
        </p:nvSpPr>
        <p:spPr>
          <a:xfrm>
            <a:off x="4936090" y="4656736"/>
            <a:ext cx="508327" cy="504056"/>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dirty="0"/>
              <a:t>4</a:t>
            </a:r>
          </a:p>
        </p:txBody>
      </p:sp>
      <p:sp>
        <p:nvSpPr>
          <p:cNvPr id="33" name="ZoneTexte 32">
            <a:extLst>
              <a:ext uri="{FF2B5EF4-FFF2-40B4-BE49-F238E27FC236}">
                <a16:creationId xmlns:a16="http://schemas.microsoft.com/office/drawing/2014/main" id="{01042715-6D77-442D-B1C1-AB209C255685}"/>
              </a:ext>
            </a:extLst>
          </p:cNvPr>
          <p:cNvSpPr txBox="1"/>
          <p:nvPr/>
        </p:nvSpPr>
        <p:spPr>
          <a:xfrm>
            <a:off x="2324008" y="6104316"/>
            <a:ext cx="6476041" cy="723275"/>
          </a:xfrm>
          <a:prstGeom prst="rect">
            <a:avLst/>
          </a:prstGeom>
          <a:solidFill>
            <a:schemeClr val="bg1">
              <a:lumMod val="95000"/>
            </a:schemeClr>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fr-FR" sz="1500" dirty="0">
                <a:solidFill>
                  <a:srgbClr val="FF0000"/>
                </a:solidFill>
              </a:rPr>
              <a:t>Attention</a:t>
            </a:r>
            <a:r>
              <a:rPr lang="fr-FR" sz="1500" dirty="0"/>
              <a:t>, ce n’est qu’une 1</a:t>
            </a:r>
            <a:r>
              <a:rPr lang="fr-FR" sz="1500" baseline="30000" dirty="0"/>
              <a:t>ère</a:t>
            </a:r>
            <a:r>
              <a:rPr lang="fr-FR" sz="1500" dirty="0"/>
              <a:t> approche, rien ne vaut une </a:t>
            </a:r>
            <a:r>
              <a:rPr lang="fr-FR" sz="1500" b="1" dirty="0"/>
              <a:t>lecture</a:t>
            </a:r>
            <a:r>
              <a:rPr lang="fr-FR" sz="1500" dirty="0"/>
              <a:t> </a:t>
            </a:r>
            <a:r>
              <a:rPr lang="fr-FR" sz="1500" b="1" dirty="0"/>
              <a:t>complète</a:t>
            </a:r>
            <a:r>
              <a:rPr lang="fr-FR" sz="1500" dirty="0"/>
              <a:t> </a:t>
            </a:r>
            <a:r>
              <a:rPr lang="fr-FR" sz="1500" b="1" dirty="0"/>
              <a:t>de l’article </a:t>
            </a:r>
            <a:r>
              <a:rPr lang="fr-FR" sz="1500" dirty="0"/>
              <a:t>pour ne pas passer à côté de données importantes !</a:t>
            </a:r>
          </a:p>
          <a:p>
            <a:r>
              <a:rPr lang="fr-FR" sz="1100" dirty="0">
                <a:hlinkClick r:id="rId4"/>
              </a:rPr>
              <a:t>https://theconversation.com/deleguer-la-lecture-a-lia-quels-savoirs-et-plaisirs-sacrifions-nous-263282</a:t>
            </a:r>
            <a:r>
              <a:rPr lang="fr-FR" sz="1100" dirty="0"/>
              <a:t> </a:t>
            </a:r>
          </a:p>
        </p:txBody>
      </p:sp>
    </p:spTree>
    <p:extLst>
      <p:ext uri="{BB962C8B-B14F-4D97-AF65-F5344CB8AC3E}">
        <p14:creationId xmlns:p14="http://schemas.microsoft.com/office/powerpoint/2010/main" val="3394546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63150A2-5D2E-4657-937E-223462E9DEA7}"/>
              </a:ext>
            </a:extLst>
          </p:cNvPr>
          <p:cNvSpPr>
            <a:spLocks noGrp="1"/>
          </p:cNvSpPr>
          <p:nvPr>
            <p:ph type="body" sz="quarter" idx="14"/>
          </p:nvPr>
        </p:nvSpPr>
        <p:spPr/>
        <p:txBody>
          <a:bodyPr/>
          <a:lstStyle/>
          <a:p>
            <a:r>
              <a:rPr lang="fr-FR" dirty="0"/>
              <a:t>03</a:t>
            </a:r>
          </a:p>
          <a:p>
            <a:r>
              <a:rPr lang="fr-FR" b="1" dirty="0"/>
              <a:t>Partie réflexive</a:t>
            </a:r>
          </a:p>
        </p:txBody>
      </p:sp>
      <p:sp>
        <p:nvSpPr>
          <p:cNvPr id="3" name="Espace réservé de la date 2">
            <a:extLst>
              <a:ext uri="{FF2B5EF4-FFF2-40B4-BE49-F238E27FC236}">
                <a16:creationId xmlns:a16="http://schemas.microsoft.com/office/drawing/2014/main" id="{8B5F63FC-D0A5-4F53-8F38-29B77C8092E6}"/>
              </a:ext>
            </a:extLst>
          </p:cNvPr>
          <p:cNvSpPr>
            <a:spLocks noGrp="1"/>
          </p:cNvSpPr>
          <p:nvPr>
            <p:ph type="dt" sz="half" idx="10"/>
          </p:nvPr>
        </p:nvSpPr>
        <p:spPr/>
        <p:txBody>
          <a:bodyPr/>
          <a:lstStyle/>
          <a:p>
            <a:r>
              <a:rPr lang="fr-FR" dirty="0"/>
              <a:t>univ-lyon1.fr</a:t>
            </a:r>
          </a:p>
        </p:txBody>
      </p:sp>
      <p:sp>
        <p:nvSpPr>
          <p:cNvPr id="4" name="Espace réservé du pied de page 3">
            <a:extLst>
              <a:ext uri="{FF2B5EF4-FFF2-40B4-BE49-F238E27FC236}">
                <a16:creationId xmlns:a16="http://schemas.microsoft.com/office/drawing/2014/main" id="{2ED608F3-3FD2-41D4-B2AA-A440DFAA2B3C}"/>
              </a:ext>
            </a:extLst>
          </p:cNvPr>
          <p:cNvSpPr>
            <a:spLocks noGrp="1"/>
          </p:cNvSpPr>
          <p:nvPr>
            <p:ph type="ftr" sz="quarter" idx="11"/>
          </p:nvPr>
        </p:nvSpPr>
        <p:spPr/>
        <p:txBody>
          <a:bodyPr/>
          <a:lstStyle/>
          <a:p>
            <a:r>
              <a:rPr lang="fr-FR" dirty="0"/>
              <a:t>Titre de section</a:t>
            </a:r>
          </a:p>
        </p:txBody>
      </p:sp>
      <p:sp>
        <p:nvSpPr>
          <p:cNvPr id="5" name="Espace réservé du numéro de diapositive 4">
            <a:extLst>
              <a:ext uri="{FF2B5EF4-FFF2-40B4-BE49-F238E27FC236}">
                <a16:creationId xmlns:a16="http://schemas.microsoft.com/office/drawing/2014/main" id="{D2F1A6F7-ADC8-4387-BFD5-B167704C0D2D}"/>
              </a:ext>
            </a:extLst>
          </p:cNvPr>
          <p:cNvSpPr>
            <a:spLocks noGrp="1"/>
          </p:cNvSpPr>
          <p:nvPr>
            <p:ph type="sldNum" sz="quarter" idx="12"/>
          </p:nvPr>
        </p:nvSpPr>
        <p:spPr/>
        <p:txBody>
          <a:bodyPr/>
          <a:lstStyle/>
          <a:p>
            <a:fld id="{C3A264D3-183D-40FC-95F2-6132512B35F9}" type="slidenum">
              <a:rPr lang="fr-FR" smtClean="0"/>
              <a:pPr/>
              <a:t>31</a:t>
            </a:fld>
            <a:endParaRPr lang="fr-FR" dirty="0"/>
          </a:p>
        </p:txBody>
      </p:sp>
    </p:spTree>
    <p:extLst>
      <p:ext uri="{BB962C8B-B14F-4D97-AF65-F5344CB8AC3E}">
        <p14:creationId xmlns:p14="http://schemas.microsoft.com/office/powerpoint/2010/main" val="3748941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Problèmes généraux de l’IA</a:t>
            </a:r>
          </a:p>
          <a:p>
            <a:r>
              <a:rPr lang="fr-FR" altLang="fr-FR" sz="2400" dirty="0"/>
              <a:t>IA et sobriété numérique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32</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8" name="Image 17">
            <a:extLst>
              <a:ext uri="{FF2B5EF4-FFF2-40B4-BE49-F238E27FC236}">
                <a16:creationId xmlns:a16="http://schemas.microsoft.com/office/drawing/2014/main" id="{3DFE25EA-049D-403C-BC7C-C9530DC7F91C}"/>
              </a:ext>
            </a:extLst>
          </p:cNvPr>
          <p:cNvPicPr>
            <a:picLocks noChangeAspect="1"/>
          </p:cNvPicPr>
          <p:nvPr/>
        </p:nvPicPr>
        <p:blipFill>
          <a:blip r:embed="rId2"/>
          <a:stretch>
            <a:fillRect/>
          </a:stretch>
        </p:blipFill>
        <p:spPr>
          <a:xfrm>
            <a:off x="1115038" y="2191846"/>
            <a:ext cx="8928992" cy="1621856"/>
          </a:xfrm>
          <a:prstGeom prst="rect">
            <a:avLst/>
          </a:prstGeom>
        </p:spPr>
      </p:pic>
      <p:sp>
        <p:nvSpPr>
          <p:cNvPr id="20" name="ZoneTexte 19">
            <a:extLst>
              <a:ext uri="{FF2B5EF4-FFF2-40B4-BE49-F238E27FC236}">
                <a16:creationId xmlns:a16="http://schemas.microsoft.com/office/drawing/2014/main" id="{30399B3A-3256-4AD7-9047-8293E7AE00C2}"/>
              </a:ext>
            </a:extLst>
          </p:cNvPr>
          <p:cNvSpPr txBox="1"/>
          <p:nvPr/>
        </p:nvSpPr>
        <p:spPr>
          <a:xfrm>
            <a:off x="1035579" y="4460298"/>
            <a:ext cx="8229600" cy="261610"/>
          </a:xfrm>
          <a:prstGeom prst="rect">
            <a:avLst/>
          </a:prstGeom>
          <a:noFill/>
        </p:spPr>
        <p:txBody>
          <a:bodyPr wrap="square">
            <a:spAutoFit/>
          </a:bodyPr>
          <a:lstStyle/>
          <a:p>
            <a:r>
              <a:rPr lang="fr-FR" sz="1100" dirty="0">
                <a:hlinkClick r:id="rId3"/>
              </a:rPr>
              <a:t>https://cafeia.org/20-cartes-pour-aborder-limpact-energetique-de-lia/</a:t>
            </a:r>
            <a:r>
              <a:rPr lang="fr-FR" sz="1100" dirty="0"/>
              <a:t> </a:t>
            </a:r>
          </a:p>
        </p:txBody>
      </p:sp>
    </p:spTree>
    <p:extLst>
      <p:ext uri="{BB962C8B-B14F-4D97-AF65-F5344CB8AC3E}">
        <p14:creationId xmlns:p14="http://schemas.microsoft.com/office/powerpoint/2010/main" val="1981324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Problèmes généraux de l’IA</a:t>
            </a:r>
          </a:p>
          <a:p>
            <a:r>
              <a:rPr lang="fr-FR" altLang="fr-FR" sz="2400" dirty="0"/>
              <a:t>IA et responsabilités sociales</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33</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hlinkClick r:id="rId2"/>
            <a:extLst>
              <a:ext uri="{FF2B5EF4-FFF2-40B4-BE49-F238E27FC236}">
                <a16:creationId xmlns:a16="http://schemas.microsoft.com/office/drawing/2014/main" id="{63E81700-D934-4A33-BFDE-6183CD2AC5C5}"/>
              </a:ext>
            </a:extLst>
          </p:cNvPr>
          <p:cNvPicPr/>
          <p:nvPr/>
        </p:nvPicPr>
        <p:blipFill>
          <a:blip r:embed="rId3"/>
          <a:stretch>
            <a:fillRect/>
          </a:stretch>
        </p:blipFill>
        <p:spPr>
          <a:xfrm>
            <a:off x="2470366" y="1619250"/>
            <a:ext cx="4770120" cy="4737100"/>
          </a:xfrm>
          <a:prstGeom prst="rect">
            <a:avLst/>
          </a:prstGeom>
        </p:spPr>
      </p:pic>
      <p:sp>
        <p:nvSpPr>
          <p:cNvPr id="14" name="Rectangle 13">
            <a:extLst>
              <a:ext uri="{FF2B5EF4-FFF2-40B4-BE49-F238E27FC236}">
                <a16:creationId xmlns:a16="http://schemas.microsoft.com/office/drawing/2014/main" id="{24F9896F-1C17-4F42-BE74-58A8C6847308}"/>
              </a:ext>
            </a:extLst>
          </p:cNvPr>
          <p:cNvSpPr/>
          <p:nvPr/>
        </p:nvSpPr>
        <p:spPr>
          <a:xfrm>
            <a:off x="2470366" y="6430089"/>
            <a:ext cx="1415772" cy="246221"/>
          </a:xfrm>
          <a:prstGeom prst="rect">
            <a:avLst/>
          </a:prstGeom>
        </p:spPr>
        <p:txBody>
          <a:bodyPr wrap="none">
            <a:spAutoFit/>
          </a:bodyPr>
          <a:lstStyle/>
          <a:p>
            <a:r>
              <a:rPr lang="fr-FR" sz="1000" dirty="0">
                <a:hlinkClick r:id="rId2"/>
              </a:rPr>
              <a:t>Infographie </a:t>
            </a:r>
            <a:r>
              <a:rPr lang="fr-FR" sz="1000" i="1" dirty="0">
                <a:hlinkClick r:id="rId2"/>
              </a:rPr>
              <a:t>Libération</a:t>
            </a:r>
            <a:endParaRPr lang="fr-FR"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3124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Problèmes généraux de l’IA</a:t>
            </a:r>
          </a:p>
          <a:p>
            <a:r>
              <a:rPr lang="fr-FR" altLang="fr-FR" sz="2400" dirty="0"/>
              <a:t>IA et responsabilités sociales</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34</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extLst>
              <a:ext uri="{FF2B5EF4-FFF2-40B4-BE49-F238E27FC236}">
                <a16:creationId xmlns:a16="http://schemas.microsoft.com/office/drawing/2014/main" id="{8F696DC2-F1B8-4BED-BD4E-CDC4E8BC4A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816" y="1940412"/>
            <a:ext cx="2508870" cy="3746579"/>
          </a:xfrm>
          <a:prstGeom prst="rect">
            <a:avLst/>
          </a:prstGeom>
        </p:spPr>
      </p:pic>
      <p:pic>
        <p:nvPicPr>
          <p:cNvPr id="18" name="Image 17">
            <a:extLst>
              <a:ext uri="{FF2B5EF4-FFF2-40B4-BE49-F238E27FC236}">
                <a16:creationId xmlns:a16="http://schemas.microsoft.com/office/drawing/2014/main" id="{A4743104-32FC-42C5-AE8F-FC8B13A7F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7546" y="2553038"/>
            <a:ext cx="2352675" cy="1943100"/>
          </a:xfrm>
          <a:prstGeom prst="rect">
            <a:avLst/>
          </a:prstGeom>
        </p:spPr>
      </p:pic>
      <p:pic>
        <p:nvPicPr>
          <p:cNvPr id="20" name="Image 19">
            <a:extLst>
              <a:ext uri="{FF2B5EF4-FFF2-40B4-BE49-F238E27FC236}">
                <a16:creationId xmlns:a16="http://schemas.microsoft.com/office/drawing/2014/main" id="{1EAE6589-0D56-416D-BC24-5B0A3BC633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6793" y="2638763"/>
            <a:ext cx="2581275" cy="1771650"/>
          </a:xfrm>
          <a:prstGeom prst="rect">
            <a:avLst/>
          </a:prstGeom>
        </p:spPr>
      </p:pic>
    </p:spTree>
    <p:extLst>
      <p:ext uri="{BB962C8B-B14F-4D97-AF65-F5344CB8AC3E}">
        <p14:creationId xmlns:p14="http://schemas.microsoft.com/office/powerpoint/2010/main" val="15863039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Problèmes généraux de l’IA</a:t>
            </a:r>
          </a:p>
          <a:p>
            <a:r>
              <a:rPr lang="fr-FR" altLang="fr-FR" sz="2400" dirty="0"/>
              <a:t>IA et responsabilités sociales</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35</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4" name="Image 13">
            <a:extLst>
              <a:ext uri="{FF2B5EF4-FFF2-40B4-BE49-F238E27FC236}">
                <a16:creationId xmlns:a16="http://schemas.microsoft.com/office/drawing/2014/main" id="{6A77C15C-1571-4863-9E67-F5637EBC15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5684" y="1835543"/>
            <a:ext cx="6432416" cy="4288277"/>
          </a:xfrm>
          <a:prstGeom prst="rect">
            <a:avLst/>
          </a:prstGeom>
        </p:spPr>
      </p:pic>
    </p:spTree>
    <p:extLst>
      <p:ext uri="{BB962C8B-B14F-4D97-AF65-F5344CB8AC3E}">
        <p14:creationId xmlns:p14="http://schemas.microsoft.com/office/powerpoint/2010/main" val="2292783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Problèmes généraux de l’IA</a:t>
            </a:r>
          </a:p>
          <a:p>
            <a:r>
              <a:rPr lang="fr-FR" altLang="fr-FR" sz="2400" dirty="0"/>
              <a:t>IA et modèle économique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36</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2" name="Image 11">
            <a:extLst>
              <a:ext uri="{FF2B5EF4-FFF2-40B4-BE49-F238E27FC236}">
                <a16:creationId xmlns:a16="http://schemas.microsoft.com/office/drawing/2014/main" id="{A243782C-3898-41E9-AF0A-7E02516ED076}"/>
              </a:ext>
            </a:extLst>
          </p:cNvPr>
          <p:cNvPicPr>
            <a:picLocks noChangeAspect="1"/>
          </p:cNvPicPr>
          <p:nvPr/>
        </p:nvPicPr>
        <p:blipFill rotWithShape="1">
          <a:blip r:embed="rId2"/>
          <a:srcRect r="1600" b="9806"/>
          <a:stretch/>
        </p:blipFill>
        <p:spPr>
          <a:xfrm>
            <a:off x="2656387" y="1793807"/>
            <a:ext cx="6624984" cy="4147671"/>
          </a:xfrm>
          <a:prstGeom prst="rect">
            <a:avLst/>
          </a:prstGeom>
        </p:spPr>
      </p:pic>
      <p:pic>
        <p:nvPicPr>
          <p:cNvPr id="13" name="Image 12">
            <a:extLst>
              <a:ext uri="{FF2B5EF4-FFF2-40B4-BE49-F238E27FC236}">
                <a16:creationId xmlns:a16="http://schemas.microsoft.com/office/drawing/2014/main" id="{AD10D487-5D9A-4482-B38F-4F217EEA0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144" y="5308233"/>
            <a:ext cx="2349939" cy="1315966"/>
          </a:xfrm>
          <a:prstGeom prst="rect">
            <a:avLst/>
          </a:prstGeom>
        </p:spPr>
      </p:pic>
    </p:spTree>
    <p:extLst>
      <p:ext uri="{BB962C8B-B14F-4D97-AF65-F5344CB8AC3E}">
        <p14:creationId xmlns:p14="http://schemas.microsoft.com/office/powerpoint/2010/main" val="8796554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Problèmes généraux de l’IA</a:t>
            </a:r>
          </a:p>
          <a:p>
            <a:r>
              <a:rPr lang="fr-FR" altLang="fr-FR" sz="2400" dirty="0"/>
              <a:t>IA et modèle économique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37</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4" name="ZoneTexte 13">
            <a:extLst>
              <a:ext uri="{FF2B5EF4-FFF2-40B4-BE49-F238E27FC236}">
                <a16:creationId xmlns:a16="http://schemas.microsoft.com/office/drawing/2014/main" id="{DCA3A66B-F67D-4697-942D-14507D2FF4D7}"/>
              </a:ext>
            </a:extLst>
          </p:cNvPr>
          <p:cNvSpPr txBox="1"/>
          <p:nvPr/>
        </p:nvSpPr>
        <p:spPr>
          <a:xfrm>
            <a:off x="5830324" y="3213857"/>
            <a:ext cx="4572000" cy="584775"/>
          </a:xfrm>
          <a:prstGeom prst="rect">
            <a:avLst/>
          </a:prstGeom>
          <a:noFill/>
        </p:spPr>
        <p:txBody>
          <a:bodyPr wrap="square">
            <a:spAutoFit/>
          </a:bodyPr>
          <a:lstStyle/>
          <a:p>
            <a:pPr algn="ctr"/>
            <a:r>
              <a:rPr lang="fr-FR" sz="1600" b="1" dirty="0">
                <a:latin typeface="Verdana" panose="020B0604030504040204" pitchFamily="34" charset="0"/>
                <a:ea typeface="Verdana" panose="020B0604030504040204" pitchFamily="34" charset="0"/>
              </a:rPr>
              <a:t>L’intelligence artificielle </a:t>
            </a:r>
          </a:p>
          <a:p>
            <a:pPr algn="ctr"/>
            <a:r>
              <a:rPr lang="fr-FR" sz="1600" b="1" i="1" dirty="0">
                <a:latin typeface="Verdana" panose="020B0604030504040204" pitchFamily="34" charset="0"/>
                <a:ea typeface="Verdana" panose="020B0604030504040204" pitchFamily="34" charset="0"/>
              </a:rPr>
              <a:t>made in</a:t>
            </a:r>
            <a:r>
              <a:rPr lang="fr-FR" sz="1600" b="1" dirty="0">
                <a:latin typeface="Verdana" panose="020B0604030504040204" pitchFamily="34" charset="0"/>
                <a:ea typeface="Verdana" panose="020B0604030504040204" pitchFamily="34" charset="0"/>
              </a:rPr>
              <a:t> France</a:t>
            </a:r>
          </a:p>
        </p:txBody>
      </p:sp>
      <p:pic>
        <p:nvPicPr>
          <p:cNvPr id="16" name="Picture 2" descr="BigScience Logo">
            <a:hlinkClick r:id="rId2"/>
            <a:extLst>
              <a:ext uri="{FF2B5EF4-FFF2-40B4-BE49-F238E27FC236}">
                <a16:creationId xmlns:a16="http://schemas.microsoft.com/office/drawing/2014/main" id="{3287A702-B16B-4FEC-A927-79D54E1127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1140" y="2124570"/>
            <a:ext cx="4242048" cy="1304430"/>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a:hlinkClick r:id="rId4"/>
            <a:extLst>
              <a:ext uri="{FF2B5EF4-FFF2-40B4-BE49-F238E27FC236}">
                <a16:creationId xmlns:a16="http://schemas.microsoft.com/office/drawing/2014/main" id="{456BC610-DCBD-47A3-8029-1CC2ADD532C8}"/>
              </a:ext>
            </a:extLst>
          </p:cNvPr>
          <p:cNvPicPr/>
          <p:nvPr/>
        </p:nvPicPr>
        <p:blipFill>
          <a:blip r:embed="rId5">
            <a:extLst>
              <a:ext uri="{28A0092B-C50C-407E-A947-70E740481C1C}">
                <a14:useLocalDpi xmlns:a14="http://schemas.microsoft.com/office/drawing/2010/main" val="0"/>
              </a:ext>
            </a:extLst>
          </a:blip>
          <a:stretch>
            <a:fillRect/>
          </a:stretch>
        </p:blipFill>
        <p:spPr>
          <a:xfrm>
            <a:off x="2080154" y="4060070"/>
            <a:ext cx="3652457" cy="1200150"/>
          </a:xfrm>
          <a:prstGeom prst="rect">
            <a:avLst/>
          </a:prstGeom>
        </p:spPr>
      </p:pic>
    </p:spTree>
    <p:extLst>
      <p:ext uri="{BB962C8B-B14F-4D97-AF65-F5344CB8AC3E}">
        <p14:creationId xmlns:p14="http://schemas.microsoft.com/office/powerpoint/2010/main" val="2434737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Questions posées par les IA génératives</a:t>
            </a:r>
          </a:p>
          <a:p>
            <a:r>
              <a:rPr lang="fr-FR" altLang="fr-FR" sz="2400" dirty="0"/>
              <a:t>Des informations fausses</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38</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0" name="Image 19">
            <a:hlinkClick r:id="rId2"/>
            <a:extLst>
              <a:ext uri="{FF2B5EF4-FFF2-40B4-BE49-F238E27FC236}">
                <a16:creationId xmlns:a16="http://schemas.microsoft.com/office/drawing/2014/main" id="{0460DC05-9C29-480D-8F41-B668A6BF4A69}"/>
              </a:ext>
            </a:extLst>
          </p:cNvPr>
          <p:cNvPicPr>
            <a:picLocks noChangeAspect="1"/>
          </p:cNvPicPr>
          <p:nvPr/>
        </p:nvPicPr>
        <p:blipFill>
          <a:blip r:embed="rId3"/>
          <a:stretch>
            <a:fillRect/>
          </a:stretch>
        </p:blipFill>
        <p:spPr>
          <a:xfrm>
            <a:off x="5260388" y="1386061"/>
            <a:ext cx="5771198" cy="4365104"/>
          </a:xfrm>
          <a:prstGeom prst="rect">
            <a:avLst/>
          </a:prstGeom>
        </p:spPr>
      </p:pic>
      <p:pic>
        <p:nvPicPr>
          <p:cNvPr id="21" name="Image 20">
            <a:hlinkClick r:id="rId4"/>
            <a:extLst>
              <a:ext uri="{FF2B5EF4-FFF2-40B4-BE49-F238E27FC236}">
                <a16:creationId xmlns:a16="http://schemas.microsoft.com/office/drawing/2014/main" id="{7DF623F3-A705-4AC4-8E4F-0472B7C4B7DB}"/>
              </a:ext>
            </a:extLst>
          </p:cNvPr>
          <p:cNvPicPr>
            <a:picLocks noChangeAspect="1"/>
          </p:cNvPicPr>
          <p:nvPr/>
        </p:nvPicPr>
        <p:blipFill rotWithShape="1">
          <a:blip r:embed="rId5"/>
          <a:srcRect l="-1" t="1407" r="1508" b="-1"/>
          <a:stretch/>
        </p:blipFill>
        <p:spPr>
          <a:xfrm>
            <a:off x="2080154" y="3238481"/>
            <a:ext cx="5395628" cy="3433271"/>
          </a:xfrm>
          <a:prstGeom prst="rect">
            <a:avLst/>
          </a:prstGeom>
        </p:spPr>
      </p:pic>
    </p:spTree>
    <p:extLst>
      <p:ext uri="{BB962C8B-B14F-4D97-AF65-F5344CB8AC3E}">
        <p14:creationId xmlns:p14="http://schemas.microsoft.com/office/powerpoint/2010/main" val="1253534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Questions posées par les IA génératives</a:t>
            </a:r>
          </a:p>
          <a:p>
            <a:r>
              <a:rPr lang="fr-FR" altLang="fr-FR" sz="2400" dirty="0"/>
              <a:t>Des informations biaisées</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39</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hlinkClick r:id="rId2"/>
            <a:extLst>
              <a:ext uri="{FF2B5EF4-FFF2-40B4-BE49-F238E27FC236}">
                <a16:creationId xmlns:a16="http://schemas.microsoft.com/office/drawing/2014/main" id="{AD72B76F-3628-411A-B941-F081CED8FB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1839" y="1690046"/>
            <a:ext cx="2556245" cy="4973239"/>
          </a:xfrm>
          <a:prstGeom prst="rect">
            <a:avLst/>
          </a:prstGeom>
        </p:spPr>
      </p:pic>
      <p:pic>
        <p:nvPicPr>
          <p:cNvPr id="14" name="Image 13">
            <a:hlinkClick r:id="rId2"/>
            <a:extLst>
              <a:ext uri="{FF2B5EF4-FFF2-40B4-BE49-F238E27FC236}">
                <a16:creationId xmlns:a16="http://schemas.microsoft.com/office/drawing/2014/main" id="{401E7726-ED46-403F-AD11-5414E66D94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9765" y="1690045"/>
            <a:ext cx="2556245" cy="4973240"/>
          </a:xfrm>
          <a:prstGeom prst="rect">
            <a:avLst/>
          </a:prstGeom>
        </p:spPr>
      </p:pic>
    </p:spTree>
    <p:extLst>
      <p:ext uri="{BB962C8B-B14F-4D97-AF65-F5344CB8AC3E}">
        <p14:creationId xmlns:p14="http://schemas.microsoft.com/office/powerpoint/2010/main" val="4060443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63150A2-5D2E-4657-937E-223462E9DEA7}"/>
              </a:ext>
            </a:extLst>
          </p:cNvPr>
          <p:cNvSpPr>
            <a:spLocks noGrp="1"/>
          </p:cNvSpPr>
          <p:nvPr>
            <p:ph type="body" sz="quarter" idx="14"/>
          </p:nvPr>
        </p:nvSpPr>
        <p:spPr/>
        <p:txBody>
          <a:bodyPr/>
          <a:lstStyle/>
          <a:p>
            <a:r>
              <a:rPr lang="fr-FR" dirty="0"/>
              <a:t>01</a:t>
            </a:r>
          </a:p>
          <a:p>
            <a:r>
              <a:rPr lang="fr-FR" b="1" dirty="0"/>
              <a:t>Définitions et repères</a:t>
            </a:r>
          </a:p>
        </p:txBody>
      </p:sp>
      <p:sp>
        <p:nvSpPr>
          <p:cNvPr id="3" name="Espace réservé de la date 2">
            <a:extLst>
              <a:ext uri="{FF2B5EF4-FFF2-40B4-BE49-F238E27FC236}">
                <a16:creationId xmlns:a16="http://schemas.microsoft.com/office/drawing/2014/main" id="{8B5F63FC-D0A5-4F53-8F38-29B77C8092E6}"/>
              </a:ext>
            </a:extLst>
          </p:cNvPr>
          <p:cNvSpPr>
            <a:spLocks noGrp="1"/>
          </p:cNvSpPr>
          <p:nvPr>
            <p:ph type="dt" sz="half" idx="10"/>
          </p:nvPr>
        </p:nvSpPr>
        <p:spPr/>
        <p:txBody>
          <a:bodyPr/>
          <a:lstStyle/>
          <a:p>
            <a:r>
              <a:rPr lang="fr-FR" dirty="0"/>
              <a:t>univ-lyon1.fr</a:t>
            </a:r>
          </a:p>
        </p:txBody>
      </p:sp>
      <p:sp>
        <p:nvSpPr>
          <p:cNvPr id="4" name="Espace réservé du pied de page 3">
            <a:extLst>
              <a:ext uri="{FF2B5EF4-FFF2-40B4-BE49-F238E27FC236}">
                <a16:creationId xmlns:a16="http://schemas.microsoft.com/office/drawing/2014/main" id="{2ED608F3-3FD2-41D4-B2AA-A440DFAA2B3C}"/>
              </a:ext>
            </a:extLst>
          </p:cNvPr>
          <p:cNvSpPr>
            <a:spLocks noGrp="1"/>
          </p:cNvSpPr>
          <p:nvPr>
            <p:ph type="ftr" sz="quarter" idx="11"/>
          </p:nvPr>
        </p:nvSpPr>
        <p:spPr/>
        <p:txBody>
          <a:bodyPr/>
          <a:lstStyle/>
          <a:p>
            <a:r>
              <a:rPr lang="fr-FR" dirty="0"/>
              <a:t>Titre de section</a:t>
            </a:r>
          </a:p>
        </p:txBody>
      </p:sp>
      <p:sp>
        <p:nvSpPr>
          <p:cNvPr id="5" name="Espace réservé du numéro de diapositive 4">
            <a:extLst>
              <a:ext uri="{FF2B5EF4-FFF2-40B4-BE49-F238E27FC236}">
                <a16:creationId xmlns:a16="http://schemas.microsoft.com/office/drawing/2014/main" id="{D2F1A6F7-ADC8-4387-BFD5-B167704C0D2D}"/>
              </a:ext>
            </a:extLst>
          </p:cNvPr>
          <p:cNvSpPr>
            <a:spLocks noGrp="1"/>
          </p:cNvSpPr>
          <p:nvPr>
            <p:ph type="sldNum" sz="quarter" idx="12"/>
          </p:nvPr>
        </p:nvSpPr>
        <p:spPr/>
        <p:txBody>
          <a:bodyPr/>
          <a:lstStyle/>
          <a:p>
            <a:fld id="{C3A264D3-183D-40FC-95F2-6132512B35F9}" type="slidenum">
              <a:rPr lang="fr-FR" smtClean="0"/>
              <a:pPr/>
              <a:t>4</a:t>
            </a:fld>
            <a:endParaRPr lang="fr-FR" dirty="0"/>
          </a:p>
        </p:txBody>
      </p:sp>
    </p:spTree>
    <p:extLst>
      <p:ext uri="{BB962C8B-B14F-4D97-AF65-F5344CB8AC3E}">
        <p14:creationId xmlns:p14="http://schemas.microsoft.com/office/powerpoint/2010/main" val="4281966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Questions posées par les IA génératives</a:t>
            </a:r>
          </a:p>
          <a:p>
            <a:r>
              <a:rPr lang="fr-FR" altLang="fr-FR" sz="2400" dirty="0"/>
              <a:t>Des informations créées de toute pièce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40</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7" name="Rectangle 2">
            <a:extLst>
              <a:ext uri="{FF2B5EF4-FFF2-40B4-BE49-F238E27FC236}">
                <a16:creationId xmlns:a16="http://schemas.microsoft.com/office/drawing/2014/main" id="{47B66E20-0684-4D00-866B-9A5136A170C3}"/>
              </a:ext>
            </a:extLst>
          </p:cNvPr>
          <p:cNvSpPr txBox="1">
            <a:spLocks noChangeArrowheads="1"/>
          </p:cNvSpPr>
          <p:nvPr/>
        </p:nvSpPr>
        <p:spPr>
          <a:xfrm>
            <a:off x="1901260" y="1271053"/>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hlinkClick r:id="rId2"/>
            <a:extLst>
              <a:ext uri="{FF2B5EF4-FFF2-40B4-BE49-F238E27FC236}">
                <a16:creationId xmlns:a16="http://schemas.microsoft.com/office/drawing/2014/main" id="{FBABB1F8-4DFD-45BC-A17E-320B7B61664B}"/>
              </a:ext>
            </a:extLst>
          </p:cNvPr>
          <p:cNvPicPr>
            <a:picLocks noChangeAspect="1"/>
          </p:cNvPicPr>
          <p:nvPr/>
        </p:nvPicPr>
        <p:blipFill>
          <a:blip r:embed="rId3"/>
          <a:stretch>
            <a:fillRect/>
          </a:stretch>
        </p:blipFill>
        <p:spPr>
          <a:xfrm>
            <a:off x="1901260" y="1617582"/>
            <a:ext cx="4886325" cy="4838700"/>
          </a:xfrm>
          <a:prstGeom prst="rect">
            <a:avLst/>
          </a:prstGeom>
        </p:spPr>
      </p:pic>
    </p:spTree>
    <p:extLst>
      <p:ext uri="{BB962C8B-B14F-4D97-AF65-F5344CB8AC3E}">
        <p14:creationId xmlns:p14="http://schemas.microsoft.com/office/powerpoint/2010/main" val="24358555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Droit d’auteur et IA</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41</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8" name="Rectangle 2">
            <a:extLst>
              <a:ext uri="{FF2B5EF4-FFF2-40B4-BE49-F238E27FC236}">
                <a16:creationId xmlns:a16="http://schemas.microsoft.com/office/drawing/2014/main" id="{1DDC185A-F431-4A28-9B38-F0A51CB79AE3}"/>
              </a:ext>
            </a:extLst>
          </p:cNvPr>
          <p:cNvSpPr txBox="1">
            <a:spLocks noChangeArrowheads="1"/>
          </p:cNvSpPr>
          <p:nvPr/>
        </p:nvSpPr>
        <p:spPr>
          <a:xfrm>
            <a:off x="1589088" y="805439"/>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r>
              <a:rPr lang="fr-FR" sz="1400" dirty="0">
                <a:latin typeface="Verdana" panose="020B0604030504040204" pitchFamily="34" charset="0"/>
                <a:ea typeface="Verdana" panose="020B0604030504040204" pitchFamily="34" charset="0"/>
                <a:cs typeface="Times New Roman" panose="02020603050405020304" pitchFamily="18" charset="0"/>
              </a:rPr>
              <a:t>L’IA de type </a:t>
            </a:r>
            <a:r>
              <a:rPr lang="fr-FR" sz="1400" i="1" dirty="0">
                <a:latin typeface="Verdana" panose="020B0604030504040204" pitchFamily="34" charset="0"/>
                <a:ea typeface="Verdana" panose="020B0604030504040204" pitchFamily="34" charset="0"/>
                <a:cs typeface="Times New Roman" panose="02020603050405020304" pitchFamily="18" charset="0"/>
              </a:rPr>
              <a:t>ChatGPT</a:t>
            </a:r>
            <a:r>
              <a:rPr lang="fr-FR" sz="1400" dirty="0">
                <a:latin typeface="Verdana" panose="020B0604030504040204" pitchFamily="34" charset="0"/>
                <a:ea typeface="Verdana" panose="020B0604030504040204" pitchFamily="34" charset="0"/>
                <a:cs typeface="Times New Roman" panose="02020603050405020304" pitchFamily="18" charset="0"/>
              </a:rPr>
              <a:t> ne peut pas être considérée comme un auteur, donc pas de plagiat au sens juridique du terme. </a:t>
            </a:r>
          </a:p>
          <a:p>
            <a:pPr marL="0" indent="0">
              <a:lnSpc>
                <a:spcPct val="150000"/>
              </a:lnSpc>
              <a:spcBef>
                <a:spcPct val="0"/>
              </a:spcBef>
              <a:buClr>
                <a:srgbClr val="DD4026"/>
              </a:buClr>
              <a:buFont typeface="Arial" panose="020B0604020202020204" pitchFamily="34" charset="0"/>
              <a:buNone/>
            </a:pPr>
            <a:r>
              <a:rPr lang="fr-FR" sz="1400" dirty="0">
                <a:latin typeface="Verdana" panose="020B0604030504040204" pitchFamily="34" charset="0"/>
                <a:ea typeface="Verdana" panose="020B0604030504040204" pitchFamily="34" charset="0"/>
                <a:cs typeface="Times New Roman" panose="02020603050405020304" pitchFamily="18" charset="0"/>
              </a:rPr>
              <a:t>Ne se pose pas moins la question de la réutilisation de ses contenus. </a:t>
            </a:r>
          </a:p>
          <a:p>
            <a:pPr marL="0" indent="0">
              <a:lnSpc>
                <a:spcPct val="150000"/>
              </a:lnSpc>
              <a:spcBef>
                <a:spcPct val="0"/>
              </a:spcBef>
              <a:buClr>
                <a:srgbClr val="DD4026"/>
              </a:buClr>
              <a:buFont typeface="Arial" panose="020B0604020202020204" pitchFamily="34" charset="0"/>
              <a:buNone/>
            </a:pPr>
            <a:endParaRPr lang="fr-FR" sz="1400" dirty="0">
              <a:latin typeface="Verdana" panose="020B0604030504040204" pitchFamily="34" charset="0"/>
              <a:ea typeface="Verdana" panose="020B0604030504040204" pitchFamily="34" charset="0"/>
              <a:cs typeface="Times New Roman" panose="02020603050405020304" pitchFamily="18" charset="0"/>
            </a:endParaRPr>
          </a:p>
          <a:p>
            <a:pPr marL="0" indent="0">
              <a:lnSpc>
                <a:spcPct val="150000"/>
              </a:lnSpc>
              <a:spcBef>
                <a:spcPct val="0"/>
              </a:spcBef>
              <a:buClr>
                <a:srgbClr val="DD4026"/>
              </a:buClr>
              <a:buFont typeface="Arial" panose="020B0604020202020204" pitchFamily="34" charset="0"/>
              <a:buNone/>
            </a:pPr>
            <a:r>
              <a:rPr lang="fr-FR" sz="1400" i="1" dirty="0">
                <a:latin typeface="Verdana" panose="020B0604030504040204" pitchFamily="34" charset="0"/>
                <a:ea typeface="Verdana" panose="020B0604030504040204" pitchFamily="34" charset="0"/>
                <a:cs typeface="Times New Roman" panose="02020603050405020304" pitchFamily="18" charset="0"/>
              </a:rPr>
              <a:t>AIgiarism</a:t>
            </a:r>
            <a:r>
              <a:rPr lang="fr-FR" sz="1400" dirty="0">
                <a:latin typeface="Verdana" panose="020B0604030504040204" pitchFamily="34" charset="0"/>
                <a:ea typeface="Verdana" panose="020B0604030504040204" pitchFamily="34" charset="0"/>
                <a:cs typeface="Times New Roman" panose="02020603050405020304" pitchFamily="18" charset="0"/>
              </a:rPr>
              <a:t> (plagiat des contenus fournis par une IA)</a:t>
            </a: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9349584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Aparté sur la détection de l’utilisation d’une IA générative textuelle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42</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1" name="Rectangle 2">
            <a:extLst>
              <a:ext uri="{FF2B5EF4-FFF2-40B4-BE49-F238E27FC236}">
                <a16:creationId xmlns:a16="http://schemas.microsoft.com/office/drawing/2014/main" id="{CA02D948-ED81-4576-9E6B-383F63D03A18}"/>
              </a:ext>
            </a:extLst>
          </p:cNvPr>
          <p:cNvSpPr txBox="1">
            <a:spLocks noChangeArrowheads="1"/>
          </p:cNvSpPr>
          <p:nvPr/>
        </p:nvSpPr>
        <p:spPr>
          <a:xfrm>
            <a:off x="1703352" y="1643567"/>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400050" lvl="1">
              <a:lnSpc>
                <a:spcPct val="150000"/>
              </a:lnSpc>
              <a:spcBef>
                <a:spcPct val="0"/>
              </a:spcBef>
              <a:buClr>
                <a:srgbClr val="DD4026"/>
              </a:buClr>
            </a:pPr>
            <a:r>
              <a:rPr lang="fr-FR" altLang="fr-FR" sz="1400" dirty="0">
                <a:latin typeface="Verdana" pitchFamily="34" charset="0"/>
                <a:ea typeface="Verdana" pitchFamily="34" charset="0"/>
              </a:rPr>
              <a:t>La détection humaine des enseignants est en soit à prévoir</a:t>
            </a:r>
          </a:p>
          <a:p>
            <a:pPr marL="800100" lvl="2">
              <a:lnSpc>
                <a:spcPct val="150000"/>
              </a:lnSpc>
              <a:spcBef>
                <a:spcPct val="0"/>
              </a:spcBef>
              <a:buClr>
                <a:srgbClr val="DD4026"/>
              </a:buClr>
            </a:pPr>
            <a:r>
              <a:rPr lang="fr-FR" altLang="fr-FR" sz="1000" dirty="0">
                <a:latin typeface="Verdana" pitchFamily="34" charset="0"/>
                <a:ea typeface="Verdana" pitchFamily="34" charset="0"/>
              </a:rPr>
              <a:t>Amélioration soudaine de la qualité des devoirs</a:t>
            </a:r>
          </a:p>
          <a:p>
            <a:pPr marL="800100" lvl="2">
              <a:lnSpc>
                <a:spcPct val="150000"/>
              </a:lnSpc>
              <a:spcBef>
                <a:spcPct val="0"/>
              </a:spcBef>
              <a:buClr>
                <a:srgbClr val="DD4026"/>
              </a:buClr>
            </a:pPr>
            <a:r>
              <a:rPr lang="fr-FR" altLang="fr-FR" sz="1000" dirty="0">
                <a:latin typeface="Verdana" pitchFamily="34" charset="0"/>
                <a:ea typeface="Verdana" pitchFamily="34" charset="0"/>
              </a:rPr>
              <a:t>Récurrences non justifiées d’une copie à l’autre</a:t>
            </a:r>
          </a:p>
          <a:p>
            <a:pPr marL="800100" lvl="2">
              <a:lnSpc>
                <a:spcPct val="150000"/>
              </a:lnSpc>
              <a:spcBef>
                <a:spcPct val="0"/>
              </a:spcBef>
              <a:buClr>
                <a:srgbClr val="DD4026"/>
              </a:buClr>
            </a:pPr>
            <a:r>
              <a:rPr lang="fr-FR" altLang="fr-FR" sz="1000" dirty="0">
                <a:latin typeface="Verdana" pitchFamily="34" charset="0"/>
                <a:ea typeface="Verdana" pitchFamily="34" charset="0"/>
              </a:rPr>
              <a:t>Mention de connaissances qui ne relèvent ni du champ de compétences ni de l’expertise de l’étudiant</a:t>
            </a:r>
          </a:p>
          <a:p>
            <a:pPr marL="0" lvl="2" indent="-342900">
              <a:lnSpc>
                <a:spcPct val="150000"/>
              </a:lnSpc>
              <a:spcBef>
                <a:spcPct val="0"/>
              </a:spcBef>
              <a:buClr>
                <a:srgbClr val="DD4026"/>
              </a:buClr>
            </a:pPr>
            <a:endParaRPr lang="fr-FR" altLang="fr-FR" sz="1400" dirty="0">
              <a:latin typeface="Verdana" pitchFamily="34" charset="0"/>
              <a:ea typeface="Verdana" pitchFamily="34" charset="0"/>
            </a:endParaRPr>
          </a:p>
          <a:p>
            <a:pPr marL="457200" lvl="3" indent="-342900">
              <a:lnSpc>
                <a:spcPct val="150000"/>
              </a:lnSpc>
              <a:spcBef>
                <a:spcPct val="0"/>
              </a:spcBef>
              <a:buClr>
                <a:srgbClr val="DD4026"/>
              </a:buClr>
            </a:pPr>
            <a:r>
              <a:rPr lang="fr-FR" altLang="fr-FR" sz="1400" i="1" dirty="0">
                <a:latin typeface="Verdana" pitchFamily="34" charset="0"/>
                <a:ea typeface="Verdana" pitchFamily="34" charset="0"/>
              </a:rPr>
              <a:t>ChatGPT style</a:t>
            </a:r>
            <a:r>
              <a:rPr lang="fr-FR" altLang="fr-FR" sz="1400" dirty="0">
                <a:latin typeface="Verdana" pitchFamily="34" charset="0"/>
                <a:ea typeface="Verdana" pitchFamily="34" charset="0"/>
              </a:rPr>
              <a:t>, détecter les mots pour détecter</a:t>
            </a:r>
          </a:p>
          <a:p>
            <a:pPr marL="800100" lvl="2">
              <a:lnSpc>
                <a:spcPct val="150000"/>
              </a:lnSpc>
              <a:spcBef>
                <a:spcPct val="0"/>
              </a:spcBef>
              <a:buClr>
                <a:srgbClr val="DD4026"/>
              </a:buClr>
            </a:pPr>
            <a:r>
              <a:rPr lang="fr-FR" altLang="fr-FR" sz="1000" dirty="0">
                <a:latin typeface="Verdana" pitchFamily="34" charset="0"/>
                <a:ea typeface="Verdana" pitchFamily="34" charset="0"/>
              </a:rPr>
              <a:t>Il abuse des adjectifs et souvent en fait un mauvais usage dans le sens</a:t>
            </a:r>
          </a:p>
          <a:p>
            <a:pPr marL="800100" lvl="2">
              <a:lnSpc>
                <a:spcPct val="150000"/>
              </a:lnSpc>
              <a:spcBef>
                <a:spcPct val="0"/>
              </a:spcBef>
              <a:buClr>
                <a:srgbClr val="DD4026"/>
              </a:buClr>
            </a:pPr>
            <a:r>
              <a:rPr lang="fr-FR" altLang="fr-FR" sz="1000" dirty="0">
                <a:latin typeface="Verdana" pitchFamily="34" charset="0"/>
                <a:ea typeface="Verdana" pitchFamily="34" charset="0"/>
              </a:rPr>
              <a:t>Il met trop de connecteurs ce qui fait des phrases « pompeuses »</a:t>
            </a:r>
          </a:p>
          <a:p>
            <a:pPr marL="800100" lvl="2">
              <a:lnSpc>
                <a:spcPct val="150000"/>
              </a:lnSpc>
              <a:spcBef>
                <a:spcPct val="0"/>
              </a:spcBef>
              <a:buClr>
                <a:srgbClr val="DD4026"/>
              </a:buClr>
            </a:pPr>
            <a:r>
              <a:rPr lang="fr-FR" altLang="fr-FR" sz="1000" dirty="0">
                <a:latin typeface="Verdana" pitchFamily="34" charset="0"/>
                <a:ea typeface="Verdana" pitchFamily="34" charset="0"/>
              </a:rPr>
              <a:t>Il met souvent au début « </a:t>
            </a:r>
            <a:r>
              <a:rPr lang="fr-FR" altLang="fr-FR" sz="1000" i="1" dirty="0">
                <a:latin typeface="Verdana" pitchFamily="34" charset="0"/>
                <a:ea typeface="Verdana" pitchFamily="34" charset="0"/>
              </a:rPr>
              <a:t>imaginez</a:t>
            </a:r>
            <a:r>
              <a:rPr lang="fr-FR" altLang="fr-FR" sz="1000" dirty="0">
                <a:latin typeface="Verdana" pitchFamily="34" charset="0"/>
                <a:ea typeface="Verdana" pitchFamily="34" charset="0"/>
              </a:rPr>
              <a:t> », « </a:t>
            </a:r>
            <a:r>
              <a:rPr lang="fr-FR" altLang="fr-FR" sz="1000" i="1" dirty="0">
                <a:latin typeface="Verdana" pitchFamily="34" charset="0"/>
                <a:ea typeface="Verdana" pitchFamily="34" charset="0"/>
              </a:rPr>
              <a:t>dans un monde où</a:t>
            </a:r>
            <a:r>
              <a:rPr lang="fr-FR" altLang="fr-FR" sz="1000" dirty="0">
                <a:latin typeface="Verdana" pitchFamily="34" charset="0"/>
                <a:ea typeface="Verdana" pitchFamily="34" charset="0"/>
              </a:rPr>
              <a:t>… »</a:t>
            </a:r>
          </a:p>
          <a:p>
            <a:pPr marL="800100" lvl="2">
              <a:lnSpc>
                <a:spcPct val="150000"/>
              </a:lnSpc>
              <a:spcBef>
                <a:spcPct val="0"/>
              </a:spcBef>
              <a:buClr>
                <a:srgbClr val="DD4026"/>
              </a:buClr>
            </a:pPr>
            <a:r>
              <a:rPr lang="fr-FR" altLang="fr-FR" sz="1000" dirty="0">
                <a:latin typeface="Verdana" pitchFamily="34" charset="0"/>
                <a:ea typeface="Verdana" pitchFamily="34" charset="0"/>
              </a:rPr>
              <a:t>Il met souvent dans le texte « </a:t>
            </a:r>
            <a:r>
              <a:rPr lang="fr-FR" altLang="fr-FR" sz="1000" i="1" dirty="0">
                <a:latin typeface="Verdana" pitchFamily="34" charset="0"/>
                <a:ea typeface="Verdana" pitchFamily="34" charset="0"/>
              </a:rPr>
              <a:t>il est important de rappeler que </a:t>
            </a:r>
            <a:r>
              <a:rPr lang="fr-FR" altLang="fr-FR" sz="1000" dirty="0">
                <a:latin typeface="Verdana" pitchFamily="34" charset="0"/>
                <a:ea typeface="Verdana" pitchFamily="34" charset="0"/>
              </a:rPr>
              <a:t>», « </a:t>
            </a:r>
            <a:r>
              <a:rPr lang="fr-FR" altLang="fr-FR" sz="1000" i="1" dirty="0">
                <a:latin typeface="Verdana" pitchFamily="34" charset="0"/>
                <a:ea typeface="Verdana" pitchFamily="34" charset="0"/>
              </a:rPr>
              <a:t>en raison du fait que </a:t>
            </a:r>
            <a:r>
              <a:rPr lang="fr-FR" altLang="fr-FR" sz="1000" dirty="0">
                <a:latin typeface="Verdana" pitchFamily="34" charset="0"/>
                <a:ea typeface="Verdana" pitchFamily="34" charset="0"/>
              </a:rPr>
              <a:t>»</a:t>
            </a:r>
          </a:p>
          <a:p>
            <a:pPr marL="800100" lvl="2">
              <a:lnSpc>
                <a:spcPct val="150000"/>
              </a:lnSpc>
              <a:spcBef>
                <a:spcPct val="0"/>
              </a:spcBef>
              <a:buClr>
                <a:srgbClr val="DD4026"/>
              </a:buClr>
            </a:pPr>
            <a:endParaRPr lang="fr-FR" altLang="fr-FR" sz="1000" dirty="0">
              <a:latin typeface="Verdana" pitchFamily="34" charset="0"/>
              <a:ea typeface="Verdana" pitchFamily="34" charset="0"/>
            </a:endParaRPr>
          </a:p>
          <a:p>
            <a:pPr marL="800100" lvl="2">
              <a:lnSpc>
                <a:spcPct val="150000"/>
              </a:lnSpc>
              <a:spcBef>
                <a:spcPct val="0"/>
              </a:spcBef>
              <a:buClr>
                <a:srgbClr val="DD4026"/>
              </a:buClr>
            </a:pPr>
            <a:r>
              <a:rPr lang="fr-FR" altLang="fr-FR" sz="1000" dirty="0">
                <a:latin typeface="Verdana" pitchFamily="34" charset="0"/>
                <a:ea typeface="Verdana" pitchFamily="34" charset="0"/>
              </a:rPr>
              <a:t>Écrit quelque chose de manifestement faux sans aucun recul !!</a:t>
            </a:r>
          </a:p>
          <a:p>
            <a:pPr marL="914400" lvl="4" indent="-342900">
              <a:lnSpc>
                <a:spcPct val="150000"/>
              </a:lnSpc>
              <a:spcBef>
                <a:spcPct val="0"/>
              </a:spcBef>
              <a:buClr>
                <a:srgbClr val="DD4026"/>
              </a:buClr>
            </a:pPr>
            <a:endParaRPr lang="fr-FR" altLang="fr-FR" sz="1400" dirty="0">
              <a:latin typeface="Verdana" pitchFamily="34" charset="0"/>
              <a:ea typeface="Verdana" pitchFamily="34" charset="0"/>
            </a:endParaRPr>
          </a:p>
          <a:p>
            <a:pPr marL="571500" lvl="2" indent="0">
              <a:lnSpc>
                <a:spcPct val="150000"/>
              </a:lnSpc>
              <a:spcBef>
                <a:spcPct val="0"/>
              </a:spcBef>
              <a:buClr>
                <a:srgbClr val="DD4026"/>
              </a:buClr>
              <a:buFont typeface="Arial" panose="020B0604020202020204" pitchFamily="34" charset="0"/>
              <a:buNone/>
            </a:pPr>
            <a:endParaRPr lang="fr-FR" altLang="fr-FR" sz="1000" dirty="0">
              <a:latin typeface="Verdana" pitchFamily="34" charset="0"/>
              <a:ea typeface="Verdana" pitchFamily="34" charset="0"/>
            </a:endParaRPr>
          </a:p>
          <a:p>
            <a:pPr marL="800100" lvl="2">
              <a:lnSpc>
                <a:spcPct val="150000"/>
              </a:lnSpc>
              <a:spcBef>
                <a:spcPct val="0"/>
              </a:spcBef>
              <a:buClr>
                <a:srgbClr val="DD4026"/>
              </a:buClr>
            </a:pPr>
            <a:endParaRPr lang="fr-FR" altLang="fr-FR" sz="1000" dirty="0">
              <a:latin typeface="Verdana" pitchFamily="34" charset="0"/>
              <a:ea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2983403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Aparté sur la détection de l’utilisation d’une IA générative textuelle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43</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extLst>
              <a:ext uri="{FF2B5EF4-FFF2-40B4-BE49-F238E27FC236}">
                <a16:creationId xmlns:a16="http://schemas.microsoft.com/office/drawing/2014/main" id="{AC9ABD7C-D88A-499A-BD7C-F9026A24194B}"/>
              </a:ext>
            </a:extLst>
          </p:cNvPr>
          <p:cNvPicPr>
            <a:picLocks noChangeAspect="1"/>
          </p:cNvPicPr>
          <p:nvPr/>
        </p:nvPicPr>
        <p:blipFill>
          <a:blip r:embed="rId2"/>
          <a:stretch>
            <a:fillRect/>
          </a:stretch>
        </p:blipFill>
        <p:spPr>
          <a:xfrm>
            <a:off x="1636812" y="2006916"/>
            <a:ext cx="2663270" cy="762469"/>
          </a:xfrm>
          <a:prstGeom prst="rect">
            <a:avLst/>
          </a:prstGeom>
        </p:spPr>
      </p:pic>
      <p:pic>
        <p:nvPicPr>
          <p:cNvPr id="14" name="Image 13">
            <a:hlinkClick r:id="rId3"/>
            <a:extLst>
              <a:ext uri="{FF2B5EF4-FFF2-40B4-BE49-F238E27FC236}">
                <a16:creationId xmlns:a16="http://schemas.microsoft.com/office/drawing/2014/main" id="{6BFD9F5A-17C4-44B9-89DB-EE2143584A60}"/>
              </a:ext>
            </a:extLst>
          </p:cNvPr>
          <p:cNvPicPr>
            <a:picLocks noChangeAspect="1"/>
          </p:cNvPicPr>
          <p:nvPr/>
        </p:nvPicPr>
        <p:blipFill>
          <a:blip r:embed="rId4"/>
          <a:stretch>
            <a:fillRect/>
          </a:stretch>
        </p:blipFill>
        <p:spPr>
          <a:xfrm>
            <a:off x="1636812" y="2868242"/>
            <a:ext cx="3959414" cy="1410541"/>
          </a:xfrm>
          <a:prstGeom prst="rect">
            <a:avLst/>
          </a:prstGeom>
        </p:spPr>
      </p:pic>
      <p:pic>
        <p:nvPicPr>
          <p:cNvPr id="16" name="Image 15">
            <a:hlinkClick r:id="rId5"/>
            <a:extLst>
              <a:ext uri="{FF2B5EF4-FFF2-40B4-BE49-F238E27FC236}">
                <a16:creationId xmlns:a16="http://schemas.microsoft.com/office/drawing/2014/main" id="{0C930448-C4FA-481B-9959-0F94ACD3CDD5}"/>
              </a:ext>
            </a:extLst>
          </p:cNvPr>
          <p:cNvPicPr>
            <a:picLocks noChangeAspect="1"/>
          </p:cNvPicPr>
          <p:nvPr/>
        </p:nvPicPr>
        <p:blipFill>
          <a:blip r:embed="rId6"/>
          <a:stretch>
            <a:fillRect/>
          </a:stretch>
        </p:blipFill>
        <p:spPr>
          <a:xfrm>
            <a:off x="5965489" y="2914722"/>
            <a:ext cx="3967463" cy="1317580"/>
          </a:xfrm>
          <a:prstGeom prst="rect">
            <a:avLst/>
          </a:prstGeom>
        </p:spPr>
      </p:pic>
      <p:pic>
        <p:nvPicPr>
          <p:cNvPr id="17" name="Image 16">
            <a:extLst>
              <a:ext uri="{FF2B5EF4-FFF2-40B4-BE49-F238E27FC236}">
                <a16:creationId xmlns:a16="http://schemas.microsoft.com/office/drawing/2014/main" id="{A69776BC-6890-4595-9CA9-B5CCA8E353EA}"/>
              </a:ext>
            </a:extLst>
          </p:cNvPr>
          <p:cNvPicPr>
            <a:picLocks noChangeAspect="1"/>
          </p:cNvPicPr>
          <p:nvPr/>
        </p:nvPicPr>
        <p:blipFill>
          <a:blip r:embed="rId7"/>
          <a:stretch>
            <a:fillRect/>
          </a:stretch>
        </p:blipFill>
        <p:spPr>
          <a:xfrm>
            <a:off x="5965489" y="4278783"/>
            <a:ext cx="3939514" cy="495130"/>
          </a:xfrm>
          <a:prstGeom prst="rect">
            <a:avLst/>
          </a:prstGeom>
        </p:spPr>
      </p:pic>
    </p:spTree>
    <p:extLst>
      <p:ext uri="{BB962C8B-B14F-4D97-AF65-F5344CB8AC3E}">
        <p14:creationId xmlns:p14="http://schemas.microsoft.com/office/powerpoint/2010/main" val="4088894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44</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0" name="Image 19">
            <a:hlinkClick r:id="rId2"/>
            <a:extLst>
              <a:ext uri="{FF2B5EF4-FFF2-40B4-BE49-F238E27FC236}">
                <a16:creationId xmlns:a16="http://schemas.microsoft.com/office/drawing/2014/main" id="{C79AB611-3081-4076-A961-3A7741688C29}"/>
              </a:ext>
            </a:extLst>
          </p:cNvPr>
          <p:cNvPicPr>
            <a:picLocks noChangeAspect="1"/>
          </p:cNvPicPr>
          <p:nvPr/>
        </p:nvPicPr>
        <p:blipFill>
          <a:blip r:embed="rId3"/>
          <a:stretch>
            <a:fillRect/>
          </a:stretch>
        </p:blipFill>
        <p:spPr>
          <a:xfrm>
            <a:off x="1882246" y="1351221"/>
            <a:ext cx="8578932" cy="4647687"/>
          </a:xfrm>
          <a:prstGeom prst="rect">
            <a:avLst/>
          </a:prstGeom>
        </p:spPr>
      </p:pic>
      <p:pic>
        <p:nvPicPr>
          <p:cNvPr id="21" name="Image 20">
            <a:extLst>
              <a:ext uri="{FF2B5EF4-FFF2-40B4-BE49-F238E27FC236}">
                <a16:creationId xmlns:a16="http://schemas.microsoft.com/office/drawing/2014/main" id="{5AF03CAD-2FB6-4DC8-8425-9E3AB09EEA5F}"/>
              </a:ext>
            </a:extLst>
          </p:cNvPr>
          <p:cNvPicPr>
            <a:picLocks noChangeAspect="1"/>
          </p:cNvPicPr>
          <p:nvPr/>
        </p:nvPicPr>
        <p:blipFill>
          <a:blip r:embed="rId4"/>
          <a:stretch>
            <a:fillRect/>
          </a:stretch>
        </p:blipFill>
        <p:spPr>
          <a:xfrm>
            <a:off x="2204578" y="5355893"/>
            <a:ext cx="7546637" cy="682721"/>
          </a:xfrm>
          <a:prstGeom prst="rect">
            <a:avLst/>
          </a:prstGeom>
          <a:ln w="38100">
            <a:solidFill>
              <a:srgbClr val="00B050"/>
            </a:solidFill>
          </a:ln>
        </p:spPr>
      </p:pic>
      <p:pic>
        <p:nvPicPr>
          <p:cNvPr id="22" name="Image 21">
            <a:extLst>
              <a:ext uri="{FF2B5EF4-FFF2-40B4-BE49-F238E27FC236}">
                <a16:creationId xmlns:a16="http://schemas.microsoft.com/office/drawing/2014/main" id="{22955470-590B-4203-B823-F02B79A7C563}"/>
              </a:ext>
            </a:extLst>
          </p:cNvPr>
          <p:cNvPicPr>
            <a:picLocks noChangeAspect="1"/>
          </p:cNvPicPr>
          <p:nvPr/>
        </p:nvPicPr>
        <p:blipFill>
          <a:blip r:embed="rId5"/>
          <a:stretch>
            <a:fillRect/>
          </a:stretch>
        </p:blipFill>
        <p:spPr>
          <a:xfrm>
            <a:off x="8585500" y="3883049"/>
            <a:ext cx="2037432" cy="627459"/>
          </a:xfrm>
          <a:prstGeom prst="rect">
            <a:avLst/>
          </a:prstGeom>
        </p:spPr>
      </p:pic>
    </p:spTree>
    <p:extLst>
      <p:ext uri="{BB962C8B-B14F-4D97-AF65-F5344CB8AC3E}">
        <p14:creationId xmlns:p14="http://schemas.microsoft.com/office/powerpoint/2010/main" val="23966026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Détecter l’utilisation d’une IA générative textuelle</a:t>
            </a:r>
          </a:p>
          <a:p>
            <a:endParaRPr lang="fr-FR" sz="3600" dirty="0"/>
          </a:p>
          <a:p>
            <a:endParaRPr lang="fr-FR" sz="3600" dirty="0"/>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45</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4" name="Rectangle 2">
            <a:extLst>
              <a:ext uri="{FF2B5EF4-FFF2-40B4-BE49-F238E27FC236}">
                <a16:creationId xmlns:a16="http://schemas.microsoft.com/office/drawing/2014/main" id="{321860AA-8125-4917-9BA3-B602A2F6891B}"/>
              </a:ext>
            </a:extLst>
          </p:cNvPr>
          <p:cNvSpPr txBox="1">
            <a:spLocks noChangeArrowheads="1"/>
          </p:cNvSpPr>
          <p:nvPr/>
        </p:nvSpPr>
        <p:spPr>
          <a:xfrm>
            <a:off x="2169601" y="1117192"/>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hlinkClick r:id="rId2"/>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hlinkClick r:id="rId2"/>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2"/>
              </a:rPr>
              <a:t>https://gptzero.me/</a:t>
            </a: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Tx/>
              <a:buNone/>
            </a:pPr>
            <a:br>
              <a:rPr lang="fr-FR" altLang="fr-FR" sz="1400" dirty="0">
                <a:latin typeface="Verdana" pitchFamily="34" charset="0"/>
                <a:ea typeface="Verdana" pitchFamily="34" charset="0"/>
                <a:cs typeface="Verdana" pitchFamily="34" charset="0"/>
              </a:rPr>
            </a:b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hlinkClick r:id="rId2"/>
            <a:extLst>
              <a:ext uri="{FF2B5EF4-FFF2-40B4-BE49-F238E27FC236}">
                <a16:creationId xmlns:a16="http://schemas.microsoft.com/office/drawing/2014/main" id="{3FDF9D07-037D-4ED6-AA4A-44EE89551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7097" y="710015"/>
            <a:ext cx="1800200" cy="869447"/>
          </a:xfrm>
          <a:prstGeom prst="rect">
            <a:avLst/>
          </a:prstGeom>
        </p:spPr>
      </p:pic>
      <p:pic>
        <p:nvPicPr>
          <p:cNvPr id="17" name="Image 16">
            <a:extLst>
              <a:ext uri="{FF2B5EF4-FFF2-40B4-BE49-F238E27FC236}">
                <a16:creationId xmlns:a16="http://schemas.microsoft.com/office/drawing/2014/main" id="{65B6C3F9-B0DB-4CDC-8677-ED89D47286DD}"/>
              </a:ext>
            </a:extLst>
          </p:cNvPr>
          <p:cNvPicPr>
            <a:picLocks noChangeAspect="1"/>
          </p:cNvPicPr>
          <p:nvPr/>
        </p:nvPicPr>
        <p:blipFill>
          <a:blip r:embed="rId4"/>
          <a:stretch>
            <a:fillRect/>
          </a:stretch>
        </p:blipFill>
        <p:spPr>
          <a:xfrm>
            <a:off x="2259048" y="2238298"/>
            <a:ext cx="8748712" cy="4141240"/>
          </a:xfrm>
          <a:prstGeom prst="rect">
            <a:avLst/>
          </a:prstGeom>
        </p:spPr>
      </p:pic>
    </p:spTree>
    <p:extLst>
      <p:ext uri="{BB962C8B-B14F-4D97-AF65-F5344CB8AC3E}">
        <p14:creationId xmlns:p14="http://schemas.microsoft.com/office/powerpoint/2010/main" val="29176467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Détecter l’utilisation d’une IA générative textuelle</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46</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6" name="Image 15">
            <a:hlinkClick r:id="rId2"/>
            <a:extLst>
              <a:ext uri="{FF2B5EF4-FFF2-40B4-BE49-F238E27FC236}">
                <a16:creationId xmlns:a16="http://schemas.microsoft.com/office/drawing/2014/main" id="{3FDF9D07-037D-4ED6-AA4A-44EE89551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7097" y="710015"/>
            <a:ext cx="1800200" cy="869447"/>
          </a:xfrm>
          <a:prstGeom prst="rect">
            <a:avLst/>
          </a:prstGeom>
        </p:spPr>
      </p:pic>
      <p:sp>
        <p:nvSpPr>
          <p:cNvPr id="18" name="Rectangle 2">
            <a:extLst>
              <a:ext uri="{FF2B5EF4-FFF2-40B4-BE49-F238E27FC236}">
                <a16:creationId xmlns:a16="http://schemas.microsoft.com/office/drawing/2014/main" id="{31FA1C7D-8719-483B-9966-9E82D19FEC00}"/>
              </a:ext>
            </a:extLst>
          </p:cNvPr>
          <p:cNvSpPr txBox="1">
            <a:spLocks noChangeArrowheads="1"/>
          </p:cNvSpPr>
          <p:nvPr/>
        </p:nvSpPr>
        <p:spPr>
          <a:xfrm>
            <a:off x="1901260" y="1248509"/>
            <a:ext cx="8229600" cy="50406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2"/>
              </a:rPr>
              <a:t>https://gptzero.me/</a:t>
            </a: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extLst>
              <a:ext uri="{FF2B5EF4-FFF2-40B4-BE49-F238E27FC236}">
                <a16:creationId xmlns:a16="http://schemas.microsoft.com/office/drawing/2014/main" id="{A32CD146-22A7-411E-8C93-62377D423229}"/>
              </a:ext>
            </a:extLst>
          </p:cNvPr>
          <p:cNvPicPr>
            <a:picLocks noChangeAspect="1"/>
          </p:cNvPicPr>
          <p:nvPr/>
        </p:nvPicPr>
        <p:blipFill>
          <a:blip r:embed="rId4"/>
          <a:stretch>
            <a:fillRect/>
          </a:stretch>
        </p:blipFill>
        <p:spPr>
          <a:xfrm>
            <a:off x="2080154" y="2079065"/>
            <a:ext cx="4590439" cy="4536504"/>
          </a:xfrm>
          <a:prstGeom prst="rect">
            <a:avLst/>
          </a:prstGeom>
        </p:spPr>
      </p:pic>
    </p:spTree>
    <p:extLst>
      <p:ext uri="{BB962C8B-B14F-4D97-AF65-F5344CB8AC3E}">
        <p14:creationId xmlns:p14="http://schemas.microsoft.com/office/powerpoint/2010/main" val="16367917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Aparté sur la détection de l’utilisation d’une IA générative d’images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47</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4" name="Image 13">
            <a:hlinkClick r:id="rId2"/>
            <a:extLst>
              <a:ext uri="{FF2B5EF4-FFF2-40B4-BE49-F238E27FC236}">
                <a16:creationId xmlns:a16="http://schemas.microsoft.com/office/drawing/2014/main" id="{604BE113-5735-4702-9866-F474BBB43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8929" y="2672164"/>
            <a:ext cx="2762907" cy="1513672"/>
          </a:xfrm>
          <a:prstGeom prst="rect">
            <a:avLst/>
          </a:prstGeom>
        </p:spPr>
      </p:pic>
      <p:pic>
        <p:nvPicPr>
          <p:cNvPr id="17" name="Image 16">
            <a:hlinkClick r:id="rId4"/>
            <a:extLst>
              <a:ext uri="{FF2B5EF4-FFF2-40B4-BE49-F238E27FC236}">
                <a16:creationId xmlns:a16="http://schemas.microsoft.com/office/drawing/2014/main" id="{10599333-2078-445C-982F-A706E65BB153}"/>
              </a:ext>
            </a:extLst>
          </p:cNvPr>
          <p:cNvPicPr/>
          <p:nvPr/>
        </p:nvPicPr>
        <p:blipFill>
          <a:blip r:embed="rId5"/>
          <a:stretch>
            <a:fillRect/>
          </a:stretch>
        </p:blipFill>
        <p:spPr>
          <a:xfrm>
            <a:off x="1901260" y="2561590"/>
            <a:ext cx="4460240" cy="1734820"/>
          </a:xfrm>
          <a:prstGeom prst="rect">
            <a:avLst/>
          </a:prstGeom>
        </p:spPr>
      </p:pic>
      <p:sp>
        <p:nvSpPr>
          <p:cNvPr id="20" name="Rectangle 19">
            <a:extLst>
              <a:ext uri="{FF2B5EF4-FFF2-40B4-BE49-F238E27FC236}">
                <a16:creationId xmlns:a16="http://schemas.microsoft.com/office/drawing/2014/main" id="{6A40FCD9-E8D9-4B22-B6FB-0643AD6630F5}"/>
              </a:ext>
            </a:extLst>
          </p:cNvPr>
          <p:cNvSpPr/>
          <p:nvPr/>
        </p:nvSpPr>
        <p:spPr>
          <a:xfrm>
            <a:off x="5260484" y="3681623"/>
            <a:ext cx="288032" cy="36004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Tree>
    <p:extLst>
      <p:ext uri="{BB962C8B-B14F-4D97-AF65-F5344CB8AC3E}">
        <p14:creationId xmlns:p14="http://schemas.microsoft.com/office/powerpoint/2010/main" val="13545231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Moteur de recherche inversé de </a:t>
            </a:r>
            <a:r>
              <a:rPr lang="fr-FR" altLang="fr-FR" sz="2400" i="1" dirty="0"/>
              <a:t>Google Images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48</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6" name="Rectangle 2">
            <a:extLst>
              <a:ext uri="{FF2B5EF4-FFF2-40B4-BE49-F238E27FC236}">
                <a16:creationId xmlns:a16="http://schemas.microsoft.com/office/drawing/2014/main" id="{1073549F-8D7F-44D7-B905-6FAA6106E521}"/>
              </a:ext>
            </a:extLst>
          </p:cNvPr>
          <p:cNvSpPr txBox="1">
            <a:spLocks noChangeArrowheads="1"/>
          </p:cNvSpPr>
          <p:nvPr/>
        </p:nvSpPr>
        <p:spPr>
          <a:xfrm>
            <a:off x="2169601" y="1739897"/>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2"/>
              </a:rPr>
              <a:t>https://images.google.com/</a:t>
            </a: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hlinkClick r:id="rId3" action="ppaction://hlinkfile"/>
              </a:rPr>
              <a:t>Image disponible sur TERA</a:t>
            </a: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dirty="0">
                <a:latin typeface="Verdana" pitchFamily="34" charset="0"/>
                <a:ea typeface="Verdana" pitchFamily="34" charset="0"/>
                <a:cs typeface="Verdana" pitchFamily="34" charset="0"/>
              </a:rPr>
              <a:t>Ou test sur lien URL :</a:t>
            </a:r>
            <a:br>
              <a:rPr lang="fr-FR" altLang="fr-FR" sz="1400" dirty="0">
                <a:latin typeface="Verdana" pitchFamily="34" charset="0"/>
                <a:ea typeface="Verdana" pitchFamily="34" charset="0"/>
                <a:cs typeface="Verdana" pitchFamily="34" charset="0"/>
              </a:rPr>
            </a:br>
            <a:r>
              <a:rPr lang="fr-FR" sz="1400" u="sng" dirty="0">
                <a:hlinkClick r:id="rId4"/>
              </a:rPr>
              <a:t>https://pbs.twimg.com/media/FzVZ8TDWIAAiFo0?format=jpg&amp;name=900x900</a:t>
            </a:r>
            <a:r>
              <a:rPr lang="fr-FR" sz="1400" dirty="0"/>
              <a:t> </a:t>
            </a:r>
            <a:endParaRPr lang="fr-FR" dirty="0"/>
          </a:p>
          <a:p>
            <a:pPr marL="0">
              <a:lnSpc>
                <a:spcPct val="150000"/>
              </a:lnSpc>
              <a:spcBef>
                <a:spcPct val="0"/>
              </a:spcBef>
              <a:buFontTx/>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8" name="Image 17">
            <a:extLst>
              <a:ext uri="{FF2B5EF4-FFF2-40B4-BE49-F238E27FC236}">
                <a16:creationId xmlns:a16="http://schemas.microsoft.com/office/drawing/2014/main" id="{A364BF40-AEE2-480D-9205-08BC597DCF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8766" y="3605629"/>
            <a:ext cx="4680520" cy="2618473"/>
          </a:xfrm>
          <a:prstGeom prst="rect">
            <a:avLst/>
          </a:prstGeom>
        </p:spPr>
      </p:pic>
      <p:pic>
        <p:nvPicPr>
          <p:cNvPr id="21" name="Image 20">
            <a:extLst>
              <a:ext uri="{FF2B5EF4-FFF2-40B4-BE49-F238E27FC236}">
                <a16:creationId xmlns:a16="http://schemas.microsoft.com/office/drawing/2014/main" id="{ECBDD406-5423-4287-A8F3-C922BD4DF0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3572" y="530658"/>
            <a:ext cx="2152364" cy="736187"/>
          </a:xfrm>
          <a:prstGeom prst="rect">
            <a:avLst/>
          </a:prstGeom>
        </p:spPr>
      </p:pic>
    </p:spTree>
    <p:extLst>
      <p:ext uri="{BB962C8B-B14F-4D97-AF65-F5344CB8AC3E}">
        <p14:creationId xmlns:p14="http://schemas.microsoft.com/office/powerpoint/2010/main" val="3491813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L’impératif de l’intégrité intellectuelle</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49</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4" name="Image 13">
            <a:extLst>
              <a:ext uri="{FF2B5EF4-FFF2-40B4-BE49-F238E27FC236}">
                <a16:creationId xmlns:a16="http://schemas.microsoft.com/office/drawing/2014/main" id="{4735550A-040A-4145-A1AD-1ABA80C85FF6}"/>
              </a:ext>
            </a:extLst>
          </p:cNvPr>
          <p:cNvPicPr/>
          <p:nvPr/>
        </p:nvPicPr>
        <p:blipFill>
          <a:blip r:embed="rId2"/>
          <a:stretch>
            <a:fillRect/>
          </a:stretch>
        </p:blipFill>
        <p:spPr>
          <a:xfrm>
            <a:off x="2080154" y="1699140"/>
            <a:ext cx="7485935" cy="3901955"/>
          </a:xfrm>
          <a:prstGeom prst="rect">
            <a:avLst/>
          </a:prstGeom>
        </p:spPr>
      </p:pic>
      <p:sp>
        <p:nvSpPr>
          <p:cNvPr id="17" name="Rectangle 16">
            <a:extLst>
              <a:ext uri="{FF2B5EF4-FFF2-40B4-BE49-F238E27FC236}">
                <a16:creationId xmlns:a16="http://schemas.microsoft.com/office/drawing/2014/main" id="{23EC97AF-D460-4E4E-B81F-1FA398D1F700}"/>
              </a:ext>
            </a:extLst>
          </p:cNvPr>
          <p:cNvSpPr/>
          <p:nvPr/>
        </p:nvSpPr>
        <p:spPr>
          <a:xfrm>
            <a:off x="2083675" y="5904550"/>
            <a:ext cx="974947" cy="261610"/>
          </a:xfrm>
          <a:prstGeom prst="rect">
            <a:avLst/>
          </a:prstGeom>
        </p:spPr>
        <p:txBody>
          <a:bodyPr wrap="none">
            <a:spAutoFit/>
          </a:bodyPr>
          <a:lstStyle/>
          <a:p>
            <a:r>
              <a:rPr lang="fr-FR" sz="1000" dirty="0">
                <a:hlinkClick r:id="rId3"/>
              </a:rPr>
              <a:t> </a:t>
            </a:r>
            <a:r>
              <a:rPr lang="fr-FR" sz="1100" u="sng" dirty="0">
                <a:solidFill>
                  <a:srgbClr val="0563C1"/>
                </a:solidFill>
                <a:latin typeface="Calibri" panose="020F0502020204030204" pitchFamily="34" charset="0"/>
                <a:cs typeface="Times New Roman" panose="02020603050405020304" pitchFamily="18" charset="0"/>
                <a:hlinkClick r:id="rId4"/>
              </a:rPr>
              <a:t>Lucie </a:t>
            </a:r>
            <a:r>
              <a:rPr lang="fr-FR" sz="1100" u="sng" dirty="0" err="1">
                <a:solidFill>
                  <a:srgbClr val="0563C1"/>
                </a:solidFill>
                <a:latin typeface="Calibri" panose="020F0502020204030204" pitchFamily="34" charset="0"/>
                <a:cs typeface="Times New Roman" panose="02020603050405020304" pitchFamily="18" charset="0"/>
                <a:hlinkClick r:id="rId4"/>
              </a:rPr>
              <a:t>Dhorne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8354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8B3C7E24-BD31-488E-8BFE-FCA89A685F4A}"/>
              </a:ext>
            </a:extLst>
          </p:cNvPr>
          <p:cNvSpPr txBox="1">
            <a:spLocks noChangeArrowheads="1"/>
          </p:cNvSpPr>
          <p:nvPr/>
        </p:nvSpPr>
        <p:spPr>
          <a:xfrm>
            <a:off x="1114954" y="1685925"/>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r>
              <a:rPr lang="fr-FR" altLang="fr-FR" sz="1400" dirty="0">
                <a:latin typeface="Verdana" pitchFamily="34" charset="0"/>
                <a:ea typeface="Verdana" pitchFamily="34" charset="0"/>
                <a:cs typeface="Verdana" pitchFamily="34" charset="0"/>
              </a:rPr>
              <a:t>L’intelligence artificielle</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r>
              <a:rPr lang="fr-FR" altLang="fr-FR" sz="1400" i="1" dirty="0">
                <a:latin typeface="Verdana" pitchFamily="34" charset="0"/>
                <a:ea typeface="Verdana" pitchFamily="34" charset="0"/>
                <a:cs typeface="Verdana" pitchFamily="34" charset="0"/>
              </a:rPr>
              <a:t>L’IA est un ensemble de théories et de techniques visant à réaliser des machines capables de simuler l’intelligence humaine (ce qui comprend la capacité à apprendre, à raisonner, à reconnaître des motifs, à comprendre le langage naturel et à prendre des décisions)</a:t>
            </a: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r>
              <a:rPr lang="fr-FR" altLang="fr-FR" sz="1200" i="1" dirty="0">
                <a:solidFill>
                  <a:schemeClr val="accent1">
                    <a:lumMod val="75000"/>
                  </a:schemeClr>
                </a:solidFill>
                <a:latin typeface="Verdana" pitchFamily="34" charset="0"/>
                <a:ea typeface="Verdana" pitchFamily="34" charset="0"/>
                <a:cs typeface="Verdana" pitchFamily="34" charset="0"/>
              </a:rPr>
              <a:t>Encyclopédie Larousse</a:t>
            </a: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1764456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Comment partager sa conversation </a:t>
            </a:r>
            <a:r>
              <a:rPr lang="fr-FR" altLang="fr-FR" sz="2400" i="1" dirty="0"/>
              <a:t>ChatGPT</a:t>
            </a:r>
            <a:r>
              <a:rPr lang="fr-FR" altLang="fr-FR" sz="2400" dirty="0"/>
              <a:t> avec autrui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50</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extLst>
              <a:ext uri="{FF2B5EF4-FFF2-40B4-BE49-F238E27FC236}">
                <a16:creationId xmlns:a16="http://schemas.microsoft.com/office/drawing/2014/main" id="{727EA69A-2C38-454B-BAED-3044D3A68C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6156" y="369072"/>
            <a:ext cx="900992" cy="900992"/>
          </a:xfrm>
          <a:prstGeom prst="rect">
            <a:avLst/>
          </a:prstGeom>
        </p:spPr>
      </p:pic>
      <p:pic>
        <p:nvPicPr>
          <p:cNvPr id="16" name="Image 15">
            <a:extLst>
              <a:ext uri="{FF2B5EF4-FFF2-40B4-BE49-F238E27FC236}">
                <a16:creationId xmlns:a16="http://schemas.microsoft.com/office/drawing/2014/main" id="{2B1D097B-2E7B-4069-865D-9D1B04317609}"/>
              </a:ext>
            </a:extLst>
          </p:cNvPr>
          <p:cNvPicPr>
            <a:picLocks noChangeAspect="1"/>
          </p:cNvPicPr>
          <p:nvPr/>
        </p:nvPicPr>
        <p:blipFill>
          <a:blip r:embed="rId3"/>
          <a:stretch>
            <a:fillRect/>
          </a:stretch>
        </p:blipFill>
        <p:spPr>
          <a:xfrm>
            <a:off x="8677591" y="884248"/>
            <a:ext cx="1724266" cy="771633"/>
          </a:xfrm>
          <a:prstGeom prst="rect">
            <a:avLst/>
          </a:prstGeom>
        </p:spPr>
      </p:pic>
      <p:cxnSp>
        <p:nvCxnSpPr>
          <p:cNvPr id="18" name="Connecteur droit avec flèche 17">
            <a:extLst>
              <a:ext uri="{FF2B5EF4-FFF2-40B4-BE49-F238E27FC236}">
                <a16:creationId xmlns:a16="http://schemas.microsoft.com/office/drawing/2014/main" id="{D238D4CE-25B4-4FBC-A096-998D3F4CD3CF}"/>
              </a:ext>
            </a:extLst>
          </p:cNvPr>
          <p:cNvCxnSpPr/>
          <p:nvPr/>
        </p:nvCxnSpPr>
        <p:spPr>
          <a:xfrm flipH="1" flipV="1">
            <a:off x="9585667" y="1194602"/>
            <a:ext cx="271576" cy="17922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20" name="Image 19">
            <a:extLst>
              <a:ext uri="{FF2B5EF4-FFF2-40B4-BE49-F238E27FC236}">
                <a16:creationId xmlns:a16="http://schemas.microsoft.com/office/drawing/2014/main" id="{38A35839-7B80-4102-BB62-FA35828EE3AC}"/>
              </a:ext>
            </a:extLst>
          </p:cNvPr>
          <p:cNvPicPr>
            <a:picLocks noChangeAspect="1"/>
          </p:cNvPicPr>
          <p:nvPr/>
        </p:nvPicPr>
        <p:blipFill>
          <a:blip r:embed="rId4"/>
          <a:stretch>
            <a:fillRect/>
          </a:stretch>
        </p:blipFill>
        <p:spPr>
          <a:xfrm>
            <a:off x="3439896" y="2327271"/>
            <a:ext cx="3355988" cy="3286071"/>
          </a:xfrm>
          <a:prstGeom prst="rect">
            <a:avLst/>
          </a:prstGeom>
        </p:spPr>
      </p:pic>
      <p:pic>
        <p:nvPicPr>
          <p:cNvPr id="21" name="Image 20">
            <a:extLst>
              <a:ext uri="{FF2B5EF4-FFF2-40B4-BE49-F238E27FC236}">
                <a16:creationId xmlns:a16="http://schemas.microsoft.com/office/drawing/2014/main" id="{9AB3D009-E92E-4B67-86E6-7BAA0D3559DA}"/>
              </a:ext>
            </a:extLst>
          </p:cNvPr>
          <p:cNvPicPr>
            <a:picLocks noChangeAspect="1"/>
          </p:cNvPicPr>
          <p:nvPr/>
        </p:nvPicPr>
        <p:blipFill>
          <a:blip r:embed="rId5"/>
          <a:stretch>
            <a:fillRect/>
          </a:stretch>
        </p:blipFill>
        <p:spPr>
          <a:xfrm>
            <a:off x="7183102" y="2359625"/>
            <a:ext cx="2854995" cy="3417277"/>
          </a:xfrm>
          <a:prstGeom prst="rect">
            <a:avLst/>
          </a:prstGeom>
        </p:spPr>
      </p:pic>
      <p:cxnSp>
        <p:nvCxnSpPr>
          <p:cNvPr id="22" name="Connecteur droit avec flèche 21">
            <a:extLst>
              <a:ext uri="{FF2B5EF4-FFF2-40B4-BE49-F238E27FC236}">
                <a16:creationId xmlns:a16="http://schemas.microsoft.com/office/drawing/2014/main" id="{1228005C-8C59-4EC2-A842-BD18E2DD748B}"/>
              </a:ext>
            </a:extLst>
          </p:cNvPr>
          <p:cNvCxnSpPr>
            <a:cxnSpLocks/>
          </p:cNvCxnSpPr>
          <p:nvPr/>
        </p:nvCxnSpPr>
        <p:spPr>
          <a:xfrm flipH="1" flipV="1">
            <a:off x="4273694" y="5153944"/>
            <a:ext cx="292270" cy="8348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37ABD442-15FC-4984-B0E6-B025230943AA}"/>
              </a:ext>
            </a:extLst>
          </p:cNvPr>
          <p:cNvCxnSpPr>
            <a:cxnSpLocks/>
          </p:cNvCxnSpPr>
          <p:nvPr/>
        </p:nvCxnSpPr>
        <p:spPr>
          <a:xfrm flipH="1" flipV="1">
            <a:off x="7948833" y="5333704"/>
            <a:ext cx="144016" cy="247803"/>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05780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Comment partager sa conversation </a:t>
            </a:r>
            <a:r>
              <a:rPr lang="fr-FR" altLang="fr-FR" sz="2400" i="1" dirty="0"/>
              <a:t>Copilot</a:t>
            </a:r>
            <a:r>
              <a:rPr lang="fr-FR" altLang="fr-FR" sz="2400" dirty="0"/>
              <a:t> avec autrui ?</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51</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4" name="Image 23">
            <a:extLst>
              <a:ext uri="{FF2B5EF4-FFF2-40B4-BE49-F238E27FC236}">
                <a16:creationId xmlns:a16="http://schemas.microsoft.com/office/drawing/2014/main" id="{C3F37AF1-B0E6-4FCB-8323-1DF81FD54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8478" y="313632"/>
            <a:ext cx="1045962" cy="1045962"/>
          </a:xfrm>
          <a:prstGeom prst="rect">
            <a:avLst/>
          </a:prstGeom>
        </p:spPr>
      </p:pic>
      <p:pic>
        <p:nvPicPr>
          <p:cNvPr id="25" name="Image 24">
            <a:extLst>
              <a:ext uri="{FF2B5EF4-FFF2-40B4-BE49-F238E27FC236}">
                <a16:creationId xmlns:a16="http://schemas.microsoft.com/office/drawing/2014/main" id="{59D1A482-4AA4-4CDB-A7BB-02449139B2D9}"/>
              </a:ext>
            </a:extLst>
          </p:cNvPr>
          <p:cNvPicPr>
            <a:picLocks noChangeAspect="1"/>
          </p:cNvPicPr>
          <p:nvPr/>
        </p:nvPicPr>
        <p:blipFill>
          <a:blip r:embed="rId3"/>
          <a:stretch>
            <a:fillRect/>
          </a:stretch>
        </p:blipFill>
        <p:spPr>
          <a:xfrm>
            <a:off x="2942015" y="1731848"/>
            <a:ext cx="5824420" cy="1358293"/>
          </a:xfrm>
          <a:prstGeom prst="rect">
            <a:avLst/>
          </a:prstGeom>
        </p:spPr>
      </p:pic>
      <p:pic>
        <p:nvPicPr>
          <p:cNvPr id="26" name="Image 25">
            <a:extLst>
              <a:ext uri="{FF2B5EF4-FFF2-40B4-BE49-F238E27FC236}">
                <a16:creationId xmlns:a16="http://schemas.microsoft.com/office/drawing/2014/main" id="{94CEDA99-3329-4AB8-BD11-C03FC922E6D1}"/>
              </a:ext>
            </a:extLst>
          </p:cNvPr>
          <p:cNvPicPr>
            <a:picLocks noChangeAspect="1"/>
          </p:cNvPicPr>
          <p:nvPr/>
        </p:nvPicPr>
        <p:blipFill>
          <a:blip r:embed="rId4"/>
          <a:stretch>
            <a:fillRect/>
          </a:stretch>
        </p:blipFill>
        <p:spPr>
          <a:xfrm>
            <a:off x="2942015" y="3252008"/>
            <a:ext cx="2816201" cy="2520246"/>
          </a:xfrm>
          <a:prstGeom prst="rect">
            <a:avLst/>
          </a:prstGeom>
        </p:spPr>
      </p:pic>
      <p:pic>
        <p:nvPicPr>
          <p:cNvPr id="27" name="Image 26">
            <a:extLst>
              <a:ext uri="{FF2B5EF4-FFF2-40B4-BE49-F238E27FC236}">
                <a16:creationId xmlns:a16="http://schemas.microsoft.com/office/drawing/2014/main" id="{488C2EC5-FA5D-437E-87B6-296C06662A43}"/>
              </a:ext>
            </a:extLst>
          </p:cNvPr>
          <p:cNvPicPr>
            <a:picLocks noChangeAspect="1"/>
          </p:cNvPicPr>
          <p:nvPr/>
        </p:nvPicPr>
        <p:blipFill>
          <a:blip r:embed="rId5"/>
          <a:stretch>
            <a:fillRect/>
          </a:stretch>
        </p:blipFill>
        <p:spPr>
          <a:xfrm>
            <a:off x="5854225" y="3243254"/>
            <a:ext cx="2736893" cy="2414379"/>
          </a:xfrm>
          <a:prstGeom prst="rect">
            <a:avLst/>
          </a:prstGeom>
        </p:spPr>
      </p:pic>
      <p:sp>
        <p:nvSpPr>
          <p:cNvPr id="28" name="ZoneTexte 27">
            <a:extLst>
              <a:ext uri="{FF2B5EF4-FFF2-40B4-BE49-F238E27FC236}">
                <a16:creationId xmlns:a16="http://schemas.microsoft.com/office/drawing/2014/main" id="{D38F7CD7-0B83-4A2A-ADDB-7AF18D6870F0}"/>
              </a:ext>
            </a:extLst>
          </p:cNvPr>
          <p:cNvSpPr txBox="1"/>
          <p:nvPr/>
        </p:nvSpPr>
        <p:spPr>
          <a:xfrm>
            <a:off x="2880149" y="5925367"/>
            <a:ext cx="6688686" cy="276999"/>
          </a:xfrm>
          <a:prstGeom prst="rect">
            <a:avLst/>
          </a:prstGeom>
          <a:noFill/>
        </p:spPr>
        <p:txBody>
          <a:bodyPr wrap="square" rtlCol="0">
            <a:spAutoFit/>
          </a:bodyPr>
          <a:lstStyle/>
          <a:p>
            <a:r>
              <a:rPr lang="fr-FR" sz="1200" dirty="0"/>
              <a:t>Cette option n’est pas proposée si on est connecté à Copilot avec un compte Microsoft 365</a:t>
            </a:r>
          </a:p>
        </p:txBody>
      </p:sp>
      <p:sp>
        <p:nvSpPr>
          <p:cNvPr id="29" name="Rectangle 28">
            <a:extLst>
              <a:ext uri="{FF2B5EF4-FFF2-40B4-BE49-F238E27FC236}">
                <a16:creationId xmlns:a16="http://schemas.microsoft.com/office/drawing/2014/main" id="{4FEAE72C-DA65-48CB-A158-19C47FAECD75}"/>
              </a:ext>
            </a:extLst>
          </p:cNvPr>
          <p:cNvSpPr/>
          <p:nvPr/>
        </p:nvSpPr>
        <p:spPr>
          <a:xfrm>
            <a:off x="3582029" y="1731848"/>
            <a:ext cx="288032" cy="29682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82729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IA, plagiat, intégrité académique</a:t>
            </a:r>
          </a:p>
          <a:p>
            <a:r>
              <a:rPr lang="fr-FR" altLang="fr-FR" sz="2400" dirty="0"/>
              <a:t>L’impératif de l’intégrité intellectuelle</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52</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9" name="Rectangle 2">
            <a:extLst>
              <a:ext uri="{FF2B5EF4-FFF2-40B4-BE49-F238E27FC236}">
                <a16:creationId xmlns:a16="http://schemas.microsoft.com/office/drawing/2014/main" id="{960FFFD9-69CA-4868-8EE6-425683454243}"/>
              </a:ext>
            </a:extLst>
          </p:cNvPr>
          <p:cNvSpPr txBox="1">
            <a:spLocks noChangeArrowheads="1"/>
          </p:cNvSpPr>
          <p:nvPr/>
        </p:nvSpPr>
        <p:spPr>
          <a:xfrm>
            <a:off x="2080154" y="1220866"/>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r>
              <a:rPr lang="fr-FR" altLang="fr-FR" sz="1400" dirty="0">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a:hlinkClick r:id="rId2"/>
            <a:extLst>
              <a:ext uri="{FF2B5EF4-FFF2-40B4-BE49-F238E27FC236}">
                <a16:creationId xmlns:a16="http://schemas.microsoft.com/office/drawing/2014/main" id="{0C937403-471C-412D-B4E5-2D023E313EED}"/>
              </a:ext>
            </a:extLst>
          </p:cNvPr>
          <p:cNvPicPr>
            <a:picLocks noChangeAspect="1"/>
          </p:cNvPicPr>
          <p:nvPr/>
        </p:nvPicPr>
        <p:blipFill>
          <a:blip r:embed="rId3"/>
          <a:stretch>
            <a:fillRect/>
          </a:stretch>
        </p:blipFill>
        <p:spPr>
          <a:xfrm>
            <a:off x="7662047" y="704136"/>
            <a:ext cx="3417473" cy="1203883"/>
          </a:xfrm>
          <a:prstGeom prst="rect">
            <a:avLst/>
          </a:prstGeom>
        </p:spPr>
      </p:pic>
      <p:sp>
        <p:nvSpPr>
          <p:cNvPr id="16" name="ZoneTexte 15">
            <a:extLst>
              <a:ext uri="{FF2B5EF4-FFF2-40B4-BE49-F238E27FC236}">
                <a16:creationId xmlns:a16="http://schemas.microsoft.com/office/drawing/2014/main" id="{75170C6C-C2DA-4BD2-9E27-FFCDDB42E7E9}"/>
              </a:ext>
            </a:extLst>
          </p:cNvPr>
          <p:cNvSpPr txBox="1"/>
          <p:nvPr/>
        </p:nvSpPr>
        <p:spPr>
          <a:xfrm>
            <a:off x="2655147" y="6003201"/>
            <a:ext cx="8131539" cy="830997"/>
          </a:xfrm>
          <a:prstGeom prst="rect">
            <a:avLst/>
          </a:prstGeom>
          <a:noFill/>
        </p:spPr>
        <p:txBody>
          <a:bodyPr wrap="square">
            <a:spAutoFit/>
          </a:bodyPr>
          <a:lstStyle/>
          <a:p>
            <a:r>
              <a:rPr lang="fr-FR" sz="1200" dirty="0">
                <a:hlinkClick r:id="rId4"/>
              </a:rPr>
              <a:t>https://uqam-ca.libguides.com/ChatGPT_et_IA/declarer_citer</a:t>
            </a:r>
            <a:endParaRPr lang="fr-FR" sz="1200" dirty="0"/>
          </a:p>
          <a:p>
            <a:r>
              <a:rPr lang="fr-FR" sz="1200" dirty="0">
                <a:hlinkClick r:id="rId5"/>
              </a:rPr>
              <a:t>https://apastyle.apa.org/blog/how-to-cite-chatgpt</a:t>
            </a:r>
            <a:r>
              <a:rPr lang="fr-FR" sz="1200" dirty="0"/>
              <a:t>  </a:t>
            </a:r>
          </a:p>
          <a:p>
            <a:r>
              <a:rPr lang="fr-FR" sz="1200" dirty="0">
                <a:hlinkClick r:id="rId6"/>
              </a:rPr>
              <a:t>https://zenodo.org/records/13747398/files/genially_normes.pdf?download=1</a:t>
            </a:r>
            <a:r>
              <a:rPr lang="fr-FR" sz="1200" dirty="0"/>
              <a:t> </a:t>
            </a:r>
          </a:p>
          <a:p>
            <a:endParaRPr lang="fr-FR" sz="1200" dirty="0"/>
          </a:p>
        </p:txBody>
      </p:sp>
      <p:pic>
        <p:nvPicPr>
          <p:cNvPr id="18" name="Image 17">
            <a:extLst>
              <a:ext uri="{FF2B5EF4-FFF2-40B4-BE49-F238E27FC236}">
                <a16:creationId xmlns:a16="http://schemas.microsoft.com/office/drawing/2014/main" id="{71592C66-E47C-43C9-A627-CE21B4EE2E31}"/>
              </a:ext>
            </a:extLst>
          </p:cNvPr>
          <p:cNvPicPr>
            <a:picLocks noChangeAspect="1"/>
          </p:cNvPicPr>
          <p:nvPr/>
        </p:nvPicPr>
        <p:blipFill>
          <a:blip r:embed="rId7"/>
          <a:stretch>
            <a:fillRect/>
          </a:stretch>
        </p:blipFill>
        <p:spPr>
          <a:xfrm>
            <a:off x="2526972" y="1888783"/>
            <a:ext cx="8666167" cy="3201831"/>
          </a:xfrm>
          <a:prstGeom prst="rect">
            <a:avLst/>
          </a:prstGeom>
        </p:spPr>
      </p:pic>
      <p:pic>
        <p:nvPicPr>
          <p:cNvPr id="20" name="Image 19">
            <a:extLst>
              <a:ext uri="{FF2B5EF4-FFF2-40B4-BE49-F238E27FC236}">
                <a16:creationId xmlns:a16="http://schemas.microsoft.com/office/drawing/2014/main" id="{25F83A08-1E79-403A-8B81-B97C620B5AFD}"/>
              </a:ext>
            </a:extLst>
          </p:cNvPr>
          <p:cNvPicPr>
            <a:picLocks noChangeAspect="1"/>
          </p:cNvPicPr>
          <p:nvPr/>
        </p:nvPicPr>
        <p:blipFill>
          <a:blip r:embed="rId8"/>
          <a:stretch>
            <a:fillRect/>
          </a:stretch>
        </p:blipFill>
        <p:spPr>
          <a:xfrm>
            <a:off x="2526972" y="4095087"/>
            <a:ext cx="5379597" cy="1908114"/>
          </a:xfrm>
          <a:prstGeom prst="rect">
            <a:avLst/>
          </a:prstGeom>
        </p:spPr>
      </p:pic>
    </p:spTree>
    <p:extLst>
      <p:ext uri="{BB962C8B-B14F-4D97-AF65-F5344CB8AC3E}">
        <p14:creationId xmlns:p14="http://schemas.microsoft.com/office/powerpoint/2010/main" val="37298791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r>
              <a:rPr lang="fr-FR" altLang="fr-FR" sz="3600" dirty="0"/>
              <a:t>Le Tuto des </a:t>
            </a:r>
            <a:r>
              <a:rPr lang="fr-FR" altLang="fr-FR" sz="3600" dirty="0" err="1"/>
              <a:t>BU_Tout</a:t>
            </a:r>
            <a:r>
              <a:rPr lang="fr-FR" altLang="fr-FR" sz="3600" dirty="0"/>
              <a:t> sur l’IA</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53</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27" name="Rectangle 2">
            <a:extLst>
              <a:ext uri="{FF2B5EF4-FFF2-40B4-BE49-F238E27FC236}">
                <a16:creationId xmlns:a16="http://schemas.microsoft.com/office/drawing/2014/main" id="{617FE75B-846B-4E18-B3A6-6E189C3717A7}"/>
              </a:ext>
            </a:extLst>
          </p:cNvPr>
          <p:cNvSpPr txBox="1">
            <a:spLocks noChangeArrowheads="1"/>
          </p:cNvSpPr>
          <p:nvPr/>
        </p:nvSpPr>
        <p:spPr>
          <a:xfrm>
            <a:off x="1703352" y="1033891"/>
            <a:ext cx="8229600"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sz="1600" dirty="0">
              <a:hlinkClick r:id="rId2"/>
            </a:endParaRPr>
          </a:p>
          <a:p>
            <a:pPr marL="0">
              <a:lnSpc>
                <a:spcPct val="150000"/>
              </a:lnSpc>
              <a:spcBef>
                <a:spcPct val="0"/>
              </a:spcBef>
              <a:buClr>
                <a:srgbClr val="DD4026"/>
              </a:buClr>
            </a:pPr>
            <a:r>
              <a:rPr lang="fr-FR" sz="1600" dirty="0">
                <a:hlinkClick r:id="rId2"/>
              </a:rPr>
              <a:t>Démarrer le module sur l'IA : 20' </a:t>
            </a:r>
            <a:endParaRPr lang="fr-FR" altLang="fr-FR"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28" name="Image 27">
            <a:hlinkClick r:id="rId3"/>
            <a:extLst>
              <a:ext uri="{FF2B5EF4-FFF2-40B4-BE49-F238E27FC236}">
                <a16:creationId xmlns:a16="http://schemas.microsoft.com/office/drawing/2014/main" id="{5410B724-06BA-416C-B601-24C40978F5D1}"/>
              </a:ext>
            </a:extLst>
          </p:cNvPr>
          <p:cNvPicPr>
            <a:picLocks noChangeAspect="1"/>
          </p:cNvPicPr>
          <p:nvPr/>
        </p:nvPicPr>
        <p:blipFill>
          <a:blip r:embed="rId4"/>
          <a:stretch>
            <a:fillRect/>
          </a:stretch>
        </p:blipFill>
        <p:spPr>
          <a:xfrm>
            <a:off x="1728752" y="1448935"/>
            <a:ext cx="8229600" cy="1273996"/>
          </a:xfrm>
          <a:prstGeom prst="rect">
            <a:avLst/>
          </a:prstGeom>
        </p:spPr>
      </p:pic>
      <p:pic>
        <p:nvPicPr>
          <p:cNvPr id="29" name="Image 28">
            <a:hlinkClick r:id="rId2"/>
            <a:extLst>
              <a:ext uri="{FF2B5EF4-FFF2-40B4-BE49-F238E27FC236}">
                <a16:creationId xmlns:a16="http://schemas.microsoft.com/office/drawing/2014/main" id="{4D87D58F-5E9C-4818-826F-84F15122A918}"/>
              </a:ext>
            </a:extLst>
          </p:cNvPr>
          <p:cNvPicPr>
            <a:picLocks noChangeAspect="1"/>
          </p:cNvPicPr>
          <p:nvPr/>
        </p:nvPicPr>
        <p:blipFill>
          <a:blip r:embed="rId5"/>
          <a:stretch>
            <a:fillRect/>
          </a:stretch>
        </p:blipFill>
        <p:spPr>
          <a:xfrm>
            <a:off x="2495687" y="3359696"/>
            <a:ext cx="3092055" cy="2282806"/>
          </a:xfrm>
          <a:prstGeom prst="rect">
            <a:avLst/>
          </a:prstGeom>
        </p:spPr>
      </p:pic>
    </p:spTree>
    <p:extLst>
      <p:ext uri="{BB962C8B-B14F-4D97-AF65-F5344CB8AC3E}">
        <p14:creationId xmlns:p14="http://schemas.microsoft.com/office/powerpoint/2010/main" val="1246104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pPr marR="0" lvl="0" algn="l" defTabSz="914400" rtl="0" eaLnBrk="1" fontAlgn="auto" latinLnBrk="0" hangingPunct="1">
              <a:lnSpc>
                <a:spcPct val="90000"/>
              </a:lnSpc>
              <a:spcBef>
                <a:spcPts val="1000"/>
              </a:spcBef>
              <a:spcAft>
                <a:spcPts val="0"/>
              </a:spcAft>
              <a:buClr>
                <a:srgbClr val="FF00FF"/>
              </a:buClr>
              <a:buSzTx/>
              <a:tabLst>
                <a:tab pos="7715250" algn="l"/>
              </a:tabLst>
              <a:defRPr/>
            </a:pPr>
            <a:r>
              <a:rPr lang="fr-FR" sz="2800" dirty="0"/>
              <a:t>Recherche d’informations académiques et intelligence artificielle</a:t>
            </a:r>
          </a:p>
          <a:p>
            <a:pPr marR="0" lvl="0" fontAlgn="auto">
              <a:spcAft>
                <a:spcPts val="0"/>
              </a:spcAft>
              <a:buClr>
                <a:srgbClr val="FF00FF"/>
              </a:buClr>
              <a:buSzTx/>
              <a:tabLst>
                <a:tab pos="7715250" algn="l"/>
              </a:tabLst>
              <a:defRPr/>
            </a:pPr>
            <a:r>
              <a:rPr lang="fr-FR" sz="2400" dirty="0">
                <a:solidFill>
                  <a:schemeClr val="accent1">
                    <a:lumMod val="60000"/>
                    <a:lumOff val="40000"/>
                  </a:schemeClr>
                </a:solidFill>
              </a:rPr>
              <a:t>Comparatif entre nos deux ateliers dédiés à l’IA</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54</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3" name="Espace réservé du contenu 2">
            <a:extLst>
              <a:ext uri="{FF2B5EF4-FFF2-40B4-BE49-F238E27FC236}">
                <a16:creationId xmlns:a16="http://schemas.microsoft.com/office/drawing/2014/main" id="{8D69CA55-8196-49A8-A794-44BB46C243D4}"/>
              </a:ext>
            </a:extLst>
          </p:cNvPr>
          <p:cNvSpPr txBox="1">
            <a:spLocks/>
          </p:cNvSpPr>
          <p:nvPr/>
        </p:nvSpPr>
        <p:spPr>
          <a:xfrm>
            <a:off x="6589857" y="1767692"/>
            <a:ext cx="4038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Tx/>
              <a:buNone/>
            </a:pPr>
            <a:r>
              <a:rPr lang="fr-FR" altLang="fr-FR" sz="1600" b="1">
                <a:solidFill>
                  <a:srgbClr val="FF00FF"/>
                </a:solidFill>
                <a:latin typeface="Arial" panose="020B0604020202020204" pitchFamily="34" charset="0"/>
                <a:ea typeface="Calibri" panose="020F0502020204030204" pitchFamily="34" charset="0"/>
              </a:rPr>
              <a:t>Atelier </a:t>
            </a:r>
            <a:r>
              <a:rPr lang="fr-FR" altLang="fr-FR" sz="1600" b="1">
                <a:solidFill>
                  <a:srgbClr val="FF00FF"/>
                </a:solidFill>
                <a:latin typeface="Arial" panose="020B0604020202020204" pitchFamily="34" charset="0"/>
                <a:ea typeface="Calibri" panose="020F0502020204030204" pitchFamily="34" charset="0"/>
                <a:hlinkClick r:id="rId2"/>
              </a:rPr>
              <a:t>IA et recherche académique</a:t>
            </a:r>
            <a:endParaRPr lang="fr-FR" altLang="fr-FR" sz="1600" b="1">
              <a:solidFill>
                <a:srgbClr val="FF00FF"/>
              </a:solidFill>
              <a:latin typeface="Arial" panose="020B0604020202020204" pitchFamily="34" charset="0"/>
              <a:ea typeface="Calibri" panose="020F0502020204030204" pitchFamily="34" charset="0"/>
            </a:endParaRPr>
          </a:p>
          <a:p>
            <a:pPr marL="0" indent="0">
              <a:buFont typeface="Arial" panose="020B0604020202020204" pitchFamily="34" charset="0"/>
              <a:buNone/>
            </a:pPr>
            <a:endParaRPr lang="fr-FR" sz="1600"/>
          </a:p>
          <a:p>
            <a:pPr marL="0" indent="0">
              <a:buFont typeface="Arial" panose="020B0604020202020204" pitchFamily="34" charset="0"/>
              <a:buNone/>
            </a:pPr>
            <a:r>
              <a:rPr lang="fr-FR" sz="1400" b="1">
                <a:latin typeface="Verdana" panose="020B0604030504040204" pitchFamily="34" charset="0"/>
                <a:ea typeface="Verdana" panose="020B0604030504040204" pitchFamily="34" charset="0"/>
              </a:rPr>
              <a:t>Objectif</a:t>
            </a:r>
            <a:r>
              <a:rPr lang="fr-FR" sz="1400">
                <a:latin typeface="Verdana" panose="020B0604030504040204" pitchFamily="34" charset="0"/>
                <a:ea typeface="Verdana" panose="020B0604030504040204" pitchFamily="34" charset="0"/>
              </a:rPr>
              <a:t> : Montrer que les IA génératives </a:t>
            </a:r>
            <a:r>
              <a:rPr lang="fr-FR" sz="1400" u="sng">
                <a:latin typeface="Verdana" panose="020B0604030504040204" pitchFamily="34" charset="0"/>
                <a:ea typeface="Verdana" panose="020B0604030504040204" pitchFamily="34" charset="0"/>
              </a:rPr>
              <a:t>académiques</a:t>
            </a:r>
            <a:r>
              <a:rPr lang="fr-FR" sz="1400">
                <a:latin typeface="Verdana" panose="020B0604030504040204" pitchFamily="34" charset="0"/>
                <a:ea typeface="Verdana" panose="020B0604030504040204" pitchFamily="34" charset="0"/>
              </a:rPr>
              <a:t> ne sont pas adaptées pour mener une recherche exhaustive de la littérature</a:t>
            </a:r>
          </a:p>
          <a:p>
            <a:pPr marL="0" indent="0">
              <a:buFont typeface="Arial" panose="020B0604020202020204" pitchFamily="34" charset="0"/>
              <a:buNone/>
            </a:pPr>
            <a:endParaRPr lang="fr-FR" sz="1400">
              <a:latin typeface="Verdana" panose="020B0604030504040204" pitchFamily="34" charset="0"/>
              <a:ea typeface="Verdana" panose="020B0604030504040204" pitchFamily="34" charset="0"/>
            </a:endParaRPr>
          </a:p>
          <a:p>
            <a:pPr marL="0" indent="0">
              <a:buFont typeface="Arial" panose="020B0604020202020204" pitchFamily="34" charset="0"/>
              <a:buNone/>
            </a:pPr>
            <a:r>
              <a:rPr lang="fr-FR" sz="1400" b="1" kern="0">
                <a:latin typeface="Verdana" panose="020B0604030504040204" pitchFamily="34" charset="0"/>
                <a:ea typeface="Verdana" panose="020B0604030504040204" pitchFamily="34" charset="0"/>
              </a:rPr>
              <a:t>Outils présentés </a:t>
            </a:r>
            <a:r>
              <a:rPr lang="fr-FR" sz="1400" kern="0">
                <a:latin typeface="Verdana" panose="020B0604030504040204" pitchFamily="34" charset="0"/>
                <a:ea typeface="Verdana" panose="020B0604030504040204" pitchFamily="34" charset="0"/>
              </a:rPr>
              <a:t>:</a:t>
            </a:r>
          </a:p>
          <a:p>
            <a:pPr marL="0" indent="0">
              <a:buFont typeface="Arial" panose="020B0604020202020204" pitchFamily="34" charset="0"/>
              <a:buNone/>
            </a:pPr>
            <a:endParaRPr lang="fr-FR" sz="1400">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fr-FR" sz="1400" dirty="0">
              <a:latin typeface="Verdana" panose="020B0604030504040204" pitchFamily="34" charset="0"/>
              <a:ea typeface="Verdana" panose="020B0604030504040204" pitchFamily="34" charset="0"/>
            </a:endParaRPr>
          </a:p>
        </p:txBody>
      </p:sp>
      <p:sp>
        <p:nvSpPr>
          <p:cNvPr id="14" name="Espace réservé du contenu 2">
            <a:extLst>
              <a:ext uri="{FF2B5EF4-FFF2-40B4-BE49-F238E27FC236}">
                <a16:creationId xmlns:a16="http://schemas.microsoft.com/office/drawing/2014/main" id="{47F97D79-7CBE-4C8F-A3DF-EFE2B9ECBD5E}"/>
              </a:ext>
            </a:extLst>
          </p:cNvPr>
          <p:cNvSpPr txBox="1">
            <a:spLocks/>
          </p:cNvSpPr>
          <p:nvPr/>
        </p:nvSpPr>
        <p:spPr bwMode="auto">
          <a:xfrm>
            <a:off x="2541410" y="1767692"/>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1800">
                <a:solidFill>
                  <a:schemeClr val="tx1"/>
                </a:solidFill>
                <a:latin typeface="+mn-lt"/>
              </a:defRPr>
            </a:lvl4pPr>
            <a:lvl5pPr marL="2057400" indent="-228600" algn="l" rtl="0" eaLnBrk="1" fontAlgn="base" hangingPunct="1">
              <a:spcBef>
                <a:spcPct val="20000"/>
              </a:spcBef>
              <a:spcAft>
                <a:spcPct val="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800">
                <a:solidFill>
                  <a:schemeClr val="tx1"/>
                </a:solidFill>
                <a:latin typeface="+mn-lt"/>
              </a:defRPr>
            </a:lvl6pPr>
            <a:lvl7pPr marL="2971800" indent="-228600" algn="l" rtl="0" eaLnBrk="1" fontAlgn="base" hangingPunct="1">
              <a:spcBef>
                <a:spcPct val="20000"/>
              </a:spcBef>
              <a:spcAft>
                <a:spcPct val="0"/>
              </a:spcAft>
              <a:buChar char="»"/>
              <a:defRPr sz="1800">
                <a:solidFill>
                  <a:schemeClr val="tx1"/>
                </a:solidFill>
                <a:latin typeface="+mn-lt"/>
              </a:defRPr>
            </a:lvl7pPr>
            <a:lvl8pPr marL="3429000" indent="-228600" algn="l" rtl="0" eaLnBrk="1" fontAlgn="base" hangingPunct="1">
              <a:spcBef>
                <a:spcPct val="20000"/>
              </a:spcBef>
              <a:spcAft>
                <a:spcPct val="0"/>
              </a:spcAft>
              <a:buChar char="»"/>
              <a:defRPr sz="1800">
                <a:solidFill>
                  <a:schemeClr val="tx1"/>
                </a:solidFill>
                <a:latin typeface="+mn-lt"/>
              </a:defRPr>
            </a:lvl8pPr>
            <a:lvl9pPr marL="3886200" indent="-228600" algn="l" rtl="0" eaLnBrk="1" fontAlgn="base" hangingPunct="1">
              <a:spcBef>
                <a:spcPct val="20000"/>
              </a:spcBef>
              <a:spcAft>
                <a:spcPct val="0"/>
              </a:spcAft>
              <a:buChar char="»"/>
              <a:defRPr sz="1800">
                <a:solidFill>
                  <a:schemeClr val="tx1"/>
                </a:solidFill>
                <a:latin typeface="+mn-lt"/>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FF00FF"/>
                </a:solidFill>
                <a:effectLst/>
                <a:latin typeface="Arial" panose="020B0604020202020204" pitchFamily="34" charset="0"/>
                <a:ea typeface="Calibri" panose="020F0502020204030204" pitchFamily="34" charset="0"/>
              </a:rPr>
              <a:t>Atelier : « Les dessous de l’IA »</a:t>
            </a:r>
          </a:p>
          <a:p>
            <a:pPr marL="0" indent="0">
              <a:buFontTx/>
              <a:buNone/>
            </a:pPr>
            <a:endParaRPr lang="fr-FR" sz="1600" kern="0" dirty="0"/>
          </a:p>
          <a:p>
            <a:pPr marL="0" indent="0">
              <a:buFontTx/>
              <a:buNone/>
            </a:pPr>
            <a:r>
              <a:rPr lang="fr-FR" sz="1400" b="1" kern="0" dirty="0">
                <a:latin typeface="Verdana" panose="020B0604030504040204" pitchFamily="34" charset="0"/>
                <a:ea typeface="Verdana" panose="020B0604030504040204" pitchFamily="34" charset="0"/>
              </a:rPr>
              <a:t>Objectif</a:t>
            </a:r>
            <a:r>
              <a:rPr lang="fr-FR" sz="1400" kern="0" dirty="0">
                <a:latin typeface="Verdana" panose="020B0604030504040204" pitchFamily="34" charset="0"/>
                <a:ea typeface="Verdana" panose="020B0604030504040204" pitchFamily="34" charset="0"/>
              </a:rPr>
              <a:t>  : Montrer comment les IA génératives </a:t>
            </a:r>
            <a:r>
              <a:rPr lang="fr-FR" sz="1400" u="sng" kern="0" dirty="0">
                <a:latin typeface="Verdana" panose="020B0604030504040204" pitchFamily="34" charset="0"/>
                <a:ea typeface="Verdana" panose="020B0604030504040204" pitchFamily="34" charset="0"/>
              </a:rPr>
              <a:t>généralistes</a:t>
            </a:r>
            <a:r>
              <a:rPr lang="fr-FR" sz="1400" kern="0" dirty="0">
                <a:latin typeface="Verdana" panose="020B0604030504040204" pitchFamily="34" charset="0"/>
                <a:ea typeface="Verdana" panose="020B0604030504040204" pitchFamily="34" charset="0"/>
              </a:rPr>
              <a:t> fonctionnent, leurs principales applications, mais aussi leurs limites !</a:t>
            </a:r>
          </a:p>
          <a:p>
            <a:pPr marL="0" indent="0">
              <a:buFontTx/>
              <a:buNone/>
            </a:pPr>
            <a:endParaRPr lang="fr-FR" sz="1400" kern="0" dirty="0">
              <a:latin typeface="Verdana" panose="020B0604030504040204" pitchFamily="34" charset="0"/>
              <a:ea typeface="Verdana" panose="020B0604030504040204" pitchFamily="34" charset="0"/>
            </a:endParaRPr>
          </a:p>
          <a:p>
            <a:pPr marL="0" indent="0">
              <a:buFontTx/>
              <a:buNone/>
            </a:pPr>
            <a:r>
              <a:rPr lang="fr-FR" sz="1400" b="1" kern="0" dirty="0">
                <a:latin typeface="Verdana" panose="020B0604030504040204" pitchFamily="34" charset="0"/>
                <a:ea typeface="Verdana" panose="020B0604030504040204" pitchFamily="34" charset="0"/>
              </a:rPr>
              <a:t>Outils présentés </a:t>
            </a:r>
            <a:r>
              <a:rPr lang="fr-FR" sz="1400" kern="0" dirty="0">
                <a:latin typeface="Verdana" panose="020B0604030504040204" pitchFamily="34" charset="0"/>
                <a:ea typeface="Verdana" panose="020B0604030504040204" pitchFamily="34" charset="0"/>
              </a:rPr>
              <a:t>:</a:t>
            </a:r>
          </a:p>
        </p:txBody>
      </p:sp>
      <p:pic>
        <p:nvPicPr>
          <p:cNvPr id="16" name="Image 15">
            <a:hlinkClick r:id="rId3"/>
            <a:extLst>
              <a:ext uri="{FF2B5EF4-FFF2-40B4-BE49-F238E27FC236}">
                <a16:creationId xmlns:a16="http://schemas.microsoft.com/office/drawing/2014/main" id="{73A2B5CD-B23B-42C8-A9CF-8AC599132C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2360" y="3828454"/>
            <a:ext cx="805870" cy="651143"/>
          </a:xfrm>
          <a:prstGeom prst="rect">
            <a:avLst/>
          </a:prstGeom>
        </p:spPr>
      </p:pic>
      <p:pic>
        <p:nvPicPr>
          <p:cNvPr id="17" name="Image 16">
            <a:hlinkClick r:id="rId5"/>
            <a:extLst>
              <a:ext uri="{FF2B5EF4-FFF2-40B4-BE49-F238E27FC236}">
                <a16:creationId xmlns:a16="http://schemas.microsoft.com/office/drawing/2014/main" id="{AF44365C-703F-4CC5-A47A-195CEF1FB7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7764" y="3939657"/>
            <a:ext cx="2176461" cy="390121"/>
          </a:xfrm>
          <a:prstGeom prst="rect">
            <a:avLst/>
          </a:prstGeom>
        </p:spPr>
      </p:pic>
      <p:pic>
        <p:nvPicPr>
          <p:cNvPr id="18" name="Image 17">
            <a:hlinkClick r:id="rId7"/>
            <a:extLst>
              <a:ext uri="{FF2B5EF4-FFF2-40B4-BE49-F238E27FC236}">
                <a16:creationId xmlns:a16="http://schemas.microsoft.com/office/drawing/2014/main" id="{275C2BF9-4738-4EE2-BFF4-5AF6FAE85F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86994" y="3862792"/>
            <a:ext cx="987149" cy="512558"/>
          </a:xfrm>
          <a:prstGeom prst="rect">
            <a:avLst/>
          </a:prstGeom>
        </p:spPr>
      </p:pic>
      <p:pic>
        <p:nvPicPr>
          <p:cNvPr id="19" name="Image 18">
            <a:hlinkClick r:id="rId9"/>
            <a:extLst>
              <a:ext uri="{FF2B5EF4-FFF2-40B4-BE49-F238E27FC236}">
                <a16:creationId xmlns:a16="http://schemas.microsoft.com/office/drawing/2014/main" id="{3D985AE2-15AD-42C9-9425-1E1F3B4C339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35055" y="4400601"/>
            <a:ext cx="1097684" cy="548842"/>
          </a:xfrm>
          <a:prstGeom prst="rect">
            <a:avLst/>
          </a:prstGeom>
        </p:spPr>
      </p:pic>
      <p:pic>
        <p:nvPicPr>
          <p:cNvPr id="20" name="Image 19">
            <a:hlinkClick r:id="rId11"/>
            <a:extLst>
              <a:ext uri="{FF2B5EF4-FFF2-40B4-BE49-F238E27FC236}">
                <a16:creationId xmlns:a16="http://schemas.microsoft.com/office/drawing/2014/main" id="{0FD96AD9-2E70-49D3-8928-3A01F44AF50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17357" y="4445926"/>
            <a:ext cx="1534018" cy="493216"/>
          </a:xfrm>
          <a:prstGeom prst="rect">
            <a:avLst/>
          </a:prstGeom>
        </p:spPr>
      </p:pic>
      <p:pic>
        <p:nvPicPr>
          <p:cNvPr id="21" name="Image 20">
            <a:hlinkClick r:id="rId13"/>
            <a:extLst>
              <a:ext uri="{FF2B5EF4-FFF2-40B4-BE49-F238E27FC236}">
                <a16:creationId xmlns:a16="http://schemas.microsoft.com/office/drawing/2014/main" id="{25A6A2AF-85DE-44E3-8333-9619FA7D6F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30052" y="4975253"/>
            <a:ext cx="664512" cy="664512"/>
          </a:xfrm>
          <a:prstGeom prst="rect">
            <a:avLst/>
          </a:prstGeom>
        </p:spPr>
      </p:pic>
      <p:pic>
        <p:nvPicPr>
          <p:cNvPr id="22" name="Image 21">
            <a:hlinkClick r:id="rId15"/>
            <a:extLst>
              <a:ext uri="{FF2B5EF4-FFF2-40B4-BE49-F238E27FC236}">
                <a16:creationId xmlns:a16="http://schemas.microsoft.com/office/drawing/2014/main" id="{140F5D1E-5627-4A1B-8009-EF52A8BCA03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06097" y="4915369"/>
            <a:ext cx="1205608" cy="675140"/>
          </a:xfrm>
          <a:prstGeom prst="rect">
            <a:avLst/>
          </a:prstGeom>
        </p:spPr>
      </p:pic>
      <p:pic>
        <p:nvPicPr>
          <p:cNvPr id="23" name="Image 22">
            <a:hlinkClick r:id="rId17"/>
            <a:extLst>
              <a:ext uri="{FF2B5EF4-FFF2-40B4-BE49-F238E27FC236}">
                <a16:creationId xmlns:a16="http://schemas.microsoft.com/office/drawing/2014/main" id="{A82D21BE-3EA7-49A2-8C87-9F9B3FF82023}"/>
              </a:ext>
            </a:extLst>
          </p:cNvPr>
          <p:cNvPicPr>
            <a:picLocks noChangeAspect="1"/>
          </p:cNvPicPr>
          <p:nvPr/>
        </p:nvPicPr>
        <p:blipFill rotWithShape="1">
          <a:blip r:embed="rId18">
            <a:extLst>
              <a:ext uri="{28A0092B-C50C-407E-A947-70E740481C1C}">
                <a14:useLocalDpi xmlns:a14="http://schemas.microsoft.com/office/drawing/2010/main" val="0"/>
              </a:ext>
            </a:extLst>
          </a:blip>
          <a:srcRect l="9659" r="18238" b="-3252"/>
          <a:stretch/>
        </p:blipFill>
        <p:spPr>
          <a:xfrm>
            <a:off x="7308156" y="5665575"/>
            <a:ext cx="1478838" cy="527072"/>
          </a:xfrm>
          <a:prstGeom prst="rect">
            <a:avLst/>
          </a:prstGeom>
        </p:spPr>
      </p:pic>
      <p:pic>
        <p:nvPicPr>
          <p:cNvPr id="24" name="Image 23">
            <a:hlinkClick r:id="rId19"/>
            <a:extLst>
              <a:ext uri="{FF2B5EF4-FFF2-40B4-BE49-F238E27FC236}">
                <a16:creationId xmlns:a16="http://schemas.microsoft.com/office/drawing/2014/main" id="{A0D4361A-3C4E-4515-8E83-D359A64E3B9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063132" y="4889396"/>
            <a:ext cx="711011" cy="711011"/>
          </a:xfrm>
          <a:prstGeom prst="rect">
            <a:avLst/>
          </a:prstGeom>
        </p:spPr>
      </p:pic>
      <p:pic>
        <p:nvPicPr>
          <p:cNvPr id="25" name="Image 24">
            <a:extLst>
              <a:ext uri="{FF2B5EF4-FFF2-40B4-BE49-F238E27FC236}">
                <a16:creationId xmlns:a16="http://schemas.microsoft.com/office/drawing/2014/main" id="{45C7E575-47E2-4556-AC64-DA0EC0DF869B}"/>
              </a:ext>
            </a:extLst>
          </p:cNvPr>
          <p:cNvPicPr>
            <a:picLocks noChangeAspect="1"/>
          </p:cNvPicPr>
          <p:nvPr/>
        </p:nvPicPr>
        <p:blipFill>
          <a:blip r:embed="rId21"/>
          <a:stretch>
            <a:fillRect/>
          </a:stretch>
        </p:blipFill>
        <p:spPr>
          <a:xfrm>
            <a:off x="9969734" y="3958480"/>
            <a:ext cx="876422" cy="352474"/>
          </a:xfrm>
          <a:prstGeom prst="rect">
            <a:avLst/>
          </a:prstGeom>
        </p:spPr>
      </p:pic>
      <p:pic>
        <p:nvPicPr>
          <p:cNvPr id="26" name="Image 25">
            <a:hlinkClick r:id="rId22"/>
            <a:extLst>
              <a:ext uri="{FF2B5EF4-FFF2-40B4-BE49-F238E27FC236}">
                <a16:creationId xmlns:a16="http://schemas.microsoft.com/office/drawing/2014/main" id="{551A4D89-3F58-4EF1-88A9-0538321479C9}"/>
              </a:ext>
            </a:extLst>
          </p:cNvPr>
          <p:cNvPicPr>
            <a:picLocks noChangeAspect="1"/>
          </p:cNvPicPr>
          <p:nvPr/>
        </p:nvPicPr>
        <p:blipFill>
          <a:blip r:embed="rId23"/>
          <a:stretch>
            <a:fillRect/>
          </a:stretch>
        </p:blipFill>
        <p:spPr>
          <a:xfrm>
            <a:off x="2465850" y="4554618"/>
            <a:ext cx="1074084" cy="633885"/>
          </a:xfrm>
          <a:prstGeom prst="rect">
            <a:avLst/>
          </a:prstGeom>
        </p:spPr>
      </p:pic>
      <p:pic>
        <p:nvPicPr>
          <p:cNvPr id="30" name="Image 29">
            <a:hlinkClick r:id="rId24"/>
            <a:extLst>
              <a:ext uri="{FF2B5EF4-FFF2-40B4-BE49-F238E27FC236}">
                <a16:creationId xmlns:a16="http://schemas.microsoft.com/office/drawing/2014/main" id="{9BBC8CDE-3295-42A1-B5E5-AB28707E196A}"/>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t="19204" r="27689" b="7594"/>
          <a:stretch/>
        </p:blipFill>
        <p:spPr>
          <a:xfrm>
            <a:off x="3630594" y="4551892"/>
            <a:ext cx="1360107" cy="774499"/>
          </a:xfrm>
          <a:prstGeom prst="rect">
            <a:avLst/>
          </a:prstGeom>
        </p:spPr>
      </p:pic>
      <p:pic>
        <p:nvPicPr>
          <p:cNvPr id="31" name="Image 30">
            <a:hlinkClick r:id="rId26"/>
            <a:extLst>
              <a:ext uri="{FF2B5EF4-FFF2-40B4-BE49-F238E27FC236}">
                <a16:creationId xmlns:a16="http://schemas.microsoft.com/office/drawing/2014/main" id="{39D3516C-6BA3-4F11-9C2B-B9937E48DE4E}"/>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5175627" y="4635701"/>
            <a:ext cx="537078" cy="537078"/>
          </a:xfrm>
          <a:prstGeom prst="rect">
            <a:avLst/>
          </a:prstGeom>
        </p:spPr>
      </p:pic>
      <p:pic>
        <p:nvPicPr>
          <p:cNvPr id="32" name="Image 31">
            <a:hlinkClick r:id="rId28"/>
            <a:extLst>
              <a:ext uri="{FF2B5EF4-FFF2-40B4-BE49-F238E27FC236}">
                <a16:creationId xmlns:a16="http://schemas.microsoft.com/office/drawing/2014/main" id="{7580D8B1-F2EE-4E4F-9F70-0CD5F7295732}"/>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2541410" y="5219888"/>
            <a:ext cx="1415048" cy="564429"/>
          </a:xfrm>
          <a:prstGeom prst="rect">
            <a:avLst/>
          </a:prstGeom>
        </p:spPr>
      </p:pic>
      <p:pic>
        <p:nvPicPr>
          <p:cNvPr id="33" name="Image 32">
            <a:extLst>
              <a:ext uri="{FF2B5EF4-FFF2-40B4-BE49-F238E27FC236}">
                <a16:creationId xmlns:a16="http://schemas.microsoft.com/office/drawing/2014/main" id="{0AAD6759-DF66-4BB4-BA09-1402008A38B4}"/>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4167511" y="5336294"/>
            <a:ext cx="1611615" cy="360404"/>
          </a:xfrm>
          <a:prstGeom prst="rect">
            <a:avLst/>
          </a:prstGeom>
        </p:spPr>
      </p:pic>
      <p:pic>
        <p:nvPicPr>
          <p:cNvPr id="34" name="Image 33">
            <a:extLst>
              <a:ext uri="{FF2B5EF4-FFF2-40B4-BE49-F238E27FC236}">
                <a16:creationId xmlns:a16="http://schemas.microsoft.com/office/drawing/2014/main" id="{BE0E8445-F5A4-44C3-89DD-C5B46B22379E}"/>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2799922" y="3838301"/>
            <a:ext cx="633885" cy="633885"/>
          </a:xfrm>
          <a:prstGeom prst="rect">
            <a:avLst/>
          </a:prstGeom>
        </p:spPr>
      </p:pic>
      <p:pic>
        <p:nvPicPr>
          <p:cNvPr id="35" name="Image 34">
            <a:hlinkClick r:id="rId32"/>
            <a:extLst>
              <a:ext uri="{FF2B5EF4-FFF2-40B4-BE49-F238E27FC236}">
                <a16:creationId xmlns:a16="http://schemas.microsoft.com/office/drawing/2014/main" id="{41515FE4-7F04-489A-AB39-5C07AE2CE200}"/>
              </a:ext>
            </a:extLst>
          </p:cNvPr>
          <p:cNvPicPr>
            <a:picLocks noChangeAspect="1"/>
          </p:cNvPicPr>
          <p:nvPr/>
        </p:nvPicPr>
        <p:blipFill>
          <a:blip r:embed="rId33"/>
          <a:stretch>
            <a:fillRect/>
          </a:stretch>
        </p:blipFill>
        <p:spPr>
          <a:xfrm>
            <a:off x="2771546" y="5850699"/>
            <a:ext cx="1558294" cy="548945"/>
          </a:xfrm>
          <a:prstGeom prst="rect">
            <a:avLst/>
          </a:prstGeom>
        </p:spPr>
      </p:pic>
      <p:pic>
        <p:nvPicPr>
          <p:cNvPr id="36" name="Image 35">
            <a:extLst>
              <a:ext uri="{FF2B5EF4-FFF2-40B4-BE49-F238E27FC236}">
                <a16:creationId xmlns:a16="http://schemas.microsoft.com/office/drawing/2014/main" id="{E8DF5A71-DD09-44E3-BFAC-FEED8F7A4F1E}"/>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687655" y="3821043"/>
            <a:ext cx="651143" cy="651143"/>
          </a:xfrm>
          <a:prstGeom prst="rect">
            <a:avLst/>
          </a:prstGeom>
        </p:spPr>
      </p:pic>
      <p:pic>
        <p:nvPicPr>
          <p:cNvPr id="37" name="Image 36">
            <a:extLst>
              <a:ext uri="{FF2B5EF4-FFF2-40B4-BE49-F238E27FC236}">
                <a16:creationId xmlns:a16="http://schemas.microsoft.com/office/drawing/2014/main" id="{714E1EF4-B7CF-4722-ACCE-EBBDCA2F7BC4}"/>
              </a:ext>
            </a:extLst>
          </p:cNvPr>
          <p:cNvPicPr>
            <a:picLocks noChangeAspect="1"/>
          </p:cNvPicPr>
          <p:nvPr/>
        </p:nvPicPr>
        <p:blipFill>
          <a:blip r:embed="rId35"/>
          <a:stretch>
            <a:fillRect/>
          </a:stretch>
        </p:blipFill>
        <p:spPr>
          <a:xfrm>
            <a:off x="9516017" y="4519906"/>
            <a:ext cx="1254993" cy="369490"/>
          </a:xfrm>
          <a:prstGeom prst="rect">
            <a:avLst/>
          </a:prstGeom>
        </p:spPr>
      </p:pic>
    </p:spTree>
    <p:extLst>
      <p:ext uri="{BB962C8B-B14F-4D97-AF65-F5344CB8AC3E}">
        <p14:creationId xmlns:p14="http://schemas.microsoft.com/office/powerpoint/2010/main" val="15928960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pPr marR="0" lvl="0" algn="l" defTabSz="914400" rtl="0" eaLnBrk="1" fontAlgn="auto" latinLnBrk="0" hangingPunct="1">
              <a:lnSpc>
                <a:spcPct val="90000"/>
              </a:lnSpc>
              <a:spcBef>
                <a:spcPts val="1000"/>
              </a:spcBef>
              <a:spcAft>
                <a:spcPts val="0"/>
              </a:spcAft>
              <a:buClr>
                <a:srgbClr val="FF00FF"/>
              </a:buClr>
              <a:buSzTx/>
              <a:tabLst>
                <a:tab pos="7715250" algn="l"/>
              </a:tabLst>
              <a:defRPr/>
            </a:pPr>
            <a:r>
              <a:rPr lang="fr-FR" sz="2800" dirty="0"/>
              <a:t>Recherche d’informations académiques et intelligence artificielle</a:t>
            </a:r>
          </a:p>
          <a:p>
            <a:pPr marR="0" lvl="0" fontAlgn="auto">
              <a:spcAft>
                <a:spcPts val="0"/>
              </a:spcAft>
              <a:buClr>
                <a:srgbClr val="FF00FF"/>
              </a:buClr>
              <a:buSzTx/>
              <a:tabLst>
                <a:tab pos="7715250" algn="l"/>
              </a:tabLst>
              <a:defRPr/>
            </a:pPr>
            <a:r>
              <a:rPr lang="fr-FR" sz="2400" dirty="0">
                <a:solidFill>
                  <a:schemeClr val="accent1">
                    <a:lumMod val="60000"/>
                    <a:lumOff val="40000"/>
                  </a:schemeClr>
                </a:solidFill>
              </a:rPr>
              <a:t>Comparatif entre nos deux ateliers dédiés à l’IA</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55</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38" name="Espace réservé du contenu 2">
            <a:extLst>
              <a:ext uri="{FF2B5EF4-FFF2-40B4-BE49-F238E27FC236}">
                <a16:creationId xmlns:a16="http://schemas.microsoft.com/office/drawing/2014/main" id="{4424B941-58CC-43EE-B5AA-BB2FE5283476}"/>
              </a:ext>
            </a:extLst>
          </p:cNvPr>
          <p:cNvSpPr txBox="1">
            <a:spLocks/>
          </p:cNvSpPr>
          <p:nvPr/>
        </p:nvSpPr>
        <p:spPr>
          <a:xfrm>
            <a:off x="6173581" y="1830387"/>
            <a:ext cx="4038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Tx/>
              <a:buNone/>
            </a:pPr>
            <a:r>
              <a:rPr lang="fr-FR" altLang="fr-FR" sz="1600" b="1" dirty="0">
                <a:solidFill>
                  <a:srgbClr val="FF00FF"/>
                </a:solidFill>
                <a:latin typeface="Arial" panose="020B0604020202020204" pitchFamily="34" charset="0"/>
                <a:ea typeface="Calibri" panose="020F0502020204030204" pitchFamily="34" charset="0"/>
              </a:rPr>
              <a:t>Atelier IA et recherche académique</a:t>
            </a:r>
          </a:p>
          <a:p>
            <a:pPr marL="0" indent="0">
              <a:buFont typeface="Arial" panose="020B0604020202020204" pitchFamily="34" charset="0"/>
              <a:buNone/>
            </a:pPr>
            <a:endParaRPr lang="fr-FR" sz="1600" dirty="0"/>
          </a:p>
          <a:p>
            <a:pPr marL="0" indent="0">
              <a:buFontTx/>
              <a:buNone/>
            </a:pPr>
            <a:r>
              <a:rPr lang="fr-FR" sz="1400" b="1" kern="0" dirty="0">
                <a:latin typeface="Verdana" panose="020B0604030504040204" pitchFamily="34" charset="0"/>
                <a:ea typeface="Verdana" panose="020B0604030504040204" pitchFamily="34" charset="0"/>
              </a:rPr>
              <a:t>Ce qui est au programme de cet atelier sans l’être dans l’autre :</a:t>
            </a:r>
          </a:p>
          <a:p>
            <a:pPr marL="0" indent="0">
              <a:buFontTx/>
              <a:buNone/>
            </a:pPr>
            <a:endParaRPr lang="fr-FR" sz="1400" b="1" dirty="0">
              <a:latin typeface="Verdana" panose="020B0604030504040204" pitchFamily="34" charset="0"/>
              <a:ea typeface="Verdana" panose="020B0604030504040204" pitchFamily="34" charset="0"/>
            </a:endParaRPr>
          </a:p>
          <a:p>
            <a:pPr marL="0" indent="0">
              <a:buFontTx/>
              <a:buNone/>
            </a:pPr>
            <a:r>
              <a:rPr lang="fr-FR" sz="1400" kern="0" dirty="0">
                <a:latin typeface="Verdana" panose="020B0604030504040204" pitchFamily="34" charset="0"/>
                <a:ea typeface="Verdana" panose="020B0604030504040204" pitchFamily="34" charset="0"/>
              </a:rPr>
              <a:t>- </a:t>
            </a:r>
            <a:r>
              <a:rPr lang="fr-FR" sz="1400" dirty="0">
                <a:latin typeface="Verdana" panose="020B0604030504040204" pitchFamily="34" charset="0"/>
                <a:ea typeface="Verdana" panose="020B0604030504040204" pitchFamily="34" charset="0"/>
              </a:rPr>
              <a:t>S</a:t>
            </a:r>
            <a:r>
              <a:rPr lang="fr-FR" sz="1400" kern="0" dirty="0">
                <a:latin typeface="Verdana" panose="020B0604030504040204" pitchFamily="34" charset="0"/>
                <a:ea typeface="Verdana" panose="020B0604030504040204" pitchFamily="34" charset="0"/>
              </a:rPr>
              <a:t>pécifique à la recherche de littérature scientifique</a:t>
            </a:r>
          </a:p>
          <a:p>
            <a:pPr marL="0" indent="0">
              <a:buFont typeface="Arial" panose="020B0604020202020204" pitchFamily="34" charset="0"/>
              <a:buNone/>
            </a:pPr>
            <a:endParaRPr lang="fr-FR" sz="1400" dirty="0">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fr-FR" sz="1400" dirty="0">
              <a:latin typeface="Verdana" panose="020B0604030504040204" pitchFamily="34" charset="0"/>
              <a:ea typeface="Verdana" panose="020B0604030504040204" pitchFamily="34" charset="0"/>
            </a:endParaRPr>
          </a:p>
        </p:txBody>
      </p:sp>
      <p:sp>
        <p:nvSpPr>
          <p:cNvPr id="39" name="Espace réservé du contenu 2">
            <a:extLst>
              <a:ext uri="{FF2B5EF4-FFF2-40B4-BE49-F238E27FC236}">
                <a16:creationId xmlns:a16="http://schemas.microsoft.com/office/drawing/2014/main" id="{93AFEB41-99FD-4DF2-B44F-A9B9E6D96D43}"/>
              </a:ext>
            </a:extLst>
          </p:cNvPr>
          <p:cNvSpPr txBox="1">
            <a:spLocks/>
          </p:cNvSpPr>
          <p:nvPr/>
        </p:nvSpPr>
        <p:spPr bwMode="auto">
          <a:xfrm>
            <a:off x="2125134" y="1830387"/>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1800">
                <a:solidFill>
                  <a:schemeClr val="tx1"/>
                </a:solidFill>
                <a:latin typeface="+mn-lt"/>
              </a:defRPr>
            </a:lvl4pPr>
            <a:lvl5pPr marL="2057400" indent="-228600" algn="l" rtl="0" eaLnBrk="1" fontAlgn="base" hangingPunct="1">
              <a:spcBef>
                <a:spcPct val="20000"/>
              </a:spcBef>
              <a:spcAft>
                <a:spcPct val="0"/>
              </a:spcAft>
              <a:buChar char="»"/>
              <a:defRPr sz="1800">
                <a:solidFill>
                  <a:schemeClr val="tx1"/>
                </a:solidFill>
                <a:latin typeface="+mn-lt"/>
              </a:defRPr>
            </a:lvl5pPr>
            <a:lvl6pPr marL="2514600" indent="-228600" algn="l" rtl="0" eaLnBrk="1" fontAlgn="base" hangingPunct="1">
              <a:spcBef>
                <a:spcPct val="20000"/>
              </a:spcBef>
              <a:spcAft>
                <a:spcPct val="0"/>
              </a:spcAft>
              <a:buChar char="»"/>
              <a:defRPr sz="1800">
                <a:solidFill>
                  <a:schemeClr val="tx1"/>
                </a:solidFill>
                <a:latin typeface="+mn-lt"/>
              </a:defRPr>
            </a:lvl6pPr>
            <a:lvl7pPr marL="2971800" indent="-228600" algn="l" rtl="0" eaLnBrk="1" fontAlgn="base" hangingPunct="1">
              <a:spcBef>
                <a:spcPct val="20000"/>
              </a:spcBef>
              <a:spcAft>
                <a:spcPct val="0"/>
              </a:spcAft>
              <a:buChar char="»"/>
              <a:defRPr sz="1800">
                <a:solidFill>
                  <a:schemeClr val="tx1"/>
                </a:solidFill>
                <a:latin typeface="+mn-lt"/>
              </a:defRPr>
            </a:lvl7pPr>
            <a:lvl8pPr marL="3429000" indent="-228600" algn="l" rtl="0" eaLnBrk="1" fontAlgn="base" hangingPunct="1">
              <a:spcBef>
                <a:spcPct val="20000"/>
              </a:spcBef>
              <a:spcAft>
                <a:spcPct val="0"/>
              </a:spcAft>
              <a:buChar char="»"/>
              <a:defRPr sz="1800">
                <a:solidFill>
                  <a:schemeClr val="tx1"/>
                </a:solidFill>
                <a:latin typeface="+mn-lt"/>
              </a:defRPr>
            </a:lvl8pPr>
            <a:lvl9pPr marL="3886200" indent="-228600" algn="l" rtl="0" eaLnBrk="1" fontAlgn="base" hangingPunct="1">
              <a:spcBef>
                <a:spcPct val="20000"/>
              </a:spcBef>
              <a:spcAft>
                <a:spcPct val="0"/>
              </a:spcAft>
              <a:buChar char="»"/>
              <a:defRPr sz="1800">
                <a:solidFill>
                  <a:schemeClr val="tx1"/>
                </a:solidFill>
                <a:latin typeface="+mn-lt"/>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FF00FF"/>
                </a:solidFill>
                <a:effectLst/>
                <a:latin typeface="Arial" panose="020B0604020202020204" pitchFamily="34" charset="0"/>
                <a:ea typeface="Calibri" panose="020F0502020204030204" pitchFamily="34" charset="0"/>
              </a:rPr>
              <a:t>Atelier : « Les dessous de l’IA »</a:t>
            </a:r>
          </a:p>
          <a:p>
            <a:pPr marL="0" indent="0">
              <a:buFontTx/>
              <a:buNone/>
            </a:pPr>
            <a:endParaRPr lang="fr-FR" sz="1600" kern="0" dirty="0"/>
          </a:p>
          <a:p>
            <a:pPr marL="0" indent="0">
              <a:buFontTx/>
              <a:buNone/>
            </a:pPr>
            <a:r>
              <a:rPr lang="fr-FR" sz="1400" b="1" kern="0" dirty="0">
                <a:latin typeface="Verdana" panose="020B0604030504040204" pitchFamily="34" charset="0"/>
                <a:ea typeface="Verdana" panose="020B0604030504040204" pitchFamily="34" charset="0"/>
              </a:rPr>
              <a:t>Ce qui est au programme de cet atelier sans l’être dans l’autre :</a:t>
            </a:r>
          </a:p>
          <a:p>
            <a:pPr marL="0" indent="0">
              <a:buFontTx/>
              <a:buNone/>
            </a:pPr>
            <a:endParaRPr lang="fr-FR" sz="1400" b="1" kern="0" dirty="0">
              <a:latin typeface="Verdana" panose="020B0604030504040204" pitchFamily="34" charset="0"/>
              <a:ea typeface="Verdana" panose="020B0604030504040204" pitchFamily="34" charset="0"/>
            </a:endParaRPr>
          </a:p>
          <a:p>
            <a:pPr>
              <a:buFontTx/>
              <a:buChar char="-"/>
            </a:pPr>
            <a:r>
              <a:rPr lang="fr-FR" sz="1400" kern="0" dirty="0">
                <a:latin typeface="Verdana" panose="020B0604030504040204" pitchFamily="34" charset="0"/>
                <a:ea typeface="Verdana" panose="020B0604030504040204" pitchFamily="34" charset="0"/>
              </a:rPr>
              <a:t>Éléments de connaissance générale sur l’IA (dont frise historique)</a:t>
            </a:r>
          </a:p>
          <a:p>
            <a:pPr>
              <a:buFontTx/>
              <a:buChar char="-"/>
            </a:pPr>
            <a:r>
              <a:rPr lang="fr-FR" sz="1400" kern="0" dirty="0">
                <a:latin typeface="Verdana" panose="020B0604030504040204" pitchFamily="34" charset="0"/>
                <a:ea typeface="Verdana" panose="020B0604030504040204" pitchFamily="34" charset="0"/>
              </a:rPr>
              <a:t>L’art du prompt</a:t>
            </a:r>
          </a:p>
          <a:p>
            <a:pPr>
              <a:buFontTx/>
              <a:buChar char="-"/>
            </a:pPr>
            <a:r>
              <a:rPr lang="fr-FR" sz="1400" kern="0" dirty="0">
                <a:latin typeface="Verdana" panose="020B0604030504040204" pitchFamily="34" charset="0"/>
                <a:ea typeface="Verdana" panose="020B0604030504040204" pitchFamily="34" charset="0"/>
              </a:rPr>
              <a:t>Génération d’images</a:t>
            </a:r>
          </a:p>
          <a:p>
            <a:pPr>
              <a:buFontTx/>
              <a:buChar char="-"/>
            </a:pPr>
            <a:r>
              <a:rPr lang="fr-FR" sz="1400" kern="0" dirty="0">
                <a:latin typeface="Verdana" panose="020B0604030504040204" pitchFamily="34" charset="0"/>
                <a:ea typeface="Verdana" panose="020B0604030504040204" pitchFamily="34" charset="0"/>
              </a:rPr>
              <a:t>Partie réflexive sur la désinformation et les coûts cachés de l’IA (impact écologique, social…)  </a:t>
            </a:r>
          </a:p>
          <a:p>
            <a:pPr>
              <a:buFontTx/>
              <a:buChar char="-"/>
            </a:pPr>
            <a:r>
              <a:rPr lang="fr-FR" sz="1400" kern="0" dirty="0">
                <a:latin typeface="Verdana" panose="020B0604030504040204" pitchFamily="34" charset="0"/>
                <a:ea typeface="Verdana" panose="020B0604030504040204" pitchFamily="34" charset="0"/>
              </a:rPr>
              <a:t>Plagiat des contenus fournis par une IA + détection</a:t>
            </a:r>
          </a:p>
          <a:p>
            <a:pPr>
              <a:buFontTx/>
              <a:buChar char="-"/>
            </a:pPr>
            <a:r>
              <a:rPr lang="fr-FR" sz="1400" kern="0" dirty="0">
                <a:latin typeface="Verdana" panose="020B0604030504040204" pitchFamily="34" charset="0"/>
                <a:ea typeface="Verdana" panose="020B0604030504040204" pitchFamily="34" charset="0"/>
              </a:rPr>
              <a:t>Citation des IA, notamment </a:t>
            </a:r>
            <a:r>
              <a:rPr lang="fr-FR" sz="1400" i="1" kern="0" dirty="0">
                <a:latin typeface="Verdana" panose="020B0604030504040204" pitchFamily="34" charset="0"/>
                <a:ea typeface="Verdana" panose="020B0604030504040204" pitchFamily="34" charset="0"/>
              </a:rPr>
              <a:t>via</a:t>
            </a:r>
            <a:r>
              <a:rPr lang="fr-FR" sz="1400" kern="0" dirty="0">
                <a:latin typeface="Verdana" panose="020B0604030504040204" pitchFamily="34" charset="0"/>
                <a:ea typeface="Verdana" panose="020B0604030504040204" pitchFamily="34" charset="0"/>
              </a:rPr>
              <a:t> Zotero</a:t>
            </a:r>
          </a:p>
          <a:p>
            <a:pPr>
              <a:buFontTx/>
              <a:buChar char="-"/>
            </a:pPr>
            <a:endParaRPr lang="fr-FR" sz="1400" kern="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089104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pPr marR="0" lvl="0" algn="l" defTabSz="914400" rtl="0" eaLnBrk="1" fontAlgn="auto" latinLnBrk="0" hangingPunct="1">
              <a:lnSpc>
                <a:spcPct val="90000"/>
              </a:lnSpc>
              <a:spcBef>
                <a:spcPts val="1000"/>
              </a:spcBef>
              <a:spcAft>
                <a:spcPts val="0"/>
              </a:spcAft>
              <a:buClr>
                <a:srgbClr val="FF00FF"/>
              </a:buClr>
              <a:buSzTx/>
              <a:tabLst>
                <a:tab pos="7715250" algn="l"/>
              </a:tabLst>
              <a:defRPr/>
            </a:pPr>
            <a:r>
              <a:rPr lang="fr-FR" sz="3600" dirty="0"/>
              <a:t>Pour aller plus loin</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56</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3" name="Rectangle 2">
            <a:extLst>
              <a:ext uri="{FF2B5EF4-FFF2-40B4-BE49-F238E27FC236}">
                <a16:creationId xmlns:a16="http://schemas.microsoft.com/office/drawing/2014/main" id="{59E198D4-90E3-4384-939E-64CEE8E3CC7D}"/>
              </a:ext>
            </a:extLst>
          </p:cNvPr>
          <p:cNvSpPr txBox="1">
            <a:spLocks noChangeArrowheads="1"/>
          </p:cNvSpPr>
          <p:nvPr/>
        </p:nvSpPr>
        <p:spPr bwMode="auto">
          <a:xfrm>
            <a:off x="968968" y="1272722"/>
            <a:ext cx="8229600" cy="467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endParaRPr lang="fr-FR" sz="1400" dirty="0">
              <a:hlinkClick r:id="rId2"/>
            </a:endParaRPr>
          </a:p>
          <a:p>
            <a:pPr marL="0">
              <a:lnSpc>
                <a:spcPct val="150000"/>
              </a:lnSpc>
              <a:spcBef>
                <a:spcPct val="0"/>
              </a:spcBef>
              <a:buClr>
                <a:srgbClr val="DD4026"/>
              </a:buClr>
            </a:pPr>
            <a:r>
              <a:rPr lang="fr-FR" sz="1400" kern="0" dirty="0">
                <a:latin typeface="Verdana" pitchFamily="34" charset="0"/>
                <a:ea typeface="Verdana" pitchFamily="34" charset="0"/>
                <a:cs typeface="Verdana" pitchFamily="34" charset="0"/>
                <a:hlinkClick r:id="rId3"/>
              </a:rPr>
              <a:t>IA et recherche documentaire: ChatGPT et les autres (Aline Bouchard)</a:t>
            </a:r>
            <a:endParaRPr lang="fr-FR" sz="1400" kern="0" dirty="0">
              <a:latin typeface="Verdana" pitchFamily="34" charset="0"/>
              <a:ea typeface="Verdana" pitchFamily="34" charset="0"/>
              <a:cs typeface="Verdana" pitchFamily="34" charset="0"/>
              <a:hlinkClick r:id="rId4"/>
            </a:endParaRPr>
          </a:p>
          <a:p>
            <a:pPr marL="0">
              <a:lnSpc>
                <a:spcPct val="150000"/>
              </a:lnSpc>
              <a:spcBef>
                <a:spcPct val="0"/>
              </a:spcBef>
              <a:buClr>
                <a:srgbClr val="DD4026"/>
              </a:buClr>
            </a:pPr>
            <a:r>
              <a:rPr lang="fr-FR" sz="1400" kern="0" dirty="0">
                <a:latin typeface="Verdana" pitchFamily="34" charset="0"/>
                <a:ea typeface="Verdana" pitchFamily="34" charset="0"/>
                <a:cs typeface="Verdana" pitchFamily="34" charset="0"/>
                <a:hlinkClick r:id="rId5"/>
              </a:rPr>
              <a:t>Atouts et limites des IA génératives pour la recherche documentaire (BU Occitanie Ouest)</a:t>
            </a:r>
            <a:endParaRPr lang="fr-FR" sz="1400" kern="0" dirty="0">
              <a:latin typeface="Verdana" pitchFamily="34" charset="0"/>
              <a:ea typeface="Verdana" pitchFamily="34" charset="0"/>
              <a:cs typeface="Verdana" pitchFamily="34" charset="0"/>
              <a:hlinkClick r:id="rId4"/>
            </a:endParaRPr>
          </a:p>
          <a:p>
            <a:pPr marL="0">
              <a:lnSpc>
                <a:spcPct val="150000"/>
              </a:lnSpc>
              <a:spcBef>
                <a:spcPct val="0"/>
              </a:spcBef>
              <a:buClr>
                <a:srgbClr val="DD4026"/>
              </a:buClr>
            </a:pPr>
            <a:r>
              <a:rPr lang="fr-FR" sz="1400" kern="0" dirty="0">
                <a:latin typeface="Verdana" pitchFamily="34" charset="0"/>
                <a:ea typeface="Verdana" pitchFamily="34" charset="0"/>
                <a:cs typeface="Verdana" pitchFamily="34" charset="0"/>
                <a:hlinkClick r:id="rId4"/>
              </a:rPr>
              <a:t>L'intelligence artificielle n'existe pas, par Luc Julia</a:t>
            </a:r>
            <a:endParaRPr lang="fr-FR" altLang="fr-FR" sz="1400" kern="0" dirty="0">
              <a:latin typeface="Verdana" panose="020B0604030504040204" pitchFamily="34" charset="0"/>
              <a:ea typeface="Verdana" panose="020B0604030504040204" pitchFamily="34" charset="0"/>
              <a:cs typeface="Verdana" panose="020B0604030504040204" pitchFamily="34" charset="0"/>
              <a:hlinkClick r:id="rId6"/>
            </a:endParaRPr>
          </a:p>
          <a:p>
            <a:pPr marL="0">
              <a:lnSpc>
                <a:spcPct val="150000"/>
              </a:lnSpc>
              <a:spcBef>
                <a:spcPct val="0"/>
              </a:spcBef>
              <a:buClr>
                <a:srgbClr val="DD4026"/>
              </a:buClr>
            </a:pPr>
            <a:r>
              <a:rPr lang="fr-FR" altLang="fr-FR" sz="1400" kern="0" dirty="0">
                <a:latin typeface="Verdana" panose="020B0604030504040204" pitchFamily="34" charset="0"/>
                <a:ea typeface="Verdana" panose="020B0604030504040204" pitchFamily="34" charset="0"/>
                <a:cs typeface="Verdana" panose="020B0604030504040204" pitchFamily="34" charset="0"/>
                <a:hlinkClick r:id="rId6"/>
              </a:rPr>
              <a:t>IA dans l'</a:t>
            </a:r>
            <a:r>
              <a:rPr lang="fr-FR" altLang="fr-FR" sz="1400" kern="0" dirty="0" err="1">
                <a:latin typeface="Verdana" panose="020B0604030504040204" pitchFamily="34" charset="0"/>
                <a:ea typeface="Verdana" panose="020B0604030504040204" pitchFamily="34" charset="0"/>
                <a:cs typeface="Verdana" panose="020B0604030504040204" pitchFamily="34" charset="0"/>
                <a:hlinkClick r:id="rId6"/>
              </a:rPr>
              <a:t>enseignement_conseils</a:t>
            </a:r>
            <a:r>
              <a:rPr lang="fr-FR" altLang="fr-FR" sz="1400" kern="0" dirty="0">
                <a:latin typeface="Verdana" panose="020B0604030504040204" pitchFamily="34" charset="0"/>
                <a:ea typeface="Verdana" panose="020B0604030504040204" pitchFamily="34" charset="0"/>
                <a:cs typeface="Verdana" panose="020B0604030504040204" pitchFamily="34" charset="0"/>
                <a:hlinkClick r:id="rId6"/>
              </a:rPr>
              <a:t> et </a:t>
            </a:r>
            <a:r>
              <a:rPr lang="fr-FR" altLang="fr-FR" sz="1400" kern="0" dirty="0" err="1">
                <a:latin typeface="Verdana" panose="020B0604030504040204" pitchFamily="34" charset="0"/>
                <a:ea typeface="Verdana" panose="020B0604030504040204" pitchFamily="34" charset="0"/>
                <a:cs typeface="Verdana" panose="020B0604030504040204" pitchFamily="34" charset="0"/>
                <a:hlinkClick r:id="rId6"/>
              </a:rPr>
              <a:t>ressources_UQAM</a:t>
            </a:r>
            <a:endParaRPr lang="fr-FR" altLang="fr-FR" sz="1400" kern="0" dirty="0">
              <a:latin typeface="Verdana" panose="020B0604030504040204" pitchFamily="34" charset="0"/>
              <a:ea typeface="Verdana" panose="020B0604030504040204" pitchFamily="34" charset="0"/>
              <a:cs typeface="Verdana" panose="020B0604030504040204" pitchFamily="34" charset="0"/>
            </a:endParaRPr>
          </a:p>
          <a:p>
            <a:pPr marL="0">
              <a:lnSpc>
                <a:spcPct val="150000"/>
              </a:lnSpc>
              <a:spcBef>
                <a:spcPct val="0"/>
              </a:spcBef>
              <a:buClr>
                <a:srgbClr val="DD4026"/>
              </a:buClr>
            </a:pPr>
            <a:r>
              <a:rPr lang="fr-FR" sz="1400" dirty="0">
                <a:latin typeface="Verdana" panose="020B0604030504040204" pitchFamily="34" charset="0"/>
                <a:ea typeface="Verdana" panose="020B0604030504040204" pitchFamily="34" charset="0"/>
                <a:hlinkClick r:id="rId7"/>
              </a:rPr>
              <a:t>ChatGPT et </a:t>
            </a:r>
            <a:r>
              <a:rPr lang="fr-FR" sz="1400" dirty="0" err="1">
                <a:latin typeface="Verdana" panose="020B0604030504040204" pitchFamily="34" charset="0"/>
                <a:ea typeface="Verdana" panose="020B0604030504040204" pitchFamily="34" charset="0"/>
                <a:hlinkClick r:id="rId7"/>
              </a:rPr>
              <a:t>IA_Libguide</a:t>
            </a:r>
            <a:r>
              <a:rPr lang="fr-FR" sz="1400" dirty="0">
                <a:latin typeface="Verdana" panose="020B0604030504040204" pitchFamily="34" charset="0"/>
                <a:ea typeface="Verdana" panose="020B0604030504040204" pitchFamily="34" charset="0"/>
                <a:hlinkClick r:id="rId7"/>
              </a:rPr>
              <a:t> UQAM</a:t>
            </a:r>
            <a:endParaRPr lang="fr-FR" sz="1400" dirty="0">
              <a:latin typeface="Verdana" panose="020B0604030504040204" pitchFamily="34" charset="0"/>
              <a:ea typeface="Verdana" panose="020B0604030504040204" pitchFamily="34" charset="0"/>
            </a:endParaRPr>
          </a:p>
          <a:p>
            <a:pPr marL="0">
              <a:lnSpc>
                <a:spcPct val="150000"/>
              </a:lnSpc>
              <a:spcBef>
                <a:spcPct val="0"/>
              </a:spcBef>
              <a:buClr>
                <a:srgbClr val="DD4026"/>
              </a:buClr>
            </a:pPr>
            <a:r>
              <a:rPr lang="fr-FR" altLang="fr-FR" sz="1400" kern="0" dirty="0">
                <a:latin typeface="Verdana" pitchFamily="34" charset="0"/>
                <a:ea typeface="Verdana" pitchFamily="34" charset="0"/>
                <a:cs typeface="Verdana" pitchFamily="34" charset="0"/>
                <a:hlinkClick r:id="rId8"/>
              </a:rPr>
              <a:t>IA </a:t>
            </a:r>
            <a:r>
              <a:rPr lang="fr-FR" altLang="fr-FR" sz="1400" kern="0" dirty="0" err="1">
                <a:latin typeface="Verdana" pitchFamily="34" charset="0"/>
                <a:ea typeface="Verdana" pitchFamily="34" charset="0"/>
                <a:cs typeface="Verdana" pitchFamily="34" charset="0"/>
                <a:hlinkClick r:id="rId8"/>
              </a:rPr>
              <a:t>generatives</a:t>
            </a:r>
            <a:r>
              <a:rPr lang="fr-FR" altLang="fr-FR" sz="1400" kern="0" dirty="0">
                <a:latin typeface="Verdana" pitchFamily="34" charset="0"/>
                <a:ea typeface="Verdana" pitchFamily="34" charset="0"/>
                <a:cs typeface="Verdana" pitchFamily="34" charset="0"/>
                <a:hlinkClick r:id="rId8"/>
              </a:rPr>
              <a:t> dans l'</a:t>
            </a:r>
            <a:r>
              <a:rPr lang="fr-FR" altLang="fr-FR" sz="1400" kern="0" dirty="0" err="1">
                <a:latin typeface="Verdana" pitchFamily="34" charset="0"/>
                <a:ea typeface="Verdana" pitchFamily="34" charset="0"/>
                <a:cs typeface="Verdana" pitchFamily="34" charset="0"/>
                <a:hlinkClick r:id="rId8"/>
              </a:rPr>
              <a:t>enseignement_mindmap</a:t>
            </a:r>
            <a:r>
              <a:rPr lang="fr-FR" altLang="fr-FR" sz="1400" kern="0" dirty="0">
                <a:latin typeface="Verdana" pitchFamily="34" charset="0"/>
                <a:ea typeface="Verdana" pitchFamily="34" charset="0"/>
                <a:cs typeface="Verdana" pitchFamily="34" charset="0"/>
                <a:hlinkClick r:id="rId8"/>
              </a:rPr>
              <a:t> Bretagne Sud</a:t>
            </a:r>
            <a:endParaRPr lang="fr-FR" altLang="fr-FR" sz="1400" kern="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altLang="fr-FR" sz="1400" kern="0" dirty="0">
                <a:latin typeface="Verdana" pitchFamily="34" charset="0"/>
                <a:ea typeface="Verdana" pitchFamily="34" charset="0"/>
                <a:cs typeface="Verdana" pitchFamily="34" charset="0"/>
                <a:hlinkClick r:id="rId9"/>
              </a:rPr>
              <a:t>Blog Outils froids</a:t>
            </a:r>
            <a:endParaRPr lang="fr-FR" altLang="fr-FR" sz="1400" kern="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altLang="fr-FR" sz="1400" i="1" kern="0" dirty="0" err="1">
                <a:latin typeface="Verdana" pitchFamily="34" charset="0"/>
                <a:ea typeface="Verdana" pitchFamily="34" charset="0"/>
                <a:cs typeface="Verdana" pitchFamily="34" charset="0"/>
              </a:rPr>
              <a:t>Dhorne</a:t>
            </a:r>
            <a:r>
              <a:rPr lang="fr-FR" altLang="fr-FR" sz="1400" i="1" kern="0" dirty="0">
                <a:latin typeface="Verdana" pitchFamily="34" charset="0"/>
                <a:ea typeface="Verdana" pitchFamily="34" charset="0"/>
                <a:cs typeface="Verdana" pitchFamily="34" charset="0"/>
              </a:rPr>
              <a:t>, L. consultante experte en stratégies pédagogiques. (2025). </a:t>
            </a:r>
            <a:r>
              <a:rPr lang="fr-FR" altLang="fr-FR" sz="1400" i="1" kern="0" dirty="0">
                <a:latin typeface="Verdana" pitchFamily="34" charset="0"/>
                <a:ea typeface="Verdana" pitchFamily="34" charset="0"/>
                <a:cs typeface="Verdana" pitchFamily="34" charset="0"/>
                <a:hlinkClick r:id="rId10"/>
              </a:rPr>
              <a:t>L’IA pour la formation</a:t>
            </a:r>
            <a:r>
              <a:rPr lang="fr-FR" altLang="fr-FR" sz="1400" i="1" kern="0" dirty="0">
                <a:latin typeface="Verdana" pitchFamily="34" charset="0"/>
                <a:ea typeface="Verdana" pitchFamily="34" charset="0"/>
                <a:cs typeface="Verdana" pitchFamily="34" charset="0"/>
              </a:rPr>
              <a:t>. CLIC Éditions</a:t>
            </a:r>
            <a:r>
              <a:rPr lang="fr-FR" altLang="fr-FR" sz="1400" kern="0" dirty="0">
                <a:latin typeface="Verdana" pitchFamily="34" charset="0"/>
                <a:ea typeface="Verdana" pitchFamily="34" charset="0"/>
                <a:cs typeface="Verdana" pitchFamily="34" charset="0"/>
              </a:rPr>
              <a:t>. </a:t>
            </a:r>
          </a:p>
          <a:p>
            <a:pPr marL="0">
              <a:lnSpc>
                <a:spcPct val="150000"/>
              </a:lnSpc>
              <a:spcBef>
                <a:spcPct val="0"/>
              </a:spcBef>
              <a:buClr>
                <a:srgbClr val="DD4026"/>
              </a:buClr>
            </a:pPr>
            <a:r>
              <a:rPr lang="fr-FR" altLang="fr-FR" sz="1400" kern="0" dirty="0" err="1">
                <a:latin typeface="Verdana" pitchFamily="34" charset="0"/>
                <a:ea typeface="Verdana" pitchFamily="34" charset="0"/>
                <a:cs typeface="Verdana" pitchFamily="34" charset="0"/>
                <a:hlinkClick r:id="rId11"/>
              </a:rPr>
              <a:t>Libguides</a:t>
            </a:r>
            <a:r>
              <a:rPr lang="fr-FR" altLang="fr-FR" sz="1400" kern="0" dirty="0">
                <a:latin typeface="Verdana" pitchFamily="34" charset="0"/>
                <a:ea typeface="Verdana" pitchFamily="34" charset="0"/>
                <a:cs typeface="Verdana" pitchFamily="34" charset="0"/>
                <a:hlinkClick r:id="rId11"/>
              </a:rPr>
              <a:t> de l'Enssib sur l’IA</a:t>
            </a:r>
            <a:endParaRPr lang="fr-FR" altLang="fr-FR" sz="1400" kern="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sz="1400" dirty="0">
                <a:effectLst/>
                <a:latin typeface="Verdana" panose="020B0604030504040204" pitchFamily="34" charset="0"/>
                <a:ea typeface="Verdana" panose="020B0604030504040204" pitchFamily="34" charset="0"/>
                <a:hlinkClick r:id="rId12"/>
              </a:rPr>
              <a:t>ChatGPT, l'utiliser de façon éthique et responsable (Université Toulouse)</a:t>
            </a:r>
            <a:endParaRPr lang="fr-FR" altLang="fr-FR" sz="1400" kern="0" dirty="0">
              <a:latin typeface="Verdana" pitchFamily="34" charset="0"/>
              <a:ea typeface="Verdana" pitchFamily="34" charset="0"/>
              <a:cs typeface="Verdana" pitchFamily="34" charset="0"/>
            </a:endParaRPr>
          </a:p>
          <a:p>
            <a:pPr marL="0">
              <a:lnSpc>
                <a:spcPct val="150000"/>
              </a:lnSpc>
              <a:spcBef>
                <a:spcPct val="0"/>
              </a:spcBef>
              <a:buClr>
                <a:srgbClr val="DD4026"/>
              </a:buClr>
            </a:pPr>
            <a:r>
              <a:rPr lang="fr-FR" altLang="fr-FR" sz="1400" kern="0" dirty="0">
                <a:latin typeface="Verdana" pitchFamily="34" charset="0"/>
                <a:ea typeface="Verdana" pitchFamily="34" charset="0"/>
                <a:cs typeface="Verdana" pitchFamily="34" charset="0"/>
                <a:hlinkClick r:id="rId13"/>
              </a:rPr>
              <a:t>Référencer le recours aux IA génératives (</a:t>
            </a:r>
            <a:r>
              <a:rPr lang="fr-FR" altLang="fr-FR" sz="1400" kern="0" dirty="0" err="1">
                <a:latin typeface="Verdana" pitchFamily="34" charset="0"/>
                <a:ea typeface="Verdana" pitchFamily="34" charset="0"/>
                <a:cs typeface="Verdana" pitchFamily="34" charset="0"/>
                <a:hlinkClick r:id="rId13"/>
              </a:rPr>
              <a:t>Unige</a:t>
            </a:r>
            <a:r>
              <a:rPr lang="fr-FR" altLang="fr-FR" sz="1400" kern="0" dirty="0">
                <a:latin typeface="Verdana" pitchFamily="34" charset="0"/>
                <a:ea typeface="Verdana" pitchFamily="34" charset="0"/>
                <a:cs typeface="Verdana" pitchFamily="34" charset="0"/>
                <a:hlinkClick r:id="rId13"/>
              </a:rPr>
              <a:t>)</a:t>
            </a:r>
            <a:br>
              <a:rPr lang="fr-FR" altLang="fr-FR" sz="1400" kern="0" dirty="0">
                <a:latin typeface="Verdana" pitchFamily="34" charset="0"/>
                <a:ea typeface="Verdana" pitchFamily="34" charset="0"/>
                <a:cs typeface="Verdana" pitchFamily="34" charset="0"/>
              </a:rPr>
            </a:br>
            <a:br>
              <a:rPr lang="fr-FR" altLang="fr-FR" sz="1400" kern="0" dirty="0">
                <a:latin typeface="Verdana" pitchFamily="34" charset="0"/>
                <a:ea typeface="Verdana" pitchFamily="34" charset="0"/>
                <a:cs typeface="Verdana" pitchFamily="34" charset="0"/>
              </a:rPr>
            </a:br>
            <a:br>
              <a:rPr lang="fr-FR" altLang="fr-FR" sz="1400" kern="0" dirty="0">
                <a:latin typeface="Verdana" pitchFamily="34" charset="0"/>
                <a:ea typeface="Verdana" pitchFamily="34" charset="0"/>
                <a:cs typeface="Verdana" pitchFamily="34" charset="0"/>
              </a:rPr>
            </a:br>
            <a:endParaRPr lang="fr-FR" altLang="fr-FR" sz="1400" kern="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kern="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5480259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0" y="458356"/>
            <a:ext cx="8820472" cy="694167"/>
          </a:xfrm>
        </p:spPr>
        <p:txBody>
          <a:bodyPr>
            <a:noAutofit/>
          </a:bodyPr>
          <a:lstStyle/>
          <a:p>
            <a:pPr marR="0" lvl="0" algn="l" defTabSz="914400" rtl="0" eaLnBrk="1" fontAlgn="auto" latinLnBrk="0" hangingPunct="1">
              <a:lnSpc>
                <a:spcPct val="90000"/>
              </a:lnSpc>
              <a:spcBef>
                <a:spcPts val="1000"/>
              </a:spcBef>
              <a:spcAft>
                <a:spcPts val="0"/>
              </a:spcAft>
              <a:buClr>
                <a:srgbClr val="FF00FF"/>
              </a:buClr>
              <a:buSzTx/>
              <a:tabLst>
                <a:tab pos="7715250" algn="l"/>
              </a:tabLst>
              <a:defRPr/>
            </a:pPr>
            <a:r>
              <a:rPr lang="fr-FR" sz="3600" dirty="0"/>
              <a:t>Questionnaire de satisfaction</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57</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5" name="Rectangle 2">
            <a:extLst>
              <a:ext uri="{FF2B5EF4-FFF2-40B4-BE49-F238E27FC236}">
                <a16:creationId xmlns:a16="http://schemas.microsoft.com/office/drawing/2014/main" id="{130FE726-7610-49D2-A56D-CEC340842D52}"/>
              </a:ext>
            </a:extLst>
          </p:cNvPr>
          <p:cNvSpPr txBox="1">
            <a:spLocks noChangeArrowheads="1"/>
          </p:cNvSpPr>
          <p:nvPr/>
        </p:nvSpPr>
        <p:spPr>
          <a:xfrm>
            <a:off x="2259048" y="115368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sp>
        <p:nvSpPr>
          <p:cNvPr id="12" name="Rectangle 2">
            <a:extLst>
              <a:ext uri="{FF2B5EF4-FFF2-40B4-BE49-F238E27FC236}">
                <a16:creationId xmlns:a16="http://schemas.microsoft.com/office/drawing/2014/main" id="{E2040466-8F01-4553-AD78-B40C301A8080}"/>
              </a:ext>
            </a:extLst>
          </p:cNvPr>
          <p:cNvSpPr txBox="1">
            <a:spLocks noChangeArrowheads="1"/>
          </p:cNvSpPr>
          <p:nvPr/>
        </p:nvSpPr>
        <p:spPr>
          <a:xfrm>
            <a:off x="395288" y="836613"/>
            <a:ext cx="8686598" cy="5400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 typeface="Arial" panose="020B0604020202020204" pitchFamily="34" charset="0"/>
              <a:buNone/>
            </a:pPr>
            <a:endParaRPr lang="fr-FR" altLang="fr-FR" sz="1600" b="1" dirty="0">
              <a:solidFill>
                <a:srgbClr val="DD4026"/>
              </a:solidFill>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400050" lvl="1">
              <a:lnSpc>
                <a:spcPct val="150000"/>
              </a:lnSpc>
              <a:spcBef>
                <a:spcPct val="0"/>
              </a:spcBef>
              <a:buClr>
                <a:srgbClr val="DD4026"/>
              </a:buClr>
            </a:pPr>
            <a:endParaRPr lang="fr-FR" altLang="fr-FR" sz="10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Clr>
                <a:srgbClr val="DD4026"/>
              </a:buClr>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indent="0">
              <a:lnSpc>
                <a:spcPct val="150000"/>
              </a:lnSpc>
              <a:spcBef>
                <a:spcPct val="0"/>
              </a:spcBef>
              <a:buClr>
                <a:srgbClr val="DD4026"/>
              </a:buClr>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1" name="Image 10">
            <a:extLst>
              <a:ext uri="{FF2B5EF4-FFF2-40B4-BE49-F238E27FC236}">
                <a16:creationId xmlns:a16="http://schemas.microsoft.com/office/drawing/2014/main" id="{1BC38A8D-7E8E-44F1-92C9-46C38C14F595}"/>
              </a:ext>
            </a:extLst>
          </p:cNvPr>
          <p:cNvPicPr>
            <a:picLocks noChangeAspect="1"/>
          </p:cNvPicPr>
          <p:nvPr/>
        </p:nvPicPr>
        <p:blipFill>
          <a:blip r:embed="rId2"/>
          <a:stretch>
            <a:fillRect/>
          </a:stretch>
        </p:blipFill>
        <p:spPr>
          <a:xfrm>
            <a:off x="7270113" y="2799508"/>
            <a:ext cx="2169281" cy="2329072"/>
          </a:xfrm>
          <a:prstGeom prst="rect">
            <a:avLst/>
          </a:prstGeom>
        </p:spPr>
      </p:pic>
      <p:pic>
        <p:nvPicPr>
          <p:cNvPr id="14" name="Image 13">
            <a:extLst>
              <a:ext uri="{FF2B5EF4-FFF2-40B4-BE49-F238E27FC236}">
                <a16:creationId xmlns:a16="http://schemas.microsoft.com/office/drawing/2014/main" id="{EE9345FA-C1FB-4876-8CC6-63C0EBDCA5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4578" y="1226290"/>
            <a:ext cx="1865376" cy="1865376"/>
          </a:xfrm>
          <a:prstGeom prst="rect">
            <a:avLst/>
          </a:prstGeom>
        </p:spPr>
      </p:pic>
      <p:pic>
        <p:nvPicPr>
          <p:cNvPr id="16" name="Image 15">
            <a:hlinkClick r:id="rId4"/>
            <a:extLst>
              <a:ext uri="{FF2B5EF4-FFF2-40B4-BE49-F238E27FC236}">
                <a16:creationId xmlns:a16="http://schemas.microsoft.com/office/drawing/2014/main" id="{D1F9AE63-F354-46CB-B9AB-292FB9C23F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4600" y="2613705"/>
            <a:ext cx="2697722" cy="2697722"/>
          </a:xfrm>
          <a:prstGeom prst="rect">
            <a:avLst/>
          </a:prstGeom>
        </p:spPr>
      </p:pic>
      <p:pic>
        <p:nvPicPr>
          <p:cNvPr id="17" name="Image 16">
            <a:extLst>
              <a:ext uri="{FF2B5EF4-FFF2-40B4-BE49-F238E27FC236}">
                <a16:creationId xmlns:a16="http://schemas.microsoft.com/office/drawing/2014/main" id="{65F81A8F-090F-4373-966A-1CE5FC2A2B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6866" y="4201236"/>
            <a:ext cx="1690629" cy="169062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11602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6</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2">
            <a:extLst>
              <a:ext uri="{FF2B5EF4-FFF2-40B4-BE49-F238E27FC236}">
                <a16:creationId xmlns:a16="http://schemas.microsoft.com/office/drawing/2014/main" id="{18381857-9E7D-44D2-99BB-3AEEEDEBC129}"/>
              </a:ext>
            </a:extLst>
          </p:cNvPr>
          <p:cNvSpPr txBox="1">
            <a:spLocks noChangeArrowheads="1"/>
          </p:cNvSpPr>
          <p:nvPr/>
        </p:nvSpPr>
        <p:spPr>
          <a:xfrm>
            <a:off x="1901541" y="1526164"/>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br>
              <a:rPr lang="fr-FR" altLang="fr-FR" sz="1400" b="1" dirty="0">
                <a:latin typeface="Verdana" pitchFamily="34" charset="0"/>
                <a:ea typeface="Verdana" pitchFamily="34" charset="0"/>
                <a:cs typeface="Verdana" pitchFamily="34" charset="0"/>
              </a:rPr>
            </a:b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Font typeface="Arial" panose="020B0604020202020204" pitchFamily="34" charset="0"/>
              <a:buNone/>
            </a:pPr>
            <a:r>
              <a:rPr lang="fr-FR" altLang="fr-FR" sz="1200" i="1" dirty="0">
                <a:solidFill>
                  <a:schemeClr val="accent1">
                    <a:lumMod val="75000"/>
                  </a:schemeClr>
                </a:solidFill>
                <a:latin typeface="Verdana" pitchFamily="34" charset="0"/>
                <a:ea typeface="Verdana" pitchFamily="34" charset="0"/>
                <a:cs typeface="Verdana" pitchFamily="34" charset="0"/>
              </a:rPr>
              <a:t>La Pascaline, 1642-1652 © Musée des Arts et Métiers-CNAM</a:t>
            </a: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3" name="Image 12" descr="L'héritage mathématique de Blaise Pascal, de la Pascaline à la théorie des  probabilités | musée des Arts et Métiers">
            <a:extLst>
              <a:ext uri="{FF2B5EF4-FFF2-40B4-BE49-F238E27FC236}">
                <a16:creationId xmlns:a16="http://schemas.microsoft.com/office/drawing/2014/main" id="{C1684E61-07FB-4579-B66A-C24AAA7EF415}"/>
              </a:ext>
            </a:extLst>
          </p:cNvPr>
          <p:cNvPicPr/>
          <p:nvPr/>
        </p:nvPicPr>
        <p:blipFill rotWithShape="1">
          <a:blip r:embed="rId2">
            <a:extLst>
              <a:ext uri="{28A0092B-C50C-407E-A947-70E740481C1C}">
                <a14:useLocalDpi xmlns:a14="http://schemas.microsoft.com/office/drawing/2010/main" val="0"/>
              </a:ext>
            </a:extLst>
          </a:blip>
          <a:srcRect l="-1" t="2488" r="256" b="15409"/>
          <a:stretch/>
        </p:blipFill>
        <p:spPr bwMode="auto">
          <a:xfrm>
            <a:off x="3009053" y="1548260"/>
            <a:ext cx="5745480" cy="3152140"/>
          </a:xfrm>
          <a:prstGeom prst="rect">
            <a:avLst/>
          </a:prstGeom>
          <a:noFill/>
          <a:ln>
            <a:noFill/>
          </a:ln>
          <a:extLst>
            <a:ext uri="{53640926-AAD7-44D8-BBD7-CCE9431645EC}">
              <a14:shadowObscured xmlns:a14="http://schemas.microsoft.com/office/drawing/2010/main"/>
            </a:ext>
          </a:extLst>
        </p:spPr>
      </p:pic>
      <p:sp>
        <p:nvSpPr>
          <p:cNvPr id="14" name="ZoneTexte 13">
            <a:extLst>
              <a:ext uri="{FF2B5EF4-FFF2-40B4-BE49-F238E27FC236}">
                <a16:creationId xmlns:a16="http://schemas.microsoft.com/office/drawing/2014/main" id="{F5F078E4-FECE-43AD-8DB2-37E827559732}"/>
              </a:ext>
            </a:extLst>
          </p:cNvPr>
          <p:cNvSpPr txBox="1"/>
          <p:nvPr/>
        </p:nvSpPr>
        <p:spPr>
          <a:xfrm>
            <a:off x="838200" y="5739626"/>
            <a:ext cx="4572000" cy="369332"/>
          </a:xfrm>
          <a:prstGeom prst="rect">
            <a:avLst/>
          </a:prstGeom>
          <a:noFill/>
        </p:spPr>
        <p:txBody>
          <a:bodyPr wrap="square">
            <a:spAutoFit/>
          </a:bodyPr>
          <a:lstStyle/>
          <a:p>
            <a:r>
              <a:rPr lang="fr-FR" sz="1800" dirty="0">
                <a:effectLst/>
                <a:latin typeface="Calibri" panose="020F0502020204030204" pitchFamily="34" charset="0"/>
                <a:ea typeface="Calibri" panose="020F0502020204030204" pitchFamily="34" charset="0"/>
                <a:hlinkClick r:id="rId3"/>
              </a:rPr>
              <a:t>Frise historique de l’IA</a:t>
            </a:r>
            <a:endParaRPr lang="fr-FR"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82775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7</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1" name="Rectangle 2">
            <a:extLst>
              <a:ext uri="{FF2B5EF4-FFF2-40B4-BE49-F238E27FC236}">
                <a16:creationId xmlns:a16="http://schemas.microsoft.com/office/drawing/2014/main" id="{65CEF06B-5259-41AD-AE73-2D82FEE22EFA}"/>
              </a:ext>
            </a:extLst>
          </p:cNvPr>
          <p:cNvSpPr txBox="1">
            <a:spLocks noChangeArrowheads="1"/>
          </p:cNvSpPr>
          <p:nvPr/>
        </p:nvSpPr>
        <p:spPr>
          <a:xfrm>
            <a:off x="1752600" y="1381125"/>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br>
              <a:rPr lang="fr-FR" altLang="fr-FR" sz="1400" b="1" dirty="0">
                <a:latin typeface="Verdana" pitchFamily="34" charset="0"/>
                <a:ea typeface="Verdana" pitchFamily="34" charset="0"/>
                <a:cs typeface="Verdana" pitchFamily="34" charset="0"/>
              </a:rPr>
            </a:b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Font typeface="Arial" panose="020B0604020202020204" pitchFamily="34" charset="0"/>
              <a:buNone/>
            </a:pPr>
            <a:endParaRPr lang="fr-FR" altLang="fr-FR" sz="1200" i="1" dirty="0">
              <a:solidFill>
                <a:schemeClr val="accent1">
                  <a:lumMod val="75000"/>
                </a:schemeClr>
              </a:solidFill>
              <a:latin typeface="Verdana" pitchFamily="34" charset="0"/>
              <a:ea typeface="Verdana" pitchFamily="34" charset="0"/>
              <a:cs typeface="Verdana" pitchFamily="34" charset="0"/>
            </a:endParaRPr>
          </a:p>
          <a:p>
            <a:pPr marL="0" algn="ctr">
              <a:lnSpc>
                <a:spcPct val="150000"/>
              </a:lnSpc>
              <a:spcBef>
                <a:spcPct val="0"/>
              </a:spcBef>
              <a:buFont typeface="Arial" panose="020B0604020202020204" pitchFamily="34" charset="0"/>
              <a:buNone/>
            </a:pPr>
            <a:r>
              <a:rPr lang="fr-FR" altLang="fr-FR" sz="1200" i="1" dirty="0">
                <a:solidFill>
                  <a:schemeClr val="accent1">
                    <a:lumMod val="75000"/>
                  </a:schemeClr>
                </a:solidFill>
                <a:latin typeface="Verdana" pitchFamily="34" charset="0"/>
                <a:ea typeface="Verdana" pitchFamily="34" charset="0"/>
                <a:cs typeface="Verdana" pitchFamily="34" charset="0"/>
              </a:rPr>
              <a:t>1997 Kasparov s'incline face à </a:t>
            </a:r>
            <a:r>
              <a:rPr lang="fr-FR" altLang="fr-FR" sz="1200" i="1" dirty="0" err="1">
                <a:solidFill>
                  <a:schemeClr val="accent1">
                    <a:lumMod val="75000"/>
                  </a:schemeClr>
                </a:solidFill>
                <a:latin typeface="Verdana" pitchFamily="34" charset="0"/>
                <a:ea typeface="Verdana" pitchFamily="34" charset="0"/>
                <a:cs typeface="Verdana" pitchFamily="34" charset="0"/>
              </a:rPr>
              <a:t>Deep</a:t>
            </a:r>
            <a:r>
              <a:rPr lang="fr-FR" altLang="fr-FR" sz="1200" i="1" dirty="0">
                <a:solidFill>
                  <a:schemeClr val="accent1">
                    <a:lumMod val="75000"/>
                  </a:schemeClr>
                </a:solidFill>
                <a:latin typeface="Verdana" pitchFamily="34" charset="0"/>
                <a:ea typeface="Verdana" pitchFamily="34" charset="0"/>
                <a:cs typeface="Verdana" pitchFamily="34" charset="0"/>
              </a:rPr>
              <a:t> Blue</a:t>
            </a: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5" name="Image 14">
            <a:extLst>
              <a:ext uri="{FF2B5EF4-FFF2-40B4-BE49-F238E27FC236}">
                <a16:creationId xmlns:a16="http://schemas.microsoft.com/office/drawing/2014/main" id="{18345490-0E52-45E8-8FE2-0483C857ADD8}"/>
              </a:ext>
            </a:extLst>
          </p:cNvPr>
          <p:cNvPicPr/>
          <p:nvPr/>
        </p:nvPicPr>
        <p:blipFill rotWithShape="1">
          <a:blip r:embed="rId2"/>
          <a:srcRect r="1251" b="6937"/>
          <a:stretch/>
        </p:blipFill>
        <p:spPr>
          <a:xfrm>
            <a:off x="3023064" y="1457323"/>
            <a:ext cx="5688672" cy="3267943"/>
          </a:xfrm>
          <a:prstGeom prst="rect">
            <a:avLst/>
          </a:prstGeom>
        </p:spPr>
      </p:pic>
    </p:spTree>
    <p:extLst>
      <p:ext uri="{BB962C8B-B14F-4D97-AF65-F5344CB8AC3E}">
        <p14:creationId xmlns:p14="http://schemas.microsoft.com/office/powerpoint/2010/main" val="2111700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8</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1" name="Rectangle 2">
            <a:extLst>
              <a:ext uri="{FF2B5EF4-FFF2-40B4-BE49-F238E27FC236}">
                <a16:creationId xmlns:a16="http://schemas.microsoft.com/office/drawing/2014/main" id="{65CEF06B-5259-41AD-AE73-2D82FEE22EFA}"/>
              </a:ext>
            </a:extLst>
          </p:cNvPr>
          <p:cNvSpPr txBox="1">
            <a:spLocks noChangeArrowheads="1"/>
          </p:cNvSpPr>
          <p:nvPr/>
        </p:nvSpPr>
        <p:spPr>
          <a:xfrm>
            <a:off x="1752600" y="1381125"/>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br>
              <a:rPr lang="fr-FR" altLang="fr-FR" sz="1400" b="1" dirty="0">
                <a:latin typeface="Verdana" pitchFamily="34" charset="0"/>
                <a:ea typeface="Verdana" pitchFamily="34" charset="0"/>
                <a:cs typeface="Verdana" pitchFamily="34" charset="0"/>
              </a:rPr>
            </a:b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Font typeface="Arial" panose="020B0604020202020204" pitchFamily="34" charset="0"/>
              <a:buNone/>
            </a:pPr>
            <a:endParaRPr lang="fr-FR" altLang="fr-FR" sz="1200" i="1" dirty="0">
              <a:solidFill>
                <a:schemeClr val="accent1">
                  <a:lumMod val="75000"/>
                </a:schemeClr>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None/>
            </a:pPr>
            <a:r>
              <a:rPr lang="fr-FR" altLang="fr-FR" sz="1400" i="1" dirty="0">
                <a:solidFill>
                  <a:schemeClr val="accent1">
                    <a:lumMod val="75000"/>
                  </a:schemeClr>
                </a:solidFill>
                <a:latin typeface="Verdana" pitchFamily="34" charset="0"/>
                <a:ea typeface="Verdana" pitchFamily="34" charset="0"/>
                <a:cs typeface="Verdana" pitchFamily="34" charset="0"/>
              </a:rPr>
              <a:t>	</a:t>
            </a:r>
          </a:p>
          <a:p>
            <a:pPr marL="0" algn="ctr">
              <a:lnSpc>
                <a:spcPct val="150000"/>
              </a:lnSpc>
              <a:spcBef>
                <a:spcPct val="0"/>
              </a:spcBef>
              <a:buNone/>
            </a:pPr>
            <a:r>
              <a:rPr lang="fr-FR" altLang="fr-FR" sz="1200" i="1" dirty="0" err="1">
                <a:solidFill>
                  <a:schemeClr val="accent1">
                    <a:lumMod val="75000"/>
                  </a:schemeClr>
                </a:solidFill>
                <a:latin typeface="Verdana" pitchFamily="34" charset="0"/>
                <a:ea typeface="Verdana" pitchFamily="34" charset="0"/>
                <a:cs typeface="Verdana" pitchFamily="34" charset="0"/>
              </a:rPr>
              <a:t>AlphaGo</a:t>
            </a:r>
            <a:r>
              <a:rPr lang="fr-FR" altLang="fr-FR" sz="1200" i="1" dirty="0">
                <a:solidFill>
                  <a:schemeClr val="accent1">
                    <a:lumMod val="75000"/>
                  </a:schemeClr>
                </a:solidFill>
                <a:latin typeface="Verdana" pitchFamily="34" charset="0"/>
                <a:ea typeface="Verdana" pitchFamily="34" charset="0"/>
                <a:cs typeface="Verdana" pitchFamily="34" charset="0"/>
              </a:rPr>
              <a:t> 2016 : L'IA de Google bat le champion de Go Lee Se-dol</a:t>
            </a:r>
            <a:endParaRPr lang="fr-FR" altLang="fr-FR" sz="1400" i="1" dirty="0">
              <a:solidFill>
                <a:schemeClr val="accent1">
                  <a:lumMod val="75000"/>
                </a:schemeClr>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0" name="Image 9" descr="Un homme suit en direct le match entre AlphaGo, l'Intelligence artificielle de Google DeepMind et Lee Se-dol, le 9 mars 2016.">
            <a:extLst>
              <a:ext uri="{FF2B5EF4-FFF2-40B4-BE49-F238E27FC236}">
                <a16:creationId xmlns:a16="http://schemas.microsoft.com/office/drawing/2014/main" id="{3A8699BB-862A-4D46-B617-EF7CA3EDA6C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917613" y="1306078"/>
            <a:ext cx="5760720" cy="3945890"/>
          </a:xfrm>
          <a:prstGeom prst="rect">
            <a:avLst/>
          </a:prstGeom>
          <a:noFill/>
          <a:ln>
            <a:noFill/>
          </a:ln>
        </p:spPr>
      </p:pic>
    </p:spTree>
    <p:extLst>
      <p:ext uri="{BB962C8B-B14F-4D97-AF65-F5344CB8AC3E}">
        <p14:creationId xmlns:p14="http://schemas.microsoft.com/office/powerpoint/2010/main" val="297384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42C38E9-11E7-4681-B528-E4F249422E1E}"/>
              </a:ext>
            </a:extLst>
          </p:cNvPr>
          <p:cNvSpPr>
            <a:spLocks noGrp="1"/>
          </p:cNvSpPr>
          <p:nvPr>
            <p:ph type="body" sz="quarter" idx="13"/>
          </p:nvPr>
        </p:nvSpPr>
        <p:spPr>
          <a:xfrm>
            <a:off x="1901541" y="458356"/>
            <a:ext cx="5118384" cy="694167"/>
          </a:xfrm>
        </p:spPr>
        <p:txBody>
          <a:bodyPr>
            <a:noAutofit/>
          </a:bodyPr>
          <a:lstStyle/>
          <a:p>
            <a:r>
              <a:rPr lang="fr-FR" sz="3600" dirty="0"/>
              <a:t>Définitions et repères</a:t>
            </a:r>
          </a:p>
          <a:p>
            <a:pPr marR="0" lvl="0" algn="l" defTabSz="914400" rtl="0" eaLnBrk="1" fontAlgn="auto" latinLnBrk="0" hangingPunct="1">
              <a:lnSpc>
                <a:spcPct val="90000"/>
              </a:lnSpc>
              <a:spcBef>
                <a:spcPts val="1000"/>
              </a:spcBef>
              <a:spcAft>
                <a:spcPts val="0"/>
              </a:spcAft>
              <a:buClr>
                <a:srgbClr val="FF00FF"/>
              </a:buClr>
              <a:buSzTx/>
              <a:tabLst>
                <a:tab pos="7715250" algn="l"/>
              </a:tabLst>
              <a:defRPr/>
            </a:pPr>
            <a:endParaRPr lang="fr-FR" sz="3600" dirty="0"/>
          </a:p>
        </p:txBody>
      </p:sp>
      <p:sp>
        <p:nvSpPr>
          <p:cNvPr id="7" name="Espace réservé de la date 6">
            <a:extLst>
              <a:ext uri="{FF2B5EF4-FFF2-40B4-BE49-F238E27FC236}">
                <a16:creationId xmlns:a16="http://schemas.microsoft.com/office/drawing/2014/main" id="{8239952C-AAA3-4724-8206-41B18C634A29}"/>
              </a:ext>
            </a:extLst>
          </p:cNvPr>
          <p:cNvSpPr>
            <a:spLocks noGrp="1"/>
          </p:cNvSpPr>
          <p:nvPr>
            <p:ph type="dt" sz="half" idx="10"/>
          </p:nvPr>
        </p:nvSpPr>
        <p:spPr/>
        <p:txBody>
          <a:bodyPr/>
          <a:lstStyle/>
          <a:p>
            <a:r>
              <a:rPr lang="fr-FR" dirty="0"/>
              <a:t>univ-lyon1.fr</a:t>
            </a:r>
          </a:p>
        </p:txBody>
      </p:sp>
      <p:sp>
        <p:nvSpPr>
          <p:cNvPr id="9" name="Espace réservé du numéro de diapositive 8">
            <a:extLst>
              <a:ext uri="{FF2B5EF4-FFF2-40B4-BE49-F238E27FC236}">
                <a16:creationId xmlns:a16="http://schemas.microsoft.com/office/drawing/2014/main" id="{9ACB0892-1EBD-4AE5-87DF-F2778A72BB2B}"/>
              </a:ext>
            </a:extLst>
          </p:cNvPr>
          <p:cNvSpPr>
            <a:spLocks noGrp="1"/>
          </p:cNvSpPr>
          <p:nvPr>
            <p:ph type="sldNum" sz="quarter" idx="12"/>
          </p:nvPr>
        </p:nvSpPr>
        <p:spPr/>
        <p:txBody>
          <a:bodyPr/>
          <a:lstStyle/>
          <a:p>
            <a:fld id="{61EAD0E5-88AC-43D4-8854-8847032CAC4E}" type="slidenum">
              <a:rPr lang="fr-FR" smtClean="0"/>
              <a:pPr/>
              <a:t>9</a:t>
            </a:fld>
            <a:endParaRPr lang="fr-FR" dirty="0"/>
          </a:p>
        </p:txBody>
      </p:sp>
      <p:sp>
        <p:nvSpPr>
          <p:cNvPr id="3" name="Rectangle 1">
            <a:extLst>
              <a:ext uri="{FF2B5EF4-FFF2-40B4-BE49-F238E27FC236}">
                <a16:creationId xmlns:a16="http://schemas.microsoft.com/office/drawing/2014/main" id="{00D66193-772B-45E8-A14B-A2832047B3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a:extLst>
              <a:ext uri="{FF2B5EF4-FFF2-40B4-BE49-F238E27FC236}">
                <a16:creationId xmlns:a16="http://schemas.microsoft.com/office/drawing/2014/main" id="{49C0D9F5-674F-4B25-94DE-8746344D373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3">
            <a:extLst>
              <a:ext uri="{FF2B5EF4-FFF2-40B4-BE49-F238E27FC236}">
                <a16:creationId xmlns:a16="http://schemas.microsoft.com/office/drawing/2014/main" id="{11A82B08-2550-47F0-86ED-BA694BDBD681}"/>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1" name="Rectangle 2">
            <a:extLst>
              <a:ext uri="{FF2B5EF4-FFF2-40B4-BE49-F238E27FC236}">
                <a16:creationId xmlns:a16="http://schemas.microsoft.com/office/drawing/2014/main" id="{65CEF06B-5259-41AD-AE73-2D82FEE22EFA}"/>
              </a:ext>
            </a:extLst>
          </p:cNvPr>
          <p:cNvSpPr txBox="1">
            <a:spLocks noChangeArrowheads="1"/>
          </p:cNvSpPr>
          <p:nvPr/>
        </p:nvSpPr>
        <p:spPr>
          <a:xfrm>
            <a:off x="1752600" y="1381125"/>
            <a:ext cx="8229600" cy="46704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50" charset="0"/>
                <a:ea typeface="Inter" panose="02000503000000020004" pitchFamily="50" charset="0"/>
                <a:cs typeface="Inter" panose="02000503000000020004"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50" charset="0"/>
                <a:ea typeface="Inter" panose="02000503000000020004" pitchFamily="50" charset="0"/>
                <a:cs typeface="Inter" panose="02000503000000020004"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50" charset="0"/>
                <a:ea typeface="Inter" panose="02000503000000020004" pitchFamily="50" charset="0"/>
                <a:cs typeface="Inter" panose="02000503000000020004"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50" charset="0"/>
                <a:ea typeface="Inter" panose="02000503000000020004" pitchFamily="50" charset="0"/>
                <a:cs typeface="Inter" panose="0200050300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50000"/>
              </a:lnSpc>
              <a:spcBef>
                <a:spcPct val="0"/>
              </a:spcBef>
              <a:buFontTx/>
              <a:buNone/>
            </a:pPr>
            <a:br>
              <a:rPr lang="fr-FR" altLang="fr-FR" sz="1400" b="1" dirty="0">
                <a:latin typeface="Verdana" pitchFamily="34" charset="0"/>
                <a:ea typeface="Verdana" pitchFamily="34" charset="0"/>
                <a:cs typeface="Verdana" pitchFamily="34" charset="0"/>
              </a:rPr>
            </a:br>
            <a:endParaRPr lang="fr-FR" altLang="fr-FR" sz="1400" b="1" dirty="0">
              <a:latin typeface="Verdana" pitchFamily="34" charset="0"/>
              <a:ea typeface="Verdana" pitchFamily="34" charset="0"/>
              <a:cs typeface="Verdana" pitchFamily="34" charset="0"/>
            </a:endParaRPr>
          </a:p>
          <a:p>
            <a:pPr marL="0">
              <a:lnSpc>
                <a:spcPct val="150000"/>
              </a:lnSpc>
              <a:spcBef>
                <a:spcPct val="0"/>
              </a:spcBef>
              <a:buFontTx/>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Font typeface="Arial" panose="020B0604020202020204" pitchFamily="34" charset="0"/>
              <a:buNone/>
            </a:pPr>
            <a:endParaRPr lang="fr-FR" altLang="fr-FR" sz="1200" i="1" dirty="0">
              <a:solidFill>
                <a:schemeClr val="accent1">
                  <a:lumMod val="75000"/>
                </a:schemeClr>
              </a:solidFill>
              <a:latin typeface="Verdana" pitchFamily="34" charset="0"/>
              <a:ea typeface="Verdana" pitchFamily="34" charset="0"/>
              <a:cs typeface="Verdana" pitchFamily="34" charset="0"/>
            </a:endParaRPr>
          </a:p>
          <a:p>
            <a:pPr marL="0">
              <a:lnSpc>
                <a:spcPct val="150000"/>
              </a:lnSpc>
              <a:spcBef>
                <a:spcPct val="0"/>
              </a:spcBef>
              <a:buFont typeface="Arial" panose="020B0604020202020204" pitchFamily="34" charset="0"/>
              <a:buNone/>
            </a:pPr>
            <a:endParaRPr lang="fr-FR" altLang="fr-FR" sz="1400" dirty="0">
              <a:latin typeface="Verdana" pitchFamily="34" charset="0"/>
              <a:ea typeface="Verdana" pitchFamily="34" charset="0"/>
              <a:cs typeface="Verdana" pitchFamily="34" charset="0"/>
            </a:endParaRPr>
          </a:p>
          <a:p>
            <a:pPr marL="0" algn="ctr">
              <a:lnSpc>
                <a:spcPct val="150000"/>
              </a:lnSpc>
              <a:spcBef>
                <a:spcPct val="0"/>
              </a:spcBef>
              <a:buNone/>
            </a:pPr>
            <a:r>
              <a:rPr lang="fr-FR" altLang="fr-FR" sz="1400" i="1" dirty="0">
                <a:solidFill>
                  <a:schemeClr val="accent1">
                    <a:lumMod val="75000"/>
                  </a:schemeClr>
                </a:solidFill>
                <a:latin typeface="Verdana" pitchFamily="34" charset="0"/>
                <a:ea typeface="Verdana" pitchFamily="34" charset="0"/>
                <a:cs typeface="Verdana" pitchFamily="34" charset="0"/>
              </a:rPr>
              <a:t>	</a:t>
            </a:r>
          </a:p>
          <a:p>
            <a:pPr marL="0">
              <a:lnSpc>
                <a:spcPct val="150000"/>
              </a:lnSpc>
              <a:spcBef>
                <a:spcPct val="0"/>
              </a:spcBef>
              <a:buFont typeface="Arial" panose="020B0604020202020204" pitchFamily="34" charset="0"/>
              <a:buNone/>
            </a:pPr>
            <a:br>
              <a:rPr lang="fr-FR" altLang="fr-FR" sz="1400" dirty="0">
                <a:latin typeface="Verdana" pitchFamily="34" charset="0"/>
                <a:ea typeface="Verdana" pitchFamily="34" charset="0"/>
                <a:cs typeface="Verdana" pitchFamily="34" charset="0"/>
              </a:rPr>
            </a:br>
            <a:endParaRPr lang="fr-FR" altLang="fr-FR" sz="1400" dirty="0">
              <a:latin typeface="Verdana" pitchFamily="34" charset="0"/>
              <a:ea typeface="Verdana" pitchFamily="34" charset="0"/>
              <a:cs typeface="Verdana" pitchFamily="34" charset="0"/>
            </a:endParaRPr>
          </a:p>
          <a:p>
            <a:pPr marL="0">
              <a:lnSpc>
                <a:spcPct val="150000"/>
              </a:lnSpc>
              <a:spcBef>
                <a:spcPts val="500"/>
              </a:spcBef>
              <a:buFontTx/>
              <a:buNone/>
            </a:pPr>
            <a:endParaRPr lang="fr-FR" altLang="fr-FR" sz="1400" dirty="0">
              <a:latin typeface="Verdana" pitchFamily="34" charset="0"/>
              <a:ea typeface="Verdana" pitchFamily="34" charset="0"/>
              <a:cs typeface="Verdana" pitchFamily="34" charset="0"/>
            </a:endParaRPr>
          </a:p>
        </p:txBody>
      </p:sp>
      <p:pic>
        <p:nvPicPr>
          <p:cNvPr id="12" name="Image 11">
            <a:extLst>
              <a:ext uri="{FF2B5EF4-FFF2-40B4-BE49-F238E27FC236}">
                <a16:creationId xmlns:a16="http://schemas.microsoft.com/office/drawing/2014/main" id="{1ADDF640-B85E-4856-BEF5-A4863FA1DB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9925" y="3428868"/>
            <a:ext cx="603411" cy="1857375"/>
          </a:xfrm>
          <a:prstGeom prst="rect">
            <a:avLst/>
          </a:prstGeom>
        </p:spPr>
      </p:pic>
      <p:pic>
        <p:nvPicPr>
          <p:cNvPr id="13" name="Image 12">
            <a:extLst>
              <a:ext uri="{FF2B5EF4-FFF2-40B4-BE49-F238E27FC236}">
                <a16:creationId xmlns:a16="http://schemas.microsoft.com/office/drawing/2014/main" id="{5C8B49B0-28E3-40E2-89CC-D9A93A158694}"/>
              </a:ext>
            </a:extLst>
          </p:cNvPr>
          <p:cNvPicPr>
            <a:picLocks noChangeAspect="1"/>
          </p:cNvPicPr>
          <p:nvPr/>
        </p:nvPicPr>
        <p:blipFill rotWithShape="1">
          <a:blip r:embed="rId3">
            <a:extLst>
              <a:ext uri="{28A0092B-C50C-407E-A947-70E740481C1C}">
                <a14:useLocalDpi xmlns:a14="http://schemas.microsoft.com/office/drawing/2010/main" val="0"/>
              </a:ext>
            </a:extLst>
          </a:blip>
          <a:srcRect r="-1459" b="13967"/>
          <a:stretch/>
        </p:blipFill>
        <p:spPr>
          <a:xfrm>
            <a:off x="5960529" y="1593454"/>
            <a:ext cx="2715580" cy="1466834"/>
          </a:xfrm>
          <a:prstGeom prst="rect">
            <a:avLst/>
          </a:prstGeom>
        </p:spPr>
      </p:pic>
      <p:pic>
        <p:nvPicPr>
          <p:cNvPr id="14" name="Image 13">
            <a:extLst>
              <a:ext uri="{FF2B5EF4-FFF2-40B4-BE49-F238E27FC236}">
                <a16:creationId xmlns:a16="http://schemas.microsoft.com/office/drawing/2014/main" id="{EA909FE8-D994-41A3-AE17-C014A99457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4091" y="3800317"/>
            <a:ext cx="1944216" cy="1450684"/>
          </a:xfrm>
          <a:prstGeom prst="rect">
            <a:avLst/>
          </a:prstGeom>
        </p:spPr>
      </p:pic>
      <p:pic>
        <p:nvPicPr>
          <p:cNvPr id="15" name="Image 14">
            <a:extLst>
              <a:ext uri="{FF2B5EF4-FFF2-40B4-BE49-F238E27FC236}">
                <a16:creationId xmlns:a16="http://schemas.microsoft.com/office/drawing/2014/main" id="{7924A7FC-F610-4F21-9A74-875BDA8F3F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5469" y="1800148"/>
            <a:ext cx="2520280" cy="1260140"/>
          </a:xfrm>
          <a:prstGeom prst="rect">
            <a:avLst/>
          </a:prstGeom>
        </p:spPr>
      </p:pic>
    </p:spTree>
    <p:extLst>
      <p:ext uri="{BB962C8B-B14F-4D97-AF65-F5344CB8AC3E}">
        <p14:creationId xmlns:p14="http://schemas.microsoft.com/office/powerpoint/2010/main" val="563419124"/>
      </p:ext>
    </p:extLst>
  </p:cSld>
  <p:clrMapOvr>
    <a:masterClrMapping/>
  </p:clrMapOvr>
</p:sld>
</file>

<file path=ppt/theme/theme1.xml><?xml version="1.0" encoding="utf-8"?>
<a:theme xmlns:a="http://schemas.openxmlformats.org/drawingml/2006/main" name="Lyon 1 bas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3">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1071</TotalTime>
  <Words>2006</Words>
  <Application>Microsoft Office PowerPoint</Application>
  <PresentationFormat>Grand écran</PresentationFormat>
  <Paragraphs>1134</Paragraphs>
  <Slides>57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57</vt:i4>
      </vt:variant>
    </vt:vector>
  </HeadingPairs>
  <TitlesOfParts>
    <vt:vector size="63" baseType="lpstr">
      <vt:lpstr>Arial</vt:lpstr>
      <vt:lpstr>Calibri</vt:lpstr>
      <vt:lpstr>Inter</vt:lpstr>
      <vt:lpstr>MS Outlook</vt:lpstr>
      <vt:lpstr>Verdana</vt:lpstr>
      <vt:lpstr>Lyon 1 base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VIENNE CECILE</dc:creator>
  <cp:lastModifiedBy>VIDAL FLORENCE</cp:lastModifiedBy>
  <cp:revision>184</cp:revision>
  <dcterms:created xsi:type="dcterms:W3CDTF">2026-03-17T10:08:16Z</dcterms:created>
  <dcterms:modified xsi:type="dcterms:W3CDTF">2026-09-04T12:46:44Z</dcterms:modified>
</cp:coreProperties>
</file>