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57" r:id="rId2"/>
    <p:sldId id="340" r:id="rId3"/>
    <p:sldId id="259" r:id="rId4"/>
    <p:sldId id="273" r:id="rId5"/>
    <p:sldId id="261" r:id="rId6"/>
    <p:sldId id="262" r:id="rId7"/>
    <p:sldId id="263" r:id="rId8"/>
    <p:sldId id="311" r:id="rId9"/>
    <p:sldId id="312" r:id="rId10"/>
    <p:sldId id="341" r:id="rId11"/>
    <p:sldId id="265" r:id="rId12"/>
    <p:sldId id="266" r:id="rId13"/>
    <p:sldId id="314" r:id="rId14"/>
    <p:sldId id="268" r:id="rId15"/>
    <p:sldId id="335" r:id="rId16"/>
    <p:sldId id="320" r:id="rId17"/>
    <p:sldId id="328" r:id="rId18"/>
    <p:sldId id="333" r:id="rId19"/>
    <p:sldId id="332" r:id="rId20"/>
    <p:sldId id="299" r:id="rId21"/>
    <p:sldId id="336" r:id="rId22"/>
    <p:sldId id="316" r:id="rId23"/>
    <p:sldId id="274" r:id="rId24"/>
    <p:sldId id="346" r:id="rId25"/>
    <p:sldId id="347" r:id="rId26"/>
    <p:sldId id="275" r:id="rId27"/>
    <p:sldId id="325" r:id="rId28"/>
    <p:sldId id="344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92" r:id="rId40"/>
    <p:sldId id="337" r:id="rId41"/>
    <p:sldId id="307" r:id="rId42"/>
    <p:sldId id="339" r:id="rId43"/>
    <p:sldId id="291" r:id="rId44"/>
    <p:sldId id="310" r:id="rId45"/>
    <p:sldId id="287" r:id="rId46"/>
    <p:sldId id="317" r:id="rId47"/>
    <p:sldId id="289" r:id="rId48"/>
    <p:sldId id="331" r:id="rId49"/>
    <p:sldId id="288" r:id="rId50"/>
    <p:sldId id="330" r:id="rId51"/>
  </p:sldIdLst>
  <p:sldSz cx="9144000" cy="6858000" type="screen4x3"/>
  <p:notesSz cx="6799263" cy="992981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eu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95B"/>
    <a:srgbClr val="E55324"/>
    <a:srgbClr val="DD4026"/>
    <a:srgbClr val="F8991D"/>
    <a:srgbClr val="FDCE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23" autoAdjust="0"/>
    <p:restoredTop sz="96357" autoAdjust="0"/>
  </p:normalViewPr>
  <p:slideViewPr>
    <p:cSldViewPr>
      <p:cViewPr varScale="1">
        <p:scale>
          <a:sx n="63" d="100"/>
          <a:sy n="63" d="100"/>
        </p:scale>
        <p:origin x="474" y="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1398" y="-90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42" y="0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599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42" y="9431599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CB228B6-F75D-4569-B33F-DF34F515A9E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0932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342" y="0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927" y="4716661"/>
            <a:ext cx="5439410" cy="4468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599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342" y="9431599"/>
            <a:ext cx="2946347" cy="49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ADDB6B1-DFA5-4C01-8F89-14CCC45F4E2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312255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uqam-ca.libguides.com/ChatGPT_et_IA/Integrite_academique" TargetMode="External"/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uqam-ca.libguides.com/ChatGPT_et_IA/Integrite_academique" TargetMode="External"/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68678CD4-4BF4-47FA-8FDE-DEF5910DEC21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10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551109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11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7181713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12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0269017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13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4878521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14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7312050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15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501614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16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sz="1200" dirty="0"/>
          </a:p>
          <a:p>
            <a:pPr eaLnBrk="1" hangingPunct="1"/>
            <a:r>
              <a:rPr lang="fr-FR" altLang="fr-FR" dirty="0"/>
              <a:t>Va falloir constituer une bonne recette</a:t>
            </a:r>
          </a:p>
        </p:txBody>
      </p:sp>
    </p:spTree>
    <p:extLst>
      <p:ext uri="{BB962C8B-B14F-4D97-AF65-F5344CB8AC3E}">
        <p14:creationId xmlns:p14="http://schemas.microsoft.com/office/powerpoint/2010/main" val="39364257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17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sz="1200" dirty="0"/>
          </a:p>
          <a:p>
            <a:pPr eaLnBrk="1" hangingPunct="1"/>
            <a:r>
              <a:rPr lang="fr-FR" altLang="fr-FR" dirty="0"/>
              <a:t>Va falloir constituer une bonne recette</a:t>
            </a:r>
          </a:p>
        </p:txBody>
      </p:sp>
    </p:spTree>
    <p:extLst>
      <p:ext uri="{BB962C8B-B14F-4D97-AF65-F5344CB8AC3E}">
        <p14:creationId xmlns:p14="http://schemas.microsoft.com/office/powerpoint/2010/main" val="17188596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18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6464128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19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latin typeface="Calibri" panose="020F0502020204030204" pitchFamily="34" charset="0"/>
                <a:cs typeface="Times New Roman" panose="02020603050405020304" pitchFamily="18" charset="0"/>
              </a:rPr>
              <a:t>La connexion au web garantit-elle la fiabilité ou l’absence d’hallucination ?</a:t>
            </a:r>
          </a:p>
          <a:p>
            <a:pPr eaLnBrk="1" hangingPunct="1"/>
            <a:r>
              <a:rPr lang="fr-FR" altLang="fr-FR" dirty="0"/>
              <a:t>NON</a:t>
            </a:r>
            <a:r>
              <a:rPr lang="fr-FR" altLang="fr-FR" baseline="0" dirty="0"/>
              <a:t> : ex perso </a:t>
            </a:r>
            <a:r>
              <a:rPr lang="fr-FR" altLang="fr-FR" baseline="0" dirty="0" err="1"/>
              <a:t>énnoné</a:t>
            </a:r>
            <a:r>
              <a:rPr lang="fr-FR" altLang="fr-FR" baseline="0" dirty="0"/>
              <a:t> oralement</a:t>
            </a: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416042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490340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20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4650614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69770" indent="-296066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84262" indent="-236852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57967" indent="-236852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31672" indent="-236852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05377" indent="-2368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79082" indent="-2368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52787" indent="-2368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26492" indent="-23685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21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4230474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22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324819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23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413103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24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902856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25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2943090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26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837389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27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040535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28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4514309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29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Ces outils ne sont pas frugaux du point de vue écologique. « </a:t>
            </a:r>
            <a:r>
              <a:rPr lang="fr-F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L’IA générative la plus sobre est celle que l’on ne crée pas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» </a:t>
            </a:r>
            <a:r>
              <a:rPr lang="fr-FR" b="0" dirty="0"/>
              <a:t>Tristan Nitot</a:t>
            </a:r>
          </a:p>
          <a:p>
            <a:pPr eaLnBrk="1" hangingPunct="1"/>
            <a:endParaRPr lang="fr-FR" altLang="fr-FR" b="0" dirty="0"/>
          </a:p>
          <a:p>
            <a:pPr eaLnBrk="1" hangingPunct="1"/>
            <a:r>
              <a:rPr lang="fr-FR" altLang="fr-FR" b="0" dirty="0"/>
              <a:t>France = 7 réacteurs nucléaires dédiés à l’IA en 2030</a:t>
            </a: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14069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3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30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À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l'imaginaire de l'intelligence artificielle (IA) est souvent associé celui, flamboyant, de la </a:t>
            </a:r>
            <a:r>
              <a:rPr lang="fr-F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Silicon Valley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pourtant, l'IA, c'est aussi une main-d’œuvre de l'ombre, implantée dans des pays du Sud et attelée à des tâches beaucoup moins reluisantes, dans des conditions parfois déplorables.</a:t>
            </a:r>
          </a:p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7214131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31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Aparté possible sur les travailleurs du clic… que nous sommes !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Normalement, l'intelligence artificielle est faite pour nous servir. Mais elle peut aussi se servir de nous. Sans le savoir, elle nous fait travailler.</a:t>
            </a:r>
          </a:p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6668563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32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L’IA fait en outre peu de cas de la protection des données personnelles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Il nous faut du coup éduquer les étudiants à la protection de leurs données ! </a:t>
            </a:r>
          </a:p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35007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33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fr-FR" sz="2800" b="0" dirty="0"/>
              <a:t>GAFAM</a:t>
            </a:r>
          </a:p>
          <a:p>
            <a:r>
              <a:rPr lang="fr-FR" sz="2800" dirty="0"/>
              <a:t>Acronyme désignant les géants du web historiques : Google, Apple, Facebook, Amazon et Microsoft.</a:t>
            </a:r>
          </a:p>
          <a:p>
            <a:r>
              <a:rPr lang="fr-FR" sz="2800" dirty="0"/>
              <a:t>Ces entreprises ont bâti leur empire grâce au numérique par l'économie de l'attention, et/ou la collecte de données personnelles. Elles sont le symbole du capitalisme de surveillance. </a:t>
            </a:r>
          </a:p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5436755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34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Limiter l’usage de l’IAG au strict nécessaire, se renseigner sur les alternatives aux modèles dominant, utiliser des moteurs de recherche classiques</a:t>
            </a: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359558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35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aura vu que ni la véracité de la réponse, ni la source n’ont d’importance. </a:t>
            </a: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4222268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36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biais sont dans les données. Nous avons des préjugés, l’IA les apprend. L’IA perpétue les biais discriminatoires. </a:t>
            </a: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94977669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37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 usines à </a:t>
            </a:r>
            <a:r>
              <a:rPr lang="fr-F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depuis longtemps existent des images retouchées, de la désinformation.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Avec l’IA : phénomène en expansion grâce à la facilité d’usage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Le risque de la régression : la qualité des données d’entraînement va diminuer dans le contexte.</a:t>
            </a:r>
          </a:p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37069719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38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9317745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39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695405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4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292242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40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fr-FR" altLang="fr-FR" dirty="0"/>
              <a:t>https://www.compilatio.net/magister </a:t>
            </a:r>
          </a:p>
          <a:p>
            <a:pPr eaLnBrk="1" hangingPunct="1"/>
            <a:r>
              <a:rPr lang="fr-FR" altLang="fr-FR" dirty="0"/>
              <a:t>https://www.compilatio.net/magister-plus </a:t>
            </a:r>
          </a:p>
          <a:p>
            <a:pPr eaLnBrk="1" hangingPunct="1"/>
            <a:r>
              <a:rPr lang="fr-FR" altLang="fr-FR" dirty="0"/>
              <a:t>La journée Moodle du 9 juillet sera l’occasion de comprendre comment cela fonctionne</a:t>
            </a:r>
          </a:p>
        </p:txBody>
      </p:sp>
    </p:spTree>
    <p:extLst>
      <p:ext uri="{BB962C8B-B14F-4D97-AF65-F5344CB8AC3E}">
        <p14:creationId xmlns:p14="http://schemas.microsoft.com/office/powerpoint/2010/main" val="190708340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41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1663236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42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9864962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43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34814387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44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9843798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45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u="sng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Déclarer l’utilisation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sz="1200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rgbClr val="009999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https://uqam-ca.libguides.com/ChatGPT_et_IA/Integrite_academique</a:t>
            </a:r>
            <a:r>
              <a:rPr lang="fr-FR" sz="1200" dirty="0"/>
              <a:t> </a:t>
            </a:r>
          </a:p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78009675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46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u="sng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Déclarer l’utilisation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fr-FR" sz="1200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rgbClr val="009999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https://uqam-ca.libguides.com/ChatGPT_et_IA/Integrite_academique</a:t>
            </a:r>
            <a:r>
              <a:rPr lang="fr-FR" sz="1200" dirty="0"/>
              <a:t> </a:t>
            </a:r>
          </a:p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74458729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47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fr-FR" altLang="fr-FR" dirty="0"/>
              <a:t>Citer l’utilisation avec Zotero</a:t>
            </a:r>
          </a:p>
        </p:txBody>
      </p:sp>
    </p:spTree>
    <p:extLst>
      <p:ext uri="{BB962C8B-B14F-4D97-AF65-F5344CB8AC3E}">
        <p14:creationId xmlns:p14="http://schemas.microsoft.com/office/powerpoint/2010/main" val="350768090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48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74744035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49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39695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5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332001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50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636857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6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199893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7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62074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8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fr-FR" altLang="fr-FR"/>
              <a:t>IA discriminative</a:t>
            </a:r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10822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32912B5E-8E03-4646-B679-427BBDFB2545}" type="slidenum">
              <a:rPr lang="fr-FR" altLang="fr-FR" smtClean="0"/>
              <a:pPr>
                <a:spcBef>
                  <a:spcPct val="0"/>
                </a:spcBef>
              </a:pPr>
              <a:t>9</a:t>
            </a:fld>
            <a:endParaRPr lang="fr-FR" altLang="fr-FR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037040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91E52-1164-4845-8BA0-1D93348BD7D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2480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AC9AAB-7EAE-4B0E-945B-A223E557C82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90592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2AC7B-B8E4-42DE-918A-85B6AC5137D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2235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25344-B63C-4ECE-AF25-78D028DCD63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94992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0E225-C5F8-4025-A40A-FCE97B76AA4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84452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081F2-4123-4F31-BF99-E10F9174A71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1759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80F7E-3788-4683-9D14-D2CD3EF8244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01074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6F626-F536-4F01-AA29-B6B0BC074BD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7016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C7A79-1E9A-4A92-9315-7A7BABB52CC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89833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646564-426B-4BF2-8E8F-E38C7ADBB9F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44950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4D909-E2A1-4988-8C19-F4538A31E36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5805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3862343-9C3E-4D73-87FA-4BE666D1A7D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ictionnaire.lerobert.com/" TargetMode="External"/><Relationship Id="rId7" Type="http://schemas.openxmlformats.org/officeDocument/2006/relationships/hyperlink" Target="https://bu.univ-nantes.fr/les-formations/journee-detudes-ce-que-lintelligence-artificielle-change-a-luniversite-5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5.png"/><Relationship Id="rId4" Type="http://schemas.openxmlformats.org/officeDocument/2006/relationships/hyperlink" Target="https://imperatif-francais.org/wp-content/uploads/2023/06/DOSSIER-DE-PRESSE-Les-mots-nouveaux-du-Petit-Robert-2024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leblob.fr/enquetes/intelligence-artificielle-nouvelle-ere" TargetMode="Externa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hyperlink" Target="https://leblob.fr/enquetes/intelligence-artificielle-nouvelle-er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hatgpt.com/auth/login" TargetMode="External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y-mooc.com/fr/video/chatgpt-rediger-le-prompt-parfait-tuto-prompt-engineering" TargetMode="Externa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hyperlink" Target="https://www.agorapulse.com/fr/blog/prompts-chatgpt-pour-le-marketing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5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icap-formations.univ-lyon1.fr/mod/data/view.php?d=4&amp;advanced=0&amp;paging=&amp;page=0&amp;rid=200&amp;filter=1&amp;perpage=1000&amp;order=ASC&amp;mtm_campaign=Explorer%20l%27IA%20g%C3%A9n%C3%A9rative%20pour%20se%20positionner%20en%20tant%20qu%27enseignant&amp;mtm_source=Newsletter&amp;mtm_medium=Icap%20Formation&amp;mtm_placement=ucbl%40univ-lyon1.fr&amp;mtm_kwd=21-04-2025" TargetMode="External"/><Relationship Id="rId3" Type="http://schemas.openxmlformats.org/officeDocument/2006/relationships/hyperlink" Target="https://www.my-mooc.com/fr/video/chatgpt-rediger-le-prompt-parfait-tuto-prompt-engineering" TargetMode="External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cap-formations.univ-lyon1.fr/mod/data/view.php?d=4&amp;advanced=0&amp;paging=&amp;page=0&amp;rid=206&amp;filter=1&amp;perpage=1000&amp;order=ASC" TargetMode="External"/><Relationship Id="rId5" Type="http://schemas.openxmlformats.org/officeDocument/2006/relationships/image" Target="../media/image34.png"/><Relationship Id="rId10" Type="http://schemas.openxmlformats.org/officeDocument/2006/relationships/image" Target="../media/image37.png"/><Relationship Id="rId4" Type="http://schemas.openxmlformats.org/officeDocument/2006/relationships/image" Target="../media/image5.png"/><Relationship Id="rId9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umensciences.com/livre/Parole-de-machines/131" TargetMode="External"/><Relationship Id="rId7" Type="http://schemas.openxmlformats.org/officeDocument/2006/relationships/hyperlink" Target="https://www.lemonde.fr/pixels/article/2025/02/11/assistants-d-ia-sur-l-actualite-une-reponse-sur-cinq-contient-des-erreurs-factuelles-selon-une-etude-de-la-bbc_6541889_4408996.html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emonde.fr/les-decodeurs/article/2025/02/09/comment-l-ia-nous-trompe-avec-un-aplomb-digne-d-un-ecolier-qui-ne-connait-pas-sa-lecon-et-qui-bluffe_6539014_4355770.html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www.talan.com/france/fr/Ifop-Talan-barometre-2025-francais-ia-generatives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hyperlink" Target="https://www.bing.com/" TargetMode="External"/><Relationship Id="rId7" Type="http://schemas.openxmlformats.org/officeDocument/2006/relationships/image" Target="../media/image3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s://support.univ-lyon1.fr/" TargetMode="External"/><Relationship Id="rId4" Type="http://schemas.openxmlformats.org/officeDocument/2006/relationships/hyperlink" Target="https://wiki.univ-lyon1.fr/bin/view/DOC/Logiciels/Office%20365/Cr%C3%A9ation%20d%27un%20compte/" TargetMode="External"/><Relationship Id="rId9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5.png"/><Relationship Id="rId7" Type="http://schemas.openxmlformats.org/officeDocument/2006/relationships/hyperlink" Target="https://chromewebstore.google.com/detail/webchatgpt-chatgpt-avec-a/lpfemeioodjbpieminkklglpmhlngfcn?hl=fr&amp;pli=1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hyperlink" Target="https://addons.mozilla.org/fr/firefox/addon/web-chatgpt/" TargetMode="External"/><Relationship Id="rId10" Type="http://schemas.openxmlformats.org/officeDocument/2006/relationships/image" Target="../media/image49.jpg"/><Relationship Id="rId4" Type="http://schemas.openxmlformats.org/officeDocument/2006/relationships/image" Target="../media/image45.png"/><Relationship Id="rId9" Type="http://schemas.openxmlformats.org/officeDocument/2006/relationships/image" Target="../media/image48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foundation.app/gallery/ai-surrealism?tab=listings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5" Type="http://schemas.openxmlformats.org/officeDocument/2006/relationships/hyperlink" Target="https://www.arts-in-the-city.com/2022/09/07/une-ia-secoue-le-monde-de-lart-en-remportant-un-concours/" TargetMode="Externa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yeri.ai/fr/app/image-generator" TargetMode="External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hyperlink" Target="https://www.stable-diffusion-france.fr/simple-prompt-builder.php" TargetMode="Externa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yeri.ai/fr/app/image-generator" TargetMode="External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pdf.ai/" TargetMode="External"/><Relationship Id="rId13" Type="http://schemas.openxmlformats.org/officeDocument/2006/relationships/image" Target="../media/image59.png"/><Relationship Id="rId3" Type="http://schemas.openxmlformats.org/officeDocument/2006/relationships/image" Target="../media/image5.png"/><Relationship Id="rId7" Type="http://schemas.openxmlformats.org/officeDocument/2006/relationships/image" Target="../media/image56.jpg"/><Relationship Id="rId12" Type="http://schemas.openxmlformats.org/officeDocument/2006/relationships/hyperlink" Target="https://askyourpdf.com/fr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ideohighlight.com/" TargetMode="External"/><Relationship Id="rId11" Type="http://schemas.openxmlformats.org/officeDocument/2006/relationships/image" Target="../media/image58.jpeg"/><Relationship Id="rId5" Type="http://schemas.openxmlformats.org/officeDocument/2006/relationships/image" Target="../media/image55.png"/><Relationship Id="rId10" Type="http://schemas.openxmlformats.org/officeDocument/2006/relationships/hyperlink" Target="https://www.deepl.com/fr/write" TargetMode="External"/><Relationship Id="rId4" Type="http://schemas.openxmlformats.org/officeDocument/2006/relationships/hyperlink" Target="https://www.deepl.com/fr/translator" TargetMode="External"/><Relationship Id="rId9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heconversation.com/deleguer-la-lecture-a-lia-quels-savoirs-et-plaisirs-sacrifions-nous-263282" TargetMode="Externa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hyperlink" Target="https://reporterre.net/L-insoutenable-cout-ecologique-du-boom-de-l-IA" TargetMode="External"/><Relationship Id="rId4" Type="http://schemas.openxmlformats.org/officeDocument/2006/relationships/hyperlink" Target="https://www.standblog.org/blog/post/2023/04/17/ChatGPT-et-l-IA-generative-sont-ils-compatibles-avec-le-virage-climatiqu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hyperlink" Target="https://www.liberation.fr/economie/economie-numerique/madagascar-kenya-inde-ou-sont-les-travailleurs-de-lombre-de-lia-20230620_FQ55TYBD4VAPLEPME66XPFYSJI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g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loomai.co/" TargetMode="External"/><Relationship Id="rId5" Type="http://schemas.openxmlformats.org/officeDocument/2006/relationships/image" Target="../media/image72.png"/><Relationship Id="rId4" Type="http://schemas.openxmlformats.org/officeDocument/2006/relationships/hyperlink" Target="https://mistral.ai/fr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adiofrance.fr/franceinter/un-avocat-americain-a-utilise-chatgpt-pour-preparer-un-proces-et-n-a-cite-que-des-faux-arrets-3833906" TargetMode="External"/><Relationship Id="rId5" Type="http://schemas.openxmlformats.org/officeDocument/2006/relationships/image" Target="../media/image74.png"/><Relationship Id="rId4" Type="http://schemas.openxmlformats.org/officeDocument/2006/relationships/hyperlink" Target="https://actualitte.com/article/113181/insolite/les-conseils-mortels-de-l-ia-sur-la-cueillette-de-champignons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hyperlink" Target="https://www.jamaissanselles.fr/biais-intelligence-artificielle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hyperlink" Target="https://x.com/foxteh/status/1638236040027578387?ref_src=twsrc%5Etfw%7Ctwcamp%5Etweetembed%7Ctwterm%5E1638236040027578387%7Ctwgr%5Ecc71b04e9b58682eb9d0065ef50d3d7a15a01f6a%7Ctwcon%5Es1_&amp;ref_url=https%3A%2F%2Fwww.numerama.com%2Fpolitique%2F1313304-mefiez-vous-de-ces-photos-de-macron-en-manifestation-elles-sont-fausses.html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5.png"/><Relationship Id="rId7" Type="http://schemas.openxmlformats.org/officeDocument/2006/relationships/hyperlink" Target="https://www.compilatio.net/studium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hyperlink" Target="https://www.compilatio.net/webinars-questions-reponses-compilatio-magister#dates" TargetMode="External"/><Relationship Id="rId4" Type="http://schemas.openxmlformats.org/officeDocument/2006/relationships/image" Target="../media/image79.png"/><Relationship Id="rId9" Type="http://schemas.openxmlformats.org/officeDocument/2006/relationships/image" Target="../media/image8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gptzero.me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gptzero.me/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5.png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mages.google.com/" TargetMode="External"/><Relationship Id="rId5" Type="http://schemas.openxmlformats.org/officeDocument/2006/relationships/image" Target="../media/image86.jpg"/><Relationship Id="rId4" Type="http://schemas.openxmlformats.org/officeDocument/2006/relationships/hyperlink" Target="https://tineye.com/" TargetMode="Externa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hyperlink" Target="https://images.google.com/" TargetMode="External"/><Relationship Id="rId7" Type="http://schemas.openxmlformats.org/officeDocument/2006/relationships/image" Target="../media/image88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s://pbs.twimg.com/media/FzVZ8TDWIAAiFo0?format=jpg&amp;name=900x900" TargetMode="External"/><Relationship Id="rId4" Type="http://schemas.openxmlformats.org/officeDocument/2006/relationships/hyperlink" Target="file:///\\tera\espace_scd$\DEPARTEMENT%20SERVICES\FORMATION%20USAGERS\FORMATIONS%20MEDECINE\Organisation\IA\Atelier\Base%20images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lucie-dhorne-ia.com/" TargetMode="External"/><Relationship Id="rId4" Type="http://schemas.openxmlformats.org/officeDocument/2006/relationships/image" Target="../media/image9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20.png"/><Relationship Id="rId4" Type="http://schemas.openxmlformats.org/officeDocument/2006/relationships/image" Target="../media/image91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s://zenodo.org/records/13747398/files/genially_normes.pdf?download=1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apastyle.apa.org/blog/how-to-cite-chatgpt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qam-ca.libguides.com/ChatGPT_et_IA/declarer_citer" TargetMode="External"/><Relationship Id="rId5" Type="http://schemas.openxmlformats.org/officeDocument/2006/relationships/image" Target="../media/image94.png"/><Relationship Id="rId10" Type="http://schemas.openxmlformats.org/officeDocument/2006/relationships/image" Target="../media/image96.png"/><Relationship Id="rId4" Type="http://schemas.openxmlformats.org/officeDocument/2006/relationships/hyperlink" Target="https://uqam-ca.libguides.com/ChatGPT_et_IA/Integrite_academique" TargetMode="External"/><Relationship Id="rId9" Type="http://schemas.openxmlformats.org/officeDocument/2006/relationships/image" Target="../media/image9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foad.univ-lyon1.fr/mod/book/view.php?id=3026" TargetMode="External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hyperlink" Target="https://foad.univ-lyon1.fr/course/view.php?id=40" TargetMode="External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5.png"/><Relationship Id="rId7" Type="http://schemas.openxmlformats.org/officeDocument/2006/relationships/image" Target="../media/image10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quetes.univ-lyon1.fr/index.php/396351?lang=fr" TargetMode="External"/><Relationship Id="rId5" Type="http://schemas.openxmlformats.org/officeDocument/2006/relationships/image" Target="../media/image100.jpg"/><Relationship Id="rId4" Type="http://schemas.openxmlformats.org/officeDocument/2006/relationships/image" Target="../media/image9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iew.genially.com/64e486d0efc8e200198a554b" TargetMode="External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indomo.com/fr/mindmap/ia-generatives-dans-lenseignement-afe76157fc7d4d3e99d300cbe75596a1" TargetMode="External"/><Relationship Id="rId13" Type="http://schemas.openxmlformats.org/officeDocument/2006/relationships/hyperlink" Target="https://enssib.libguides.com/c.php?g=716767&amp;p=5193422&amp;preview=cc9ae12c6883b10040e1bd4f30ba56de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uqam-ca.libguides.com/ChatGPT_et_IA/Accueil" TargetMode="External"/><Relationship Id="rId12" Type="http://schemas.openxmlformats.org/officeDocument/2006/relationships/hyperlink" Target="https://moodle.univ-lyon1.fr/enrol/index.php?id=6392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seigner.uqam.ca/ia/conseils-ressources/" TargetMode="External"/><Relationship Id="rId11" Type="http://schemas.openxmlformats.org/officeDocument/2006/relationships/hyperlink" Target="https://docelec.univ-lyon1.fr/login?url=https://search.ebscohost.com/login.aspx?direct=true&amp;db=cat06264a&amp;AN=bul.553672&amp;lang=fr&amp;site=eds-live&amp;scope=site" TargetMode="External"/><Relationship Id="rId5" Type="http://schemas.openxmlformats.org/officeDocument/2006/relationships/hyperlink" Target="https://www.youtube.com/watch?v=yuDBSbng_8o" TargetMode="External"/><Relationship Id="rId15" Type="http://schemas.openxmlformats.org/officeDocument/2006/relationships/hyperlink" Target="https://www.unige.ch/biblio/files/4517/3444/6647/referencer_IAG_v1.2_WEB.pdf" TargetMode="External"/><Relationship Id="rId10" Type="http://schemas.openxmlformats.org/officeDocument/2006/relationships/hyperlink" Target="https://www.outilsfroids.net/blog/" TargetMode="External"/><Relationship Id="rId4" Type="http://schemas.openxmlformats.org/officeDocument/2006/relationships/hyperlink" Target="https://uqam-ca.libguides.com/ChatGPT_et_IA/Integrite_academique" TargetMode="External"/><Relationship Id="rId9" Type="http://schemas.openxmlformats.org/officeDocument/2006/relationships/hyperlink" Target="https://enseigner.u-bordeaux.fr/outils-et-ressources/IAG" TargetMode="External"/><Relationship Id="rId14" Type="http://schemas.openxmlformats.org/officeDocument/2006/relationships/hyperlink" Target="https://view.genially.com/64776d6d00a28c0019b8211f/interactive-content-chat-gpt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eg"/><Relationship Id="rId4" Type="http://schemas.openxmlformats.org/officeDocument/2006/relationships/hyperlink" Target="https://www.numerama.com/tech/212551-voiture-autonome-autopilote-assistance-a-la-conduite-quelles-difference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e 5"/>
          <p:cNvGrpSpPr>
            <a:grpSpLocks/>
          </p:cNvGrpSpPr>
          <p:nvPr/>
        </p:nvGrpSpPr>
        <p:grpSpPr bwMode="auto">
          <a:xfrm>
            <a:off x="-252413" y="-811213"/>
            <a:ext cx="9504363" cy="5810251"/>
            <a:chOff x="-252536" y="-811213"/>
            <a:chExt cx="9505056" cy="5810251"/>
          </a:xfrm>
        </p:grpSpPr>
        <p:grpSp>
          <p:nvGrpSpPr>
            <p:cNvPr id="2071" name="Groupe 3"/>
            <p:cNvGrpSpPr>
              <a:grpSpLocks/>
            </p:cNvGrpSpPr>
            <p:nvPr/>
          </p:nvGrpSpPr>
          <p:grpSpPr bwMode="auto">
            <a:xfrm>
              <a:off x="-252536" y="1671067"/>
              <a:ext cx="9505056" cy="2045965"/>
              <a:chOff x="-252536" y="1671067"/>
              <a:chExt cx="9505056" cy="2045965"/>
            </a:xfrm>
          </p:grpSpPr>
          <p:pic>
            <p:nvPicPr>
              <p:cNvPr id="2076" name="Picture 9" descr="W:\MISSION COMMUNICATION-VALORISATION\PHOTOTHEQUE\Photos_Bibliothèques du SCD\BU Education Lyon Croix-Rousse\Espé Croix-Rousse\ESPE Croix-Rousse (3)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538"/>
              <a:stretch>
                <a:fillRect/>
              </a:stretch>
            </p:blipFill>
            <p:spPr bwMode="auto">
              <a:xfrm>
                <a:off x="6725540" y="1681380"/>
                <a:ext cx="2526980" cy="20356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77" name="Picture 9" descr="W:\MISSION COMMUNICATION-VALORISATION\PHOTOTHEQUE\Photos_Bibliothèques du SCD\BU Santé\Photos architecte\WAA_0364_©_Studio_Erick_Saillet.jp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02725" y="1671067"/>
                <a:ext cx="2329515" cy="20459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78" name="Picture 10" descr="W:\MISSION COMMUNICATION-VALORISATION\PHOTOTHEQUE\Photos_Bibliothèques du SCD\BU Sciences\Nocturne BU\Nocturne (4).jp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2012"/>
              <a:stretch>
                <a:fillRect/>
              </a:stretch>
            </p:blipFill>
            <p:spPr bwMode="auto">
              <a:xfrm>
                <a:off x="1484695" y="1743075"/>
                <a:ext cx="2943289" cy="19739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79" name="Picture 11" descr="W:\MISSION COMMUNICATION-VALORISATION\PHOTOTHEQUE\Photos_Bibliothèques du SCD\BU Sciences\Carrels\Carrels (1).JPG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70" r="23717"/>
              <a:stretch>
                <a:fillRect/>
              </a:stretch>
            </p:blipFill>
            <p:spPr bwMode="auto">
              <a:xfrm>
                <a:off x="-252536" y="1746458"/>
                <a:ext cx="2033900" cy="19705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099" name="Text Box 5"/>
            <p:cNvSpPr txBox="1">
              <a:spLocks noChangeArrowheads="1"/>
            </p:cNvSpPr>
            <p:nvPr/>
          </p:nvSpPr>
          <p:spPr bwMode="auto">
            <a:xfrm>
              <a:off x="-108062" y="-811213"/>
              <a:ext cx="9360582" cy="2554288"/>
            </a:xfrm>
            <a:prstGeom prst="rect">
              <a:avLst/>
            </a:prstGeom>
            <a:solidFill>
              <a:srgbClr val="58595B"/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720000" eaLnBrk="1" hangingPunct="1">
                <a:spcBef>
                  <a:spcPct val="50000"/>
                </a:spcBef>
                <a:buFontTx/>
                <a:buNone/>
                <a:defRPr/>
              </a:pPr>
              <a:br>
                <a:rPr lang="fr-FR" altLang="fr-FR" sz="20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br>
                <a:rPr lang="fr-FR" altLang="fr-FR" sz="20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br>
                <a:rPr lang="fr-FR" altLang="fr-FR" sz="20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br>
                <a:rPr lang="fr-FR" altLang="fr-FR" sz="20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fr-FR" altLang="fr-FR" sz="2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Université Claude Bernard Lyon 1</a:t>
              </a:r>
            </a:p>
            <a:p>
              <a:pPr marL="720000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fr-FR" altLang="fr-FR" sz="2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Service Commun de la Documentation</a:t>
              </a:r>
            </a:p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endParaRPr lang="fr-FR" altLang="fr-FR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2073" name="Groupe 5"/>
            <p:cNvGrpSpPr>
              <a:grpSpLocks/>
            </p:cNvGrpSpPr>
            <p:nvPr/>
          </p:nvGrpSpPr>
          <p:grpSpPr bwMode="auto">
            <a:xfrm>
              <a:off x="611188" y="3446463"/>
              <a:ext cx="1778000" cy="1552575"/>
              <a:chOff x="611560" y="3446884"/>
              <a:chExt cx="1778000" cy="1551639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611500" y="3446884"/>
                <a:ext cx="1295495" cy="1278754"/>
              </a:xfrm>
              <a:prstGeom prst="rect">
                <a:avLst/>
              </a:prstGeom>
              <a:solidFill>
                <a:srgbClr val="E553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906995" y="3448470"/>
                <a:ext cx="482635" cy="1550053"/>
              </a:xfrm>
              <a:custGeom>
                <a:avLst/>
                <a:gdLst>
                  <a:gd name="connsiteX0" fmla="*/ 0 w 481856"/>
                  <a:gd name="connsiteY0" fmla="*/ 0 h 1278260"/>
                  <a:gd name="connsiteX1" fmla="*/ 481856 w 481856"/>
                  <a:gd name="connsiteY1" fmla="*/ 0 h 1278260"/>
                  <a:gd name="connsiteX2" fmla="*/ 481856 w 481856"/>
                  <a:gd name="connsiteY2" fmla="*/ 1278260 h 1278260"/>
                  <a:gd name="connsiteX3" fmla="*/ 0 w 481856"/>
                  <a:gd name="connsiteY3" fmla="*/ 1278260 h 1278260"/>
                  <a:gd name="connsiteX4" fmla="*/ 0 w 481856"/>
                  <a:gd name="connsiteY4" fmla="*/ 0 h 1278260"/>
                  <a:gd name="connsiteX0" fmla="*/ 0 w 481856"/>
                  <a:gd name="connsiteY0" fmla="*/ 0 h 1549723"/>
                  <a:gd name="connsiteX1" fmla="*/ 481856 w 481856"/>
                  <a:gd name="connsiteY1" fmla="*/ 0 h 1549723"/>
                  <a:gd name="connsiteX2" fmla="*/ 477093 w 481856"/>
                  <a:gd name="connsiteY2" fmla="*/ 1549723 h 1549723"/>
                  <a:gd name="connsiteX3" fmla="*/ 0 w 481856"/>
                  <a:gd name="connsiteY3" fmla="*/ 1278260 h 1549723"/>
                  <a:gd name="connsiteX4" fmla="*/ 0 w 481856"/>
                  <a:gd name="connsiteY4" fmla="*/ 0 h 1549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1856" h="1549723">
                    <a:moveTo>
                      <a:pt x="0" y="0"/>
                    </a:moveTo>
                    <a:lnTo>
                      <a:pt x="481856" y="0"/>
                    </a:lnTo>
                    <a:cubicBezTo>
                      <a:pt x="480268" y="516574"/>
                      <a:pt x="478681" y="1033149"/>
                      <a:pt x="477093" y="1549723"/>
                    </a:cubicBezTo>
                    <a:lnTo>
                      <a:pt x="0" y="12782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D40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</p:grpSp>
      </p:grpSp>
      <p:sp>
        <p:nvSpPr>
          <p:cNvPr id="2051" name="ZoneTexte 6"/>
          <p:cNvSpPr txBox="1">
            <a:spLocks noChangeArrowheads="1"/>
          </p:cNvSpPr>
          <p:nvPr/>
        </p:nvSpPr>
        <p:spPr bwMode="auto">
          <a:xfrm>
            <a:off x="611188" y="3579813"/>
            <a:ext cx="1778000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5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ACCOMPAGNER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15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CRÉER</a:t>
            </a:r>
            <a:br>
              <a:rPr lang="fr-FR" altLang="fr-FR" sz="15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altLang="fr-FR" sz="15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PARTAGER</a:t>
            </a:r>
          </a:p>
        </p:txBody>
      </p:sp>
      <p:grpSp>
        <p:nvGrpSpPr>
          <p:cNvPr id="2052" name="Groupe 3"/>
          <p:cNvGrpSpPr>
            <a:grpSpLocks/>
          </p:cNvGrpSpPr>
          <p:nvPr/>
        </p:nvGrpSpPr>
        <p:grpSpPr bwMode="auto">
          <a:xfrm>
            <a:off x="8316913" y="4224338"/>
            <a:ext cx="215900" cy="215900"/>
            <a:chOff x="4031940" y="4869160"/>
            <a:chExt cx="216024" cy="216024"/>
          </a:xfrm>
        </p:grpSpPr>
        <p:cxnSp>
          <p:nvCxnSpPr>
            <p:cNvPr id="3" name="Connecteur droit 2"/>
            <p:cNvCxnSpPr/>
            <p:nvPr/>
          </p:nvCxnSpPr>
          <p:spPr>
            <a:xfrm>
              <a:off x="4139952" y="4869160"/>
              <a:ext cx="0" cy="21602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 rot="5400000">
              <a:off x="4139952" y="4870748"/>
              <a:ext cx="0" cy="21602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53" name="Groupe 11"/>
          <p:cNvGrpSpPr>
            <a:grpSpLocks/>
          </p:cNvGrpSpPr>
          <p:nvPr/>
        </p:nvGrpSpPr>
        <p:grpSpPr bwMode="auto">
          <a:xfrm>
            <a:off x="684213" y="5300663"/>
            <a:ext cx="215900" cy="215900"/>
            <a:chOff x="4031940" y="4869160"/>
            <a:chExt cx="216024" cy="216024"/>
          </a:xfrm>
        </p:grpSpPr>
        <p:cxnSp>
          <p:nvCxnSpPr>
            <p:cNvPr id="13" name="Connecteur droit 12"/>
            <p:cNvCxnSpPr/>
            <p:nvPr/>
          </p:nvCxnSpPr>
          <p:spPr>
            <a:xfrm>
              <a:off x="4139952" y="4869160"/>
              <a:ext cx="0" cy="21602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 rot="5400000">
              <a:off x="4139952" y="4870748"/>
              <a:ext cx="0" cy="21602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54" name="Groupe 5"/>
          <p:cNvGrpSpPr>
            <a:grpSpLocks/>
          </p:cNvGrpSpPr>
          <p:nvPr/>
        </p:nvGrpSpPr>
        <p:grpSpPr bwMode="auto">
          <a:xfrm>
            <a:off x="2987675" y="5462588"/>
            <a:ext cx="107950" cy="107950"/>
            <a:chOff x="3959944" y="5389200"/>
            <a:chExt cx="108000" cy="108000"/>
          </a:xfrm>
        </p:grpSpPr>
        <p:cxnSp>
          <p:nvCxnSpPr>
            <p:cNvPr id="16" name="Connecteur droit 15"/>
            <p:cNvCxnSpPr/>
            <p:nvPr/>
          </p:nvCxnSpPr>
          <p:spPr>
            <a:xfrm>
              <a:off x="4010768" y="5389200"/>
              <a:ext cx="0" cy="108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 rot="5400000">
              <a:off x="4013944" y="5387611"/>
              <a:ext cx="0" cy="108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55" name="Groupe 18"/>
          <p:cNvGrpSpPr>
            <a:grpSpLocks/>
          </p:cNvGrpSpPr>
          <p:nvPr/>
        </p:nvGrpSpPr>
        <p:grpSpPr bwMode="auto">
          <a:xfrm>
            <a:off x="1150938" y="6018213"/>
            <a:ext cx="107950" cy="107950"/>
            <a:chOff x="3959944" y="5389200"/>
            <a:chExt cx="108000" cy="108000"/>
          </a:xfrm>
        </p:grpSpPr>
        <p:cxnSp>
          <p:nvCxnSpPr>
            <p:cNvPr id="20" name="Connecteur droit 19"/>
            <p:cNvCxnSpPr/>
            <p:nvPr/>
          </p:nvCxnSpPr>
          <p:spPr>
            <a:xfrm>
              <a:off x="4010768" y="5389200"/>
              <a:ext cx="0" cy="108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5400000">
              <a:off x="4013944" y="5387611"/>
              <a:ext cx="0" cy="108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56" name="Groupe 21"/>
          <p:cNvGrpSpPr>
            <a:grpSpLocks/>
          </p:cNvGrpSpPr>
          <p:nvPr/>
        </p:nvGrpSpPr>
        <p:grpSpPr bwMode="auto">
          <a:xfrm>
            <a:off x="3460750" y="4114800"/>
            <a:ext cx="107950" cy="109538"/>
            <a:chOff x="3959944" y="5389200"/>
            <a:chExt cx="108000" cy="108000"/>
          </a:xfrm>
        </p:grpSpPr>
        <p:cxnSp>
          <p:nvCxnSpPr>
            <p:cNvPr id="23" name="Connecteur droit 22"/>
            <p:cNvCxnSpPr/>
            <p:nvPr/>
          </p:nvCxnSpPr>
          <p:spPr>
            <a:xfrm>
              <a:off x="4010768" y="5389200"/>
              <a:ext cx="0" cy="108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 rot="5400000">
              <a:off x="4013944" y="5388417"/>
              <a:ext cx="0" cy="108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57" name="Groupe 24"/>
          <p:cNvGrpSpPr>
            <a:grpSpLocks/>
          </p:cNvGrpSpPr>
          <p:nvPr/>
        </p:nvGrpSpPr>
        <p:grpSpPr bwMode="auto">
          <a:xfrm>
            <a:off x="6804025" y="5300663"/>
            <a:ext cx="107950" cy="107950"/>
            <a:chOff x="3959944" y="5389200"/>
            <a:chExt cx="108000" cy="108000"/>
          </a:xfrm>
        </p:grpSpPr>
        <p:cxnSp>
          <p:nvCxnSpPr>
            <p:cNvPr id="26" name="Connecteur droit 25"/>
            <p:cNvCxnSpPr/>
            <p:nvPr/>
          </p:nvCxnSpPr>
          <p:spPr>
            <a:xfrm>
              <a:off x="4010768" y="5389200"/>
              <a:ext cx="0" cy="108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 rot="5400000">
              <a:off x="4013944" y="5387611"/>
              <a:ext cx="0" cy="108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Définitions et repères</a:t>
            </a:r>
            <a:b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altLang="fr-FR" sz="14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L’intelligence artificielle générative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Une IA générative est capable de créer des contenus inédits (images, textes, sons) au lieu de sélectionner et utiliser des contenus existants </a:t>
            </a:r>
            <a:r>
              <a:rPr lang="fr-FR" sz="1400" dirty="0">
                <a:latin typeface="Verdana" pitchFamily="34" charset="0"/>
                <a:ea typeface="Verdana" pitchFamily="34" charset="0"/>
              </a:rPr>
              <a:t>(</a:t>
            </a:r>
            <a:r>
              <a:rPr lang="fr-FR" sz="1400" dirty="0">
                <a:latin typeface="Verdana" pitchFamily="34" charset="0"/>
                <a:ea typeface="Verdana" pitchFamily="34" charset="0"/>
                <a:hlinkClick r:id="rId3"/>
              </a:rPr>
              <a:t>Dico en ligne Le Robert</a:t>
            </a:r>
            <a:r>
              <a:rPr lang="fr-FR" sz="1400" dirty="0">
                <a:latin typeface="Verdana" pitchFamily="34" charset="0"/>
                <a:ea typeface="Verdana" pitchFamily="34" charset="0"/>
              </a:rPr>
              <a:t>, </a:t>
            </a:r>
            <a:r>
              <a:rPr lang="fr-FR" sz="1400" dirty="0">
                <a:latin typeface="Verdana" pitchFamily="34" charset="0"/>
                <a:ea typeface="Verdana" pitchFamily="34" charset="0"/>
                <a:hlinkClick r:id="rId4"/>
              </a:rPr>
              <a:t>source</a:t>
            </a:r>
            <a:r>
              <a:rPr lang="fr-FR" sz="1400" dirty="0">
                <a:latin typeface="Verdana" pitchFamily="34" charset="0"/>
                <a:ea typeface="Verdana" pitchFamily="34" charset="0"/>
              </a:rPr>
              <a:t>)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r>
              <a:rPr lang="fr-FR" altLang="fr-FR" sz="14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Comment ca fonctionne ?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r>
              <a:rPr lang="fr-FR" altLang="fr-FR" sz="1400" i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5" name="Image 4"/>
          <p:cNvPicPr/>
          <p:nvPr/>
        </p:nvPicPr>
        <p:blipFill>
          <a:blip r:embed="rId6"/>
          <a:stretch>
            <a:fillRect/>
          </a:stretch>
        </p:blipFill>
        <p:spPr>
          <a:xfrm>
            <a:off x="467544" y="3212976"/>
            <a:ext cx="6912768" cy="28803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B89318A-B204-41DF-B939-7DC3E520D3AF}"/>
              </a:ext>
            </a:extLst>
          </p:cNvPr>
          <p:cNvSpPr/>
          <p:nvPr/>
        </p:nvSpPr>
        <p:spPr>
          <a:xfrm>
            <a:off x="423882" y="6236462"/>
            <a:ext cx="144142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>
                <a:hlinkClick r:id="rId7"/>
              </a:rPr>
              <a:t> Emmanuelle Bermes 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1460431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Définitions et repères</a:t>
            </a:r>
            <a:b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altLang="fr-FR" sz="14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Fonctionnement d’une IA générative d’images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r>
              <a:rPr lang="fr-FR" altLang="fr-FR" sz="1400" i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512" y="1628800"/>
            <a:ext cx="3888432" cy="51439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F96BB28-D9A2-4DD7-9C0C-166C7F05E33A}"/>
              </a:ext>
            </a:extLst>
          </p:cNvPr>
          <p:cNvSpPr/>
          <p:nvPr/>
        </p:nvSpPr>
        <p:spPr>
          <a:xfrm>
            <a:off x="1979712" y="6577823"/>
            <a:ext cx="88517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>
                <a:hlinkClick r:id="rId5"/>
              </a:rPr>
              <a:t> Judith Lorne</a:t>
            </a:r>
            <a:r>
              <a:rPr lang="fr-FR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8176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Définitions et repères</a:t>
            </a:r>
            <a:b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altLang="fr-FR" sz="14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Fonctionnement d’une IA générative textuelle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r>
              <a:rPr lang="fr-FR" altLang="fr-FR" sz="1400" i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F96BB28-D9A2-4DD7-9C0C-166C7F05E33A}"/>
              </a:ext>
            </a:extLst>
          </p:cNvPr>
          <p:cNvSpPr/>
          <p:nvPr/>
        </p:nvSpPr>
        <p:spPr>
          <a:xfrm>
            <a:off x="2102645" y="6577499"/>
            <a:ext cx="88517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>
                <a:hlinkClick r:id="rId4"/>
              </a:rPr>
              <a:t> Judith Lorne</a:t>
            </a:r>
            <a:r>
              <a:rPr lang="fr-FR" sz="1000" dirty="0"/>
              <a:t>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824" y="1604020"/>
            <a:ext cx="3876675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836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328691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Définitions et repères</a:t>
            </a:r>
            <a:b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altLang="fr-FR" sz="1400" dirty="0">
                <a:latin typeface="Verdana" pitchFamily="34" charset="0"/>
                <a:ea typeface="Verdana" pitchFamily="34" charset="0"/>
              </a:rPr>
              <a:t>[</a:t>
            </a:r>
            <a:r>
              <a:rPr lang="fr-FR" altLang="fr-FR" sz="1400" b="1" dirty="0">
                <a:latin typeface="Verdana" pitchFamily="34" charset="0"/>
                <a:ea typeface="Verdana" pitchFamily="34" charset="0"/>
              </a:rPr>
              <a:t>Chat</a:t>
            </a:r>
            <a:r>
              <a:rPr lang="fr-FR" altLang="fr-FR" sz="1400" dirty="0">
                <a:latin typeface="Verdana" pitchFamily="34" charset="0"/>
                <a:ea typeface="Verdana" pitchFamily="34" charset="0"/>
              </a:rPr>
              <a:t>][</a:t>
            </a:r>
            <a:r>
              <a:rPr lang="fr-FR" altLang="fr-FR" sz="1400" b="1" dirty="0">
                <a:latin typeface="Verdana" pitchFamily="34" charset="0"/>
                <a:ea typeface="Verdana" pitchFamily="34" charset="0"/>
              </a:rPr>
              <a:t>GPT</a:t>
            </a:r>
            <a:r>
              <a:rPr lang="fr-FR" altLang="fr-FR" sz="1400" dirty="0">
                <a:latin typeface="Verdana" pitchFamily="34" charset="0"/>
                <a:ea typeface="Verdana" pitchFamily="34" charset="0"/>
              </a:rPr>
              <a:t>] = 2 éléments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Un modèle de langage (LLM) : </a:t>
            </a: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GPT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« </a:t>
            </a:r>
            <a:r>
              <a:rPr lang="fr-FR" altLang="fr-FR" sz="1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transformeur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génératif pré-entraîné », un outil technique entraîné pour générer du contenu textuel inédit.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Un assistant virtuel qui utilise l’IA pour converser (</a:t>
            </a:r>
            <a: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Chat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r>
              <a:rPr lang="fr-FR" altLang="fr-FR" sz="1400" i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65B2DA8-A895-4813-972A-5373537629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064" y="836613"/>
            <a:ext cx="905201" cy="9052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D61A4EF-1B5A-4D6A-AB3A-CB147BB8D7FE}"/>
              </a:ext>
            </a:extLst>
          </p:cNvPr>
          <p:cNvSpPr/>
          <p:nvPr/>
        </p:nvSpPr>
        <p:spPr>
          <a:xfrm>
            <a:off x="1331640" y="3473081"/>
            <a:ext cx="6096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dirty="0"/>
              <a:t>ChatGPT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A2260CBD-C899-4AB0-82CD-8CE6A7CD27F0}"/>
              </a:ext>
            </a:extLst>
          </p:cNvPr>
          <p:cNvCxnSpPr>
            <a:cxnSpLocks/>
          </p:cNvCxnSpPr>
          <p:nvPr/>
        </p:nvCxnSpPr>
        <p:spPr>
          <a:xfrm flipH="1">
            <a:off x="2627784" y="4250618"/>
            <a:ext cx="1069974" cy="889907"/>
          </a:xfrm>
          <a:prstGeom prst="straightConnector1">
            <a:avLst/>
          </a:prstGeom>
          <a:ln w="25400">
            <a:solidFill>
              <a:srgbClr val="FFD13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C38B0651-5D2A-4BF2-96D7-F408AF025CEE}"/>
              </a:ext>
            </a:extLst>
          </p:cNvPr>
          <p:cNvCxnSpPr>
            <a:cxnSpLocks/>
          </p:cNvCxnSpPr>
          <p:nvPr/>
        </p:nvCxnSpPr>
        <p:spPr>
          <a:xfrm>
            <a:off x="4961778" y="4250618"/>
            <a:ext cx="990600" cy="889907"/>
          </a:xfrm>
          <a:prstGeom prst="straightConnector1">
            <a:avLst/>
          </a:prstGeom>
          <a:ln w="25400">
            <a:solidFill>
              <a:srgbClr val="FFD13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AF3110A3-C595-4276-8CE9-16DD29727F37}"/>
              </a:ext>
            </a:extLst>
          </p:cNvPr>
          <p:cNvSpPr txBox="1"/>
          <p:nvPr/>
        </p:nvSpPr>
        <p:spPr>
          <a:xfrm>
            <a:off x="179512" y="5208627"/>
            <a:ext cx="40349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agent conversationnel (</a:t>
            </a:r>
            <a:r>
              <a:rPr lang="fr-FR" sz="1600" i="1" dirty="0"/>
              <a:t>chatbot</a:t>
            </a:r>
            <a:r>
              <a:rPr lang="fr-FR" sz="1600" dirty="0"/>
              <a:t>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3BE5244-B025-428A-96FE-857AE526CCED}"/>
              </a:ext>
            </a:extLst>
          </p:cNvPr>
          <p:cNvSpPr txBox="1"/>
          <p:nvPr/>
        </p:nvSpPr>
        <p:spPr>
          <a:xfrm>
            <a:off x="4572000" y="5208627"/>
            <a:ext cx="3867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/>
              <a:t>Generative Pre-</a:t>
            </a:r>
            <a:r>
              <a:rPr lang="fr-FR" sz="1600" i="1" dirty="0" err="1"/>
              <a:t>trained</a:t>
            </a:r>
            <a:r>
              <a:rPr lang="fr-FR" sz="1600" i="1" dirty="0"/>
              <a:t> Transformer</a:t>
            </a:r>
          </a:p>
        </p:txBody>
      </p:sp>
    </p:spTree>
    <p:extLst>
      <p:ext uri="{BB962C8B-B14F-4D97-AF65-F5344CB8AC3E}">
        <p14:creationId xmlns:p14="http://schemas.microsoft.com/office/powerpoint/2010/main" val="2264506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Comprendre en manipulant</a:t>
            </a: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https://chatgpt.com/auth/login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710" y="906431"/>
            <a:ext cx="905201" cy="90520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14B3A3-0431-4ED6-85FA-3B5F6ECAA1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300" y="5283750"/>
            <a:ext cx="6567948" cy="1443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336392-E01B-49BD-B464-AF07C8FB90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604" y="1683662"/>
            <a:ext cx="6769000" cy="353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895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08576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L’art du prompt, comment interroger efficacement une IA générative textuelle ?</a:t>
            </a: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81B01C-5B19-4530-B3D0-87A5B2E5BC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812" y="1628800"/>
            <a:ext cx="7956376" cy="44662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11B56ED-E5E6-468D-9406-983E8DF4C5BD}"/>
              </a:ext>
            </a:extLst>
          </p:cNvPr>
          <p:cNvSpPr/>
          <p:nvPr/>
        </p:nvSpPr>
        <p:spPr>
          <a:xfrm>
            <a:off x="395288" y="2996952"/>
            <a:ext cx="864344" cy="1728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4BFEF2C-6533-4851-B074-E803B6EAAA56}"/>
              </a:ext>
            </a:extLst>
          </p:cNvPr>
          <p:cNvSpPr txBox="1"/>
          <p:nvPr/>
        </p:nvSpPr>
        <p:spPr>
          <a:xfrm>
            <a:off x="6746" y="6198291"/>
            <a:ext cx="648875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/>
              <a:t>💼</a:t>
            </a:r>
            <a:r>
              <a:rPr lang="fr-FR" sz="14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Pour se perfectionner en </a:t>
            </a:r>
            <a:r>
              <a:rPr lang="fr-FR" sz="14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prompt engineering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 : participez au MOOC gratuit 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hlinkClick r:id="rId5"/>
              </a:rPr>
              <a:t>"</a:t>
            </a:r>
            <a:r>
              <a:rPr lang="fr-FR" sz="1400" b="1" dirty="0">
                <a:latin typeface="Verdana" panose="020B0604030504040204" pitchFamily="34" charset="0"/>
                <a:ea typeface="Verdana" panose="020B0604030504040204" pitchFamily="34" charset="0"/>
                <a:hlinkClick r:id="rId5"/>
              </a:rPr>
              <a:t>Chat GPT "rédiger le prompt parfait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hlinkClick r:id="rId5"/>
              </a:rPr>
              <a:t>"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19924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08576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L’art du prompt, comment interroger efficacement une IA générative textuelle ?</a:t>
            </a: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C5FE7FF-6F0C-4AF5-86B9-602E63B7CE27}"/>
              </a:ext>
            </a:extLst>
          </p:cNvPr>
          <p:cNvSpPr/>
          <p:nvPr/>
        </p:nvSpPr>
        <p:spPr>
          <a:xfrm>
            <a:off x="579592" y="5923544"/>
            <a:ext cx="49221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/>
              <a:t> </a:t>
            </a:r>
            <a:r>
              <a:rPr lang="fr-FR" sz="1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hlinkClick r:id="rId4"/>
              </a:rPr>
              <a:t>https://www.agorapulse.com/fr/blog/prompts-chatgpt-pour-le-marketing/</a:t>
            </a:r>
            <a:r>
              <a:rPr lang="fr-FR" sz="900" b="0" i="0" u="sng" strike="noStrike" baseline="0" dirty="0">
                <a:solidFill>
                  <a:srgbClr val="0563C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B644BAC-5BB0-4E0E-B109-6BE05A0877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60" y="1871234"/>
            <a:ext cx="7128792" cy="383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800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08576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L’art du prompt, comment interroger efficacement une IA générative textuelle ?</a:t>
            </a: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A562DE6-F057-4C99-816C-E96F499831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2195906"/>
              </p:ext>
            </p:extLst>
          </p:nvPr>
        </p:nvGraphicFramePr>
        <p:xfrm>
          <a:off x="236300" y="1349880"/>
          <a:ext cx="7792084" cy="4558801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2400267">
                  <a:extLst>
                    <a:ext uri="{9D8B030D-6E8A-4147-A177-3AD203B41FA5}">
                      <a16:colId xmlns:a16="http://schemas.microsoft.com/office/drawing/2014/main" val="3171103408"/>
                    </a:ext>
                  </a:extLst>
                </a:gridCol>
                <a:gridCol w="3015553">
                  <a:extLst>
                    <a:ext uri="{9D8B030D-6E8A-4147-A177-3AD203B41FA5}">
                      <a16:colId xmlns:a16="http://schemas.microsoft.com/office/drawing/2014/main" val="1634165929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3980953674"/>
                    </a:ext>
                  </a:extLst>
                </a:gridCol>
              </a:tblGrid>
              <a:tr h="399497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Types de styles possibles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309109"/>
                  </a:ext>
                </a:extLst>
              </a:tr>
              <a:tr h="383479"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/>
                        <a:t>Style donnée à l’IA dans le prompt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/>
                        <a:t>Description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/>
                        <a:t>Contexte d’utilisation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783618"/>
                  </a:ext>
                </a:extLst>
              </a:tr>
              <a:tr h="5234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Analytique et critique</a:t>
                      </a:r>
                    </a:p>
                    <a:p>
                      <a:pPr algn="l"/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/>
                        <a:t>Evalue les informations avec précision et scepticisme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/>
                        <a:t>Revues de la littérature, analyses de contenu.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9858826"/>
                  </a:ext>
                </a:extLst>
              </a:tr>
              <a:tr h="541157"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/>
                        <a:t>Didactique et informatif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/>
                        <a:t>Vise à éduquer le lecteur</a:t>
                      </a:r>
                      <a:r>
                        <a:rPr lang="fr-FR" sz="1000" baseline="0" dirty="0"/>
                        <a:t> avec des informations claires et structurées</a:t>
                      </a:r>
                      <a:endParaRPr lang="fr-FR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/>
                        <a:t>Tutoriels, articles éducatifs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0131309"/>
                  </a:ext>
                </a:extLst>
              </a:tr>
              <a:tr h="4420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/>
                        <a:t>Narratif et descriptif</a:t>
                      </a:r>
                      <a:endParaRPr lang="en-GB" sz="1000" dirty="0"/>
                    </a:p>
                    <a:p>
                      <a:pPr algn="l"/>
                      <a:endParaRPr lang="fr-FR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/>
                        <a:t>Raconte une histoire ou décris des scénarios avec richesse de détails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/>
                        <a:t>Etudes</a:t>
                      </a:r>
                      <a:r>
                        <a:rPr lang="fr-FR" sz="1000" baseline="0" dirty="0"/>
                        <a:t> de cas, récits</a:t>
                      </a:r>
                      <a:endParaRPr lang="fr-FR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3000511"/>
                  </a:ext>
                </a:extLst>
              </a:tr>
              <a:tr h="365615"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/>
                        <a:t>Persuasif et argumentatif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/>
                        <a:t>Conçu pour</a:t>
                      </a:r>
                      <a:r>
                        <a:rPr lang="fr-FR" sz="1000" baseline="0" dirty="0"/>
                        <a:t> convaincre le lecteur</a:t>
                      </a:r>
                      <a:endParaRPr lang="fr-FR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/>
                        <a:t>Discours de vente, essais d’opinions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6886691"/>
                  </a:ext>
                </a:extLst>
              </a:tr>
              <a:tr h="318657"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/>
                        <a:t>Concis et direct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/>
                        <a:t>Va droit au but, sans fioritures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/>
                        <a:t>Résumés exécutifs,</a:t>
                      </a:r>
                      <a:r>
                        <a:rPr lang="fr-FR" sz="1000" baseline="0" dirty="0"/>
                        <a:t> briefings</a:t>
                      </a:r>
                      <a:endParaRPr lang="fr-FR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3250106"/>
                  </a:ext>
                </a:extLst>
              </a:tr>
              <a:tr h="318657"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/>
                        <a:t>Technique et précis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/>
                        <a:t>Utilise une jardon spécifique</a:t>
                      </a:r>
                      <a:r>
                        <a:rPr lang="fr-FR" sz="1000" baseline="0" dirty="0"/>
                        <a:t> et une précision dans les détails</a:t>
                      </a:r>
                      <a:endParaRPr lang="fr-FR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/>
                        <a:t>Manuels</a:t>
                      </a:r>
                      <a:r>
                        <a:rPr lang="fr-FR" sz="1000" baseline="0" dirty="0"/>
                        <a:t> techniques, documents de recherche</a:t>
                      </a:r>
                      <a:endParaRPr lang="fr-FR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1802680"/>
                  </a:ext>
                </a:extLst>
              </a:tr>
              <a:tr h="318657"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/>
                        <a:t>Poétique et expressif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/>
                        <a:t>Emploie des dispositifs</a:t>
                      </a:r>
                      <a:r>
                        <a:rPr lang="fr-FR" sz="1000" baseline="0" dirty="0"/>
                        <a:t> littéraires et une langue riche pour évoquer des sentiments</a:t>
                      </a:r>
                      <a:endParaRPr lang="fr-FR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/>
                        <a:t>Prose créative, poésie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531020"/>
                  </a:ext>
                </a:extLst>
              </a:tr>
              <a:tr h="318657"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/>
                        <a:t>Amical et engageant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/>
                        <a:t>Un ton chaleureux</a:t>
                      </a:r>
                      <a:r>
                        <a:rPr lang="fr-FR" sz="1000" baseline="0" dirty="0"/>
                        <a:t> et accessible, qui crée une connexion avec le lecteur</a:t>
                      </a:r>
                      <a:endParaRPr lang="fr-FR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/>
                        <a:t>Blogs,</a:t>
                      </a:r>
                      <a:r>
                        <a:rPr lang="fr-FR" sz="1000" baseline="0" dirty="0"/>
                        <a:t> newsletters</a:t>
                      </a:r>
                      <a:endParaRPr lang="fr-FR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0615684"/>
                  </a:ext>
                </a:extLst>
              </a:tr>
              <a:tr h="318657"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/>
                        <a:t>Sceptique et interrogatif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/>
                        <a:t>Pose des questions critiques et examine les suppositions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dirty="0"/>
                        <a:t>Stimuler la réflexion, la discussion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7640169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B676FA7E-CE4F-4937-B725-103622A946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690" y="2170026"/>
            <a:ext cx="455331" cy="45533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0705D1F-095D-449D-82E6-EDD691E16C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529" y="2720190"/>
            <a:ext cx="438381" cy="43838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1EC6972-1C64-4484-A1EA-FE48DA1C4E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529" y="3204587"/>
            <a:ext cx="401330" cy="40133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42B127C-B524-4728-A73A-EE8345918AA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146" y="3683427"/>
            <a:ext cx="277981" cy="27798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70671D2-5E5A-4C7E-98FC-55F4D14588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041" y="4012954"/>
            <a:ext cx="285618" cy="28561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A2D1515-2DFD-4D12-AD27-8AE494BAE14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079" y="4385469"/>
            <a:ext cx="291780" cy="29178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EDF2148-84B9-404E-841F-D01213842C5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276" y="4687458"/>
            <a:ext cx="396000" cy="396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433460A-0232-4EA0-9CED-7523EBC785B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063" y="5068812"/>
            <a:ext cx="463287" cy="46328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4F0542D-3C1A-4394-B124-3FD63808D11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038" y="5556948"/>
            <a:ext cx="316865" cy="31686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55F2698-9473-4ED4-AB9B-C0D96272A5A9}"/>
              </a:ext>
            </a:extLst>
          </p:cNvPr>
          <p:cNvSpPr/>
          <p:nvPr/>
        </p:nvSpPr>
        <p:spPr>
          <a:xfrm>
            <a:off x="0" y="6288405"/>
            <a:ext cx="7920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/>
              <a:t>Source : </a:t>
            </a:r>
            <a:r>
              <a:rPr lang="fr-FR" sz="1200" dirty="0" err="1"/>
              <a:t>Dhorne</a:t>
            </a:r>
            <a:r>
              <a:rPr lang="fr-FR" sz="1200" dirty="0"/>
              <a:t> L, </a:t>
            </a:r>
            <a:r>
              <a:rPr lang="fr-FR" sz="1200" dirty="0" err="1"/>
              <a:t>Raffenel</a:t>
            </a:r>
            <a:r>
              <a:rPr lang="fr-FR" sz="1200" dirty="0"/>
              <a:t> YP. L’IA pour la formation. Paris, France: CLIC Éditions; 2024. 199 p.</a:t>
            </a:r>
            <a:endParaRPr lang="fr-FR" sz="1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60600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112667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Pour tous : 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</a:rPr>
              <a:t>Participez au MOOC </a:t>
            </a:r>
            <a:r>
              <a:rPr lang="fr-FR" sz="1400">
                <a:latin typeface="Verdana" panose="020B0604030504040204" pitchFamily="34" charset="0"/>
                <a:ea typeface="Verdana" panose="020B0604030504040204" pitchFamily="34" charset="0"/>
              </a:rPr>
              <a:t>gratuit </a:t>
            </a:r>
            <a:r>
              <a:rPr lang="fr-FR" sz="140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"Chat GPT "rédiger le prompt parfait"</a:t>
            </a:r>
            <a:endParaRPr lang="fr-FR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solidFill>
                <a:srgbClr val="DD402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Formation ICAP (réservée aux enseignants de l’Université) :</a:t>
            </a:r>
            <a:endParaRPr lang="fr-FR" altLang="fr-FR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11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Pour se perfectionner en </a:t>
            </a:r>
            <a:r>
              <a:rPr lang="fr-FR" altLang="fr-FR" sz="20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prompt engineering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AAB11BF-68EB-42DB-8A45-DEE6BA46F90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812" t="-701" r="31055" b="41004"/>
          <a:stretch/>
        </p:blipFill>
        <p:spPr>
          <a:xfrm>
            <a:off x="5508104" y="4210064"/>
            <a:ext cx="1972620" cy="1095900"/>
          </a:xfrm>
          <a:prstGeom prst="rect">
            <a:avLst/>
          </a:prstGeom>
        </p:spPr>
      </p:pic>
      <p:pic>
        <p:nvPicPr>
          <p:cNvPr id="8" name="Image 7">
            <a:hlinkClick r:id="rId6"/>
            <a:extLst>
              <a:ext uri="{FF2B5EF4-FFF2-40B4-BE49-F238E27FC236}">
                <a16:creationId xmlns:a16="http://schemas.microsoft.com/office/drawing/2014/main" id="{A8EB5BBB-3A5D-4B99-90A6-06D6CEC252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075" y="3068960"/>
            <a:ext cx="7272808" cy="985886"/>
          </a:xfrm>
          <a:prstGeom prst="rect">
            <a:avLst/>
          </a:prstGeom>
        </p:spPr>
      </p:pic>
      <p:pic>
        <p:nvPicPr>
          <p:cNvPr id="10" name="Image 9">
            <a:hlinkClick r:id="rId8"/>
            <a:extLst>
              <a:ext uri="{FF2B5EF4-FFF2-40B4-BE49-F238E27FC236}">
                <a16:creationId xmlns:a16="http://schemas.microsoft.com/office/drawing/2014/main" id="{DF50EFD6-DBE5-4E54-87EF-E5AE5A1A46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5020" y="4149080"/>
            <a:ext cx="4457700" cy="143827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E0ED6FB-C8B5-4F1F-AFCE-B5E540C29C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03648" y="5568280"/>
            <a:ext cx="2752725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714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concept d’hallucination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Réponse fausse ou trompeuse qui est présentée comme un fait certain.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L’IA générative n’a pas vocation à produire du contenu vrai, à vérifier ses sources ou à opposer un message d’erreur quand elle ne sait pas répondre. Elle se contente de produire du contenu vraisemblable, d’un point de vue statistique au vu du prompt rédigé.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 </a:t>
            </a:r>
            <a:r>
              <a:rPr lang="fr-FR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Toute information donnée par un chatbot ne peut être vraie que par accident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» (</a:t>
            </a:r>
            <a:r>
              <a:rPr lang="fr-FR" sz="1800" u="sng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Alexei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fr-FR" sz="1800" u="sng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Grimbaum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fr-F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La connexion au web garantit-elle la fiabilité ou l’absence d’hallucination ?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046" y="3776380"/>
            <a:ext cx="1224136" cy="122413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B6680D1-B106-415E-BD8B-F36B93436964}"/>
              </a:ext>
            </a:extLst>
          </p:cNvPr>
          <p:cNvSpPr txBox="1"/>
          <p:nvPr/>
        </p:nvSpPr>
        <p:spPr>
          <a:xfrm>
            <a:off x="414034" y="5622843"/>
            <a:ext cx="2896634" cy="87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série des Décodeurs du quotidien </a:t>
            </a:r>
            <a:r>
              <a:rPr lang="fr-FR" sz="1200" i="1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Monde</a:t>
            </a:r>
            <a:r>
              <a:rPr lang="fr-FR" sz="12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recensé </a:t>
            </a:r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nombre d'hallucinations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2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générées par l'IA. (Accès intégral via le portail de la BU).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1F3C8A6-E31E-41CE-A0FF-8FE7B482B464}"/>
              </a:ext>
            </a:extLst>
          </p:cNvPr>
          <p:cNvSpPr txBox="1"/>
          <p:nvPr/>
        </p:nvSpPr>
        <p:spPr>
          <a:xfrm>
            <a:off x="3419872" y="5581170"/>
            <a:ext cx="2896634" cy="87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 l’actualité, une réponse sur cinq contient des erreurs factuelles, selon une étude de la BBC, </a:t>
            </a:r>
            <a:r>
              <a:rPr lang="fr-FR" sz="120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Le Monde [11 février 2025]</a:t>
            </a:r>
            <a:endParaRPr lang="fr-FR" sz="1200" dirty="0">
              <a:solidFill>
                <a:schemeClr val="accent2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927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11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83568" y="594928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100" dirty="0">
                <a:hlinkClick r:id="rId4"/>
              </a:rPr>
              <a:t>source</a:t>
            </a:r>
            <a:endParaRPr lang="fr-FR" sz="110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3ED1C1C-03ED-CD1B-55E8-F77C5815E0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523"/>
          <a:stretch>
            <a:fillRect/>
          </a:stretch>
        </p:blipFill>
        <p:spPr bwMode="auto">
          <a:xfrm>
            <a:off x="395288" y="1019036"/>
            <a:ext cx="8477200" cy="474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5537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 err="1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Copilot</a:t>
            </a: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https://www.bing.com/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4"/>
              </a:rPr>
              <a:t>Page DSI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: création licence Microsoft 365 éducation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Si besoin d’aide 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 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  <a:hlinkClick r:id="rId5"/>
              </a:rPr>
              <a:t>https://support.univ-lyon1.fr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   </a:t>
            </a: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11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Testons </a:t>
            </a:r>
            <a:r>
              <a:rPr lang="fr-FR" altLang="fr-FR" sz="2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Copilot</a:t>
            </a: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290" y="725577"/>
            <a:ext cx="1502398" cy="150239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3281A58-1720-42DE-AB78-D71C3A4270B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1021" r="1176" b="4174"/>
          <a:stretch/>
        </p:blipFill>
        <p:spPr>
          <a:xfrm>
            <a:off x="107504" y="2269736"/>
            <a:ext cx="9036496" cy="4361923"/>
          </a:xfrm>
          <a:prstGeom prst="rect">
            <a:avLst/>
          </a:prstGeom>
        </p:spPr>
      </p:pic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11B08531-D9E7-4FBE-9087-19BEC34AEF7F}"/>
              </a:ext>
            </a:extLst>
          </p:cNvPr>
          <p:cNvCxnSpPr/>
          <p:nvPr/>
        </p:nvCxnSpPr>
        <p:spPr>
          <a:xfrm flipH="1">
            <a:off x="5364088" y="5661248"/>
            <a:ext cx="216024" cy="144016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A54F8E81-6A55-4A0E-B4F6-4B967AF619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40350" y="5093221"/>
            <a:ext cx="2643411" cy="82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360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425184" cy="5233987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Testons </a:t>
            </a:r>
            <a:r>
              <a:rPr lang="fr-FR" altLang="fr-FR" sz="2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Copilot</a:t>
            </a:r>
            <a:endParaRPr lang="fr-FR" altLang="fr-FR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1CEF062-2489-4239-8030-A89676722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44" y="1273745"/>
            <a:ext cx="8820472" cy="55054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828EC86-8D47-4872-8B69-E40F505D1AE8}"/>
              </a:ext>
            </a:extLst>
          </p:cNvPr>
          <p:cNvSpPr/>
          <p:nvPr/>
        </p:nvSpPr>
        <p:spPr>
          <a:xfrm>
            <a:off x="338021" y="1998787"/>
            <a:ext cx="2795958" cy="4517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r-FR" altLang="fr-FR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… devenue obsolète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317AD7-7288-4189-99A2-B1F771B4F185}"/>
              </a:ext>
            </a:extLst>
          </p:cNvPr>
          <p:cNvSpPr/>
          <p:nvPr/>
        </p:nvSpPr>
        <p:spPr>
          <a:xfrm>
            <a:off x="319634" y="647453"/>
            <a:ext cx="4945585" cy="4517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r-FR" altLang="fr-FR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Une classification d’IA génératives…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5633A5E-C43C-40C8-942D-96BEF8463B7E}"/>
              </a:ext>
            </a:extLst>
          </p:cNvPr>
          <p:cNvSpPr/>
          <p:nvPr/>
        </p:nvSpPr>
        <p:spPr>
          <a:xfrm>
            <a:off x="467544" y="2625079"/>
            <a:ext cx="7443912" cy="415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dirty="0"/>
              <a:t>Avec des interfaces devenues multimodales</a:t>
            </a:r>
            <a:endParaRPr lang="fr-FR" altLang="fr-FR" sz="1600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8B726E1-06AF-42EB-A3EC-0C47B30252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5567" y="2060848"/>
            <a:ext cx="4004860" cy="310286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C1CFB56-086E-458A-9425-60960F6C3E7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903" t="422"/>
          <a:stretch/>
        </p:blipFill>
        <p:spPr>
          <a:xfrm>
            <a:off x="350349" y="3561630"/>
            <a:ext cx="4184205" cy="281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5559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11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WebChatGPT</a:t>
            </a: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: ChatGPT avec accès au web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E57BEF5-FD09-4AFB-9604-4994F6C19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489" y="3996882"/>
            <a:ext cx="1834432" cy="16863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>
            <a:hlinkClick r:id="rId5"/>
            <a:extLst>
              <a:ext uri="{FF2B5EF4-FFF2-40B4-BE49-F238E27FC236}">
                <a16:creationId xmlns:a16="http://schemas.microsoft.com/office/drawing/2014/main" id="{C7CD3F62-A989-465E-8B0F-A040B9AC5F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304" y="863871"/>
            <a:ext cx="3908298" cy="2602611"/>
          </a:xfrm>
          <a:prstGeom prst="rect">
            <a:avLst/>
          </a:prstGeom>
        </p:spPr>
      </p:pic>
      <p:pic>
        <p:nvPicPr>
          <p:cNvPr id="10" name="Image 9">
            <a:hlinkClick r:id="rId7"/>
            <a:extLst>
              <a:ext uri="{FF2B5EF4-FFF2-40B4-BE49-F238E27FC236}">
                <a16:creationId xmlns:a16="http://schemas.microsoft.com/office/drawing/2014/main" id="{E463C97B-7E8D-4203-A2C0-C88A479548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03848" y="3284984"/>
            <a:ext cx="5663470" cy="283349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3380C0E-4826-4A2F-B304-6FC4304DA5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967" y="1449228"/>
            <a:ext cx="1005840" cy="104698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38DCC81-14DC-477A-B16F-0ADE941FBA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507952"/>
            <a:ext cx="964406" cy="96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7381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 IA génératives d’images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Savez-vous que l’IA a fait son entrée dans le monde de l’art ?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https://foundation.app/gallery/ai-surrealism?tab=listings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3" name="Image 2">
            <a:hlinkClick r:id="rId5"/>
            <a:extLst>
              <a:ext uri="{FF2B5EF4-FFF2-40B4-BE49-F238E27FC236}">
                <a16:creationId xmlns:a16="http://schemas.microsoft.com/office/drawing/2014/main" id="{0421B5D3-73EE-47E8-BE7B-CEAA5EEABB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35" y="2413142"/>
            <a:ext cx="8854330" cy="307442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940A7CE-F63A-4D2E-A1BA-4EFE8A96B5A7}"/>
              </a:ext>
            </a:extLst>
          </p:cNvPr>
          <p:cNvSpPr txBox="1"/>
          <p:nvPr/>
        </p:nvSpPr>
        <p:spPr>
          <a:xfrm>
            <a:off x="683568" y="5657079"/>
            <a:ext cx="4572000" cy="332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342900" algn="ctr" eaLnBrk="1" hangingPunct="1">
              <a:lnSpc>
                <a:spcPct val="150000"/>
              </a:lnSpc>
            </a:pPr>
            <a:r>
              <a:rPr lang="fr-FR" sz="1200" i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Théâtre d'opéra spatial, Jason Allen (</a:t>
            </a:r>
            <a:r>
              <a:rPr lang="fr-FR" sz="1200" i="1" dirty="0" err="1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Midjourney</a:t>
            </a:r>
            <a:r>
              <a:rPr lang="fr-FR" sz="1200" i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59231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i="1" dirty="0" err="1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Yeri</a:t>
            </a:r>
            <a:r>
              <a:rPr lang="fr-FR" altLang="fr-FR" sz="1600" b="1" i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AI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https://yeri.ai/fr/app/image-generator</a:t>
            </a:r>
            <a:r>
              <a:rPr lang="fr-FR" altLang="fr-FR" sz="1400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11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Testons une IA générative d’images : </a:t>
            </a:r>
            <a:r>
              <a:rPr lang="fr-FR" altLang="fr-FR" sz="2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Yeri</a:t>
            </a: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AI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5288" y="5445224"/>
            <a:ext cx="68410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Pour vous aider à rédiger votre prompt en anglais</a:t>
            </a:r>
          </a:p>
          <a:p>
            <a:pPr>
              <a:lnSpc>
                <a:spcPct val="150000"/>
              </a:lnSpc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https://www.stable-diffusion-france.fr/simple-prompt-builder.php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cxnSp>
        <p:nvCxnSpPr>
          <p:cNvPr id="7" name="Connecteur droit avec flèche 6"/>
          <p:cNvCxnSpPr/>
          <p:nvPr/>
        </p:nvCxnSpPr>
        <p:spPr>
          <a:xfrm flipH="1" flipV="1">
            <a:off x="1475656" y="2326376"/>
            <a:ext cx="144016" cy="16652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81995DD8-931A-433D-9010-DEA21421C8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4836" y="859462"/>
            <a:ext cx="2250707" cy="78411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34D30EA-0855-489F-9855-1AEB075C2D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288" y="1643580"/>
            <a:ext cx="7948766" cy="378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0949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i="1" dirty="0" err="1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Yeri</a:t>
            </a:r>
            <a:r>
              <a:rPr lang="fr-FR" altLang="fr-FR" sz="1600" b="1" i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AI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https://yeri.ai/fr/app/image-generator</a:t>
            </a: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11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Testons une IA générative d’images : </a:t>
            </a:r>
            <a:r>
              <a:rPr lang="fr-FR" altLang="fr-FR" sz="2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Yeri</a:t>
            </a: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AI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678" y="1700808"/>
            <a:ext cx="3959040" cy="398238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9399" y="1916832"/>
            <a:ext cx="4047419" cy="4052191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683568" y="5833547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NURSE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5004048" y="6174907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SURGEON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FC890D1-76CF-429C-A9FA-259FEBBF11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4836" y="859462"/>
            <a:ext cx="2250707" cy="78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8894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Des assistants du quotidien boostés à l’IA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Outils de traduction et d’aide à la rédaction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Résumés de vidéos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Converser avec un PDF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7" name="Image 6">
            <a:hlinkClick r:id="rId4"/>
            <a:extLst>
              <a:ext uri="{FF2B5EF4-FFF2-40B4-BE49-F238E27FC236}">
                <a16:creationId xmlns:a16="http://schemas.microsoft.com/office/drawing/2014/main" id="{CFD99AFC-CEFE-4CFF-9474-A9ABC5FA56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68" y="2025765"/>
            <a:ext cx="1584176" cy="934923"/>
          </a:xfrm>
          <a:prstGeom prst="rect">
            <a:avLst/>
          </a:prstGeom>
        </p:spPr>
      </p:pic>
      <p:pic>
        <p:nvPicPr>
          <p:cNvPr id="9" name="Image 8">
            <a:hlinkClick r:id="rId6"/>
            <a:extLst>
              <a:ext uri="{FF2B5EF4-FFF2-40B4-BE49-F238E27FC236}">
                <a16:creationId xmlns:a16="http://schemas.microsoft.com/office/drawing/2014/main" id="{CEDC1C1E-C4EA-4BC7-9E6D-D11457EED9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55" y="3609248"/>
            <a:ext cx="934923" cy="934923"/>
          </a:xfrm>
          <a:prstGeom prst="rect">
            <a:avLst/>
          </a:prstGeom>
        </p:spPr>
      </p:pic>
      <p:pic>
        <p:nvPicPr>
          <p:cNvPr id="10" name="Image 9">
            <a:hlinkClick r:id="rId8"/>
            <a:extLst>
              <a:ext uri="{FF2B5EF4-FFF2-40B4-BE49-F238E27FC236}">
                <a16:creationId xmlns:a16="http://schemas.microsoft.com/office/drawing/2014/main" id="{726B9538-BDDF-4414-8F88-D8E318A8E6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80" y="5155280"/>
            <a:ext cx="2163410" cy="862933"/>
          </a:xfrm>
          <a:prstGeom prst="rect">
            <a:avLst/>
          </a:prstGeom>
        </p:spPr>
      </p:pic>
      <p:pic>
        <p:nvPicPr>
          <p:cNvPr id="4" name="Image 3">
            <a:hlinkClick r:id="rId10"/>
            <a:extLst>
              <a:ext uri="{FF2B5EF4-FFF2-40B4-BE49-F238E27FC236}">
                <a16:creationId xmlns:a16="http://schemas.microsoft.com/office/drawing/2014/main" id="{6A2AAB13-AC92-4529-9820-AEDD4B6C622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4" r="27689" b="7594"/>
          <a:stretch/>
        </p:blipFill>
        <p:spPr>
          <a:xfrm>
            <a:off x="2801641" y="2025765"/>
            <a:ext cx="1770359" cy="1008112"/>
          </a:xfrm>
          <a:prstGeom prst="rect">
            <a:avLst/>
          </a:prstGeom>
        </p:spPr>
      </p:pic>
      <p:pic>
        <p:nvPicPr>
          <p:cNvPr id="2" name="Image 1">
            <a:hlinkClick r:id="rId12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85882" y="5333714"/>
            <a:ext cx="1986590" cy="675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8336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Astuce de complémentarité d’une IA Générative avec Zotero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11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Converser avec un PDF via </a:t>
            </a:r>
            <a:r>
              <a:rPr lang="fr-FR" altLang="fr-FR" sz="2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Copilot</a:t>
            </a:r>
            <a:endParaRPr lang="fr-FR" altLang="fr-FR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257" y="2636912"/>
            <a:ext cx="3710868" cy="28803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7436" y="2636912"/>
            <a:ext cx="4185833" cy="28803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10"/>
          <p:cNvSpPr/>
          <p:nvPr/>
        </p:nvSpPr>
        <p:spPr>
          <a:xfrm>
            <a:off x="303733" y="1844824"/>
            <a:ext cx="3096344" cy="792088"/>
          </a:xfrm>
          <a:prstGeom prst="wedgeRectCallout">
            <a:avLst>
              <a:gd name="adj1" fmla="val -17479"/>
              <a:gd name="adj2" fmla="val 8905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Rechercher un article dans une base de données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39029" y="1844824"/>
            <a:ext cx="4185833" cy="762698"/>
          </a:xfrm>
          <a:prstGeom prst="wedgeRectCallout">
            <a:avLst>
              <a:gd name="adj1" fmla="val -22987"/>
              <a:gd name="adj2" fmla="val 72794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Demander un résumé du PDF dans la langue et au format de votre choix.</a:t>
            </a:r>
          </a:p>
        </p:txBody>
      </p:sp>
      <p:sp>
        <p:nvSpPr>
          <p:cNvPr id="13" name="Ellipse 12"/>
          <p:cNvSpPr/>
          <p:nvPr/>
        </p:nvSpPr>
        <p:spPr>
          <a:xfrm>
            <a:off x="319257" y="1452548"/>
            <a:ext cx="508327" cy="50405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/>
              <a:t>1</a:t>
            </a:r>
          </a:p>
        </p:txBody>
      </p:sp>
      <p:sp>
        <p:nvSpPr>
          <p:cNvPr id="14" name="Ellipse 13"/>
          <p:cNvSpPr/>
          <p:nvPr/>
        </p:nvSpPr>
        <p:spPr>
          <a:xfrm>
            <a:off x="4233696" y="1452548"/>
            <a:ext cx="508327" cy="50405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245046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Astuce de complémentarité d’une IA Générative avec Zotero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11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Converser avec un PDF via </a:t>
            </a:r>
            <a:r>
              <a:rPr lang="fr-FR" altLang="fr-FR" sz="20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Copilot</a:t>
            </a:r>
            <a:endParaRPr lang="fr-FR" altLang="fr-FR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733" y="1296123"/>
            <a:ext cx="8244408" cy="23754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Rectangle 15"/>
          <p:cNvSpPr/>
          <p:nvPr/>
        </p:nvSpPr>
        <p:spPr>
          <a:xfrm>
            <a:off x="4716016" y="2516142"/>
            <a:ext cx="2193702" cy="365148"/>
          </a:xfrm>
          <a:prstGeom prst="wedgeRectCallout">
            <a:avLst>
              <a:gd name="adj1" fmla="val -65148"/>
              <a:gd name="adj2" fmla="val 19073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Ajouter une note</a:t>
            </a:r>
          </a:p>
        </p:txBody>
      </p:sp>
      <p:sp>
        <p:nvSpPr>
          <p:cNvPr id="17" name="Ellipse 16"/>
          <p:cNvSpPr/>
          <p:nvPr/>
        </p:nvSpPr>
        <p:spPr>
          <a:xfrm>
            <a:off x="6655554" y="2629262"/>
            <a:ext cx="508327" cy="50405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/>
              <a:t>3</a:t>
            </a: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733" y="3797200"/>
            <a:ext cx="6822078" cy="193539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Rectangle 18"/>
          <p:cNvSpPr/>
          <p:nvPr/>
        </p:nvSpPr>
        <p:spPr>
          <a:xfrm>
            <a:off x="3169979" y="4708973"/>
            <a:ext cx="2193702" cy="365148"/>
          </a:xfrm>
          <a:prstGeom prst="wedgeRectCallout">
            <a:avLst>
              <a:gd name="adj1" fmla="val 71155"/>
              <a:gd name="adj2" fmla="val -16486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Coller le résumé</a:t>
            </a:r>
          </a:p>
        </p:txBody>
      </p:sp>
      <p:sp>
        <p:nvSpPr>
          <p:cNvPr id="21" name="Ellipse 20"/>
          <p:cNvSpPr/>
          <p:nvPr/>
        </p:nvSpPr>
        <p:spPr>
          <a:xfrm>
            <a:off x="2915815" y="4368869"/>
            <a:ext cx="508327" cy="50405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/>
              <a:t>4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308277" y="5985894"/>
            <a:ext cx="6476041" cy="7232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500" dirty="0">
                <a:solidFill>
                  <a:srgbClr val="FF0000"/>
                </a:solidFill>
              </a:rPr>
              <a:t>Attention</a:t>
            </a:r>
            <a:r>
              <a:rPr lang="fr-FR" sz="1500" dirty="0"/>
              <a:t>, ce n’est qu’une 1</a:t>
            </a:r>
            <a:r>
              <a:rPr lang="fr-FR" sz="1500" baseline="30000" dirty="0"/>
              <a:t>ère</a:t>
            </a:r>
            <a:r>
              <a:rPr lang="fr-FR" sz="1500" dirty="0"/>
              <a:t> approche, rien ne vaut une </a:t>
            </a:r>
            <a:r>
              <a:rPr lang="fr-FR" sz="1500" b="1" dirty="0"/>
              <a:t>lecture</a:t>
            </a:r>
            <a:r>
              <a:rPr lang="fr-FR" sz="1500" dirty="0"/>
              <a:t> </a:t>
            </a:r>
            <a:r>
              <a:rPr lang="fr-FR" sz="1500" b="1" dirty="0"/>
              <a:t>complète</a:t>
            </a:r>
            <a:r>
              <a:rPr lang="fr-FR" sz="1500" dirty="0"/>
              <a:t> </a:t>
            </a:r>
            <a:r>
              <a:rPr lang="fr-FR" sz="1500" b="1" dirty="0"/>
              <a:t>de l’article </a:t>
            </a:r>
            <a:r>
              <a:rPr lang="fr-FR" sz="1500" dirty="0"/>
              <a:t>pour ne pas passer à côté de données importantes !</a:t>
            </a:r>
          </a:p>
          <a:p>
            <a:r>
              <a:rPr lang="fr-FR" sz="1100" dirty="0">
                <a:hlinkClick r:id="rId6"/>
              </a:rPr>
              <a:t>https://theconversation.com/deleguer-la-lecture-a-lia-quels-savoirs-et-plaisirs-sacrifions-nous-263282</a:t>
            </a:r>
            <a:r>
              <a:rPr lang="fr-FR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27688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Problèmes généraux de l’IA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IA et sobriété numérique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EA5B808-DF2C-4C3B-99F6-39093101F22C}"/>
              </a:ext>
            </a:extLst>
          </p:cNvPr>
          <p:cNvSpPr txBox="1"/>
          <p:nvPr/>
        </p:nvSpPr>
        <p:spPr>
          <a:xfrm>
            <a:off x="395288" y="4653136"/>
            <a:ext cx="82296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hlinkClick r:id="rId4"/>
              </a:rPr>
              <a:t>https://www.standblog.org/blog/post/2023/04/17/ChatGPT-et-l-IA-generative-sont-ils-compatibles-avec-le-virage-climatique</a:t>
            </a:r>
            <a:endParaRPr lang="fr-FR" sz="1100" dirty="0"/>
          </a:p>
          <a:p>
            <a:endParaRPr lang="fr-FR" sz="1100" dirty="0"/>
          </a:p>
          <a:p>
            <a:r>
              <a:rPr lang="fr-FR" sz="1100" dirty="0">
                <a:hlinkClick r:id="rId5"/>
              </a:rPr>
              <a:t>https://reporterre.net/L-insoutenable-cout-ecologique-du-boom-de-l-IA</a:t>
            </a:r>
            <a:r>
              <a:rPr lang="fr-FR" sz="1100" dirty="0"/>
              <a:t>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1A0A9F4-6A1A-4AD7-BCCA-BE0D46B0C8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04" y="2245896"/>
            <a:ext cx="8928992" cy="162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904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r>
              <a:rPr lang="fr-FR" altLang="fr-FR" sz="14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Plan de formation</a:t>
            </a: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D60F712-9864-4888-9490-E9624A1C3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979" y="1268760"/>
            <a:ext cx="6099237" cy="555240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Problèmes généraux de l’IA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IA et responsabilités sociales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7" name="Image 6">
            <a:hlinkClick r:id="rId4"/>
            <a:extLst>
              <a:ext uri="{FF2B5EF4-FFF2-40B4-BE49-F238E27FC236}">
                <a16:creationId xmlns:a16="http://schemas.microsoft.com/office/drawing/2014/main" id="{ADF287F6-444A-4C1A-B47D-DD6204547E1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259632" y="1732023"/>
            <a:ext cx="4770120" cy="47371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38C0788-BB82-4898-A218-1A2180191638}"/>
              </a:ext>
            </a:extLst>
          </p:cNvPr>
          <p:cNvSpPr/>
          <p:nvPr/>
        </p:nvSpPr>
        <p:spPr>
          <a:xfrm>
            <a:off x="1259632" y="6473324"/>
            <a:ext cx="141577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>
                <a:hlinkClick r:id="rId4"/>
              </a:rPr>
              <a:t>Infographie </a:t>
            </a:r>
            <a:r>
              <a:rPr lang="fr-FR" sz="1000" i="1" dirty="0">
                <a:hlinkClick r:id="rId4"/>
              </a:rPr>
              <a:t>Libération</a:t>
            </a:r>
            <a:endParaRPr lang="fr-FR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7723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Problèmes généraux de l’IA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IA et responsabilités sociales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F2DEBC3-C8FC-43A2-9327-87CA76393E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483" y="1844824"/>
            <a:ext cx="2508870" cy="374657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0331120-73B3-464C-946E-DBBD35164F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213" y="2457450"/>
            <a:ext cx="2352675" cy="19431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45D3209-EB8C-41E7-B50E-F6E675BE10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60" y="2543175"/>
            <a:ext cx="2581275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1351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Problèmes généraux de l’IA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IA et responsabilités sociales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627A4DA-F678-49F1-81E6-7D502977B4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32" y="1804027"/>
            <a:ext cx="6432416" cy="428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168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Problèmes généraux de l’IA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IA et modèle économique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FFD6119-750E-40F2-A7F0-B968F56667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600" b="9806"/>
          <a:stretch/>
        </p:blipFill>
        <p:spPr>
          <a:xfrm>
            <a:off x="395289" y="1870542"/>
            <a:ext cx="6624984" cy="41476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42C5185-BCEF-400F-9CDE-828F49C621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46" y="5384968"/>
            <a:ext cx="2349939" cy="131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6779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Problèmes généraux de l’IA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IA et modèle économique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11" name="Image 10">
            <a:hlinkClick r:id="rId4"/>
            <a:extLst>
              <a:ext uri="{FF2B5EF4-FFF2-40B4-BE49-F238E27FC236}">
                <a16:creationId xmlns:a16="http://schemas.microsoft.com/office/drawing/2014/main" id="{5DE72E60-B8B0-431E-8BC5-69522E6DF1B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182557"/>
            <a:ext cx="3652457" cy="1200150"/>
          </a:xfrm>
          <a:prstGeom prst="rect">
            <a:avLst/>
          </a:prstGeom>
        </p:spPr>
      </p:pic>
      <p:pic>
        <p:nvPicPr>
          <p:cNvPr id="12" name="Picture 6" descr="BLOOM">
            <a:hlinkClick r:id="rId6"/>
            <a:extLst>
              <a:ext uri="{FF2B5EF4-FFF2-40B4-BE49-F238E27FC236}">
                <a16:creationId xmlns:a16="http://schemas.microsoft.com/office/drawing/2014/main" id="{736E8036-4FD8-4D31-BA2B-7F4065CC3AC5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7" y="2189220"/>
            <a:ext cx="3768090" cy="1529715"/>
          </a:xfrm>
          <a:prstGeom prst="rect">
            <a:avLst/>
          </a:prstGeom>
          <a:noFill/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35AE4D6-5E55-4319-9ACC-1E4CF3F06E08}"/>
              </a:ext>
            </a:extLst>
          </p:cNvPr>
          <p:cNvSpPr txBox="1"/>
          <p:nvPr/>
        </p:nvSpPr>
        <p:spPr>
          <a:xfrm>
            <a:off x="4380744" y="3414152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latin typeface="Verdana" panose="020B0604030504040204" pitchFamily="34" charset="0"/>
                <a:ea typeface="Verdana" panose="020B0604030504040204" pitchFamily="34" charset="0"/>
              </a:rPr>
              <a:t>L’intelligence artificielle </a:t>
            </a:r>
          </a:p>
          <a:p>
            <a:pPr algn="ctr"/>
            <a:r>
              <a:rPr lang="fr-FR" sz="1600" b="1" i="1" dirty="0">
                <a:latin typeface="Verdana" panose="020B0604030504040204" pitchFamily="34" charset="0"/>
                <a:ea typeface="Verdana" panose="020B0604030504040204" pitchFamily="34" charset="0"/>
              </a:rPr>
              <a:t>made in</a:t>
            </a:r>
            <a:r>
              <a:rPr lang="fr-FR" sz="1600" b="1" dirty="0">
                <a:latin typeface="Verdana" panose="020B0604030504040204" pitchFamily="34" charset="0"/>
                <a:ea typeface="Verdana" panose="020B0604030504040204" pitchFamily="34" charset="0"/>
              </a:rPr>
              <a:t> France</a:t>
            </a:r>
          </a:p>
        </p:txBody>
      </p:sp>
    </p:spTree>
    <p:extLst>
      <p:ext uri="{BB962C8B-B14F-4D97-AF65-F5344CB8AC3E}">
        <p14:creationId xmlns:p14="http://schemas.microsoft.com/office/powerpoint/2010/main" val="3001777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Questions posées par les IA génératives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Des informations fausses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5" name="Image 4">
            <a:hlinkClick r:id="rId4"/>
            <a:extLst>
              <a:ext uri="{FF2B5EF4-FFF2-40B4-BE49-F238E27FC236}">
                <a16:creationId xmlns:a16="http://schemas.microsoft.com/office/drawing/2014/main" id="{69C9A39C-4D65-4EFF-B93B-F2C6CCD6CB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4606" y="1473721"/>
            <a:ext cx="5771198" cy="4365104"/>
          </a:xfrm>
          <a:prstGeom prst="rect">
            <a:avLst/>
          </a:prstGeom>
        </p:spPr>
      </p:pic>
      <p:pic>
        <p:nvPicPr>
          <p:cNvPr id="13" name="Image 12">
            <a:hlinkClick r:id="rId6"/>
            <a:extLst>
              <a:ext uri="{FF2B5EF4-FFF2-40B4-BE49-F238E27FC236}">
                <a16:creationId xmlns:a16="http://schemas.microsoft.com/office/drawing/2014/main" id="{6F115BAA-4F18-491A-9064-B0D2C3DECA7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1" t="1407" r="1508" b="-1"/>
          <a:stretch/>
        </p:blipFill>
        <p:spPr>
          <a:xfrm>
            <a:off x="34372" y="3326141"/>
            <a:ext cx="5395628" cy="343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9135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Questions posées par les IA génératives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Des informations biaisées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3" name="Image 2">
            <a:hlinkClick r:id="rId4"/>
            <a:extLst>
              <a:ext uri="{FF2B5EF4-FFF2-40B4-BE49-F238E27FC236}">
                <a16:creationId xmlns:a16="http://schemas.microsoft.com/office/drawing/2014/main" id="{06A92C9F-5443-4774-AD0E-16D0175B50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89" y="1822068"/>
            <a:ext cx="2556245" cy="4973239"/>
          </a:xfrm>
          <a:prstGeom prst="rect">
            <a:avLst/>
          </a:prstGeom>
        </p:spPr>
      </p:pic>
      <p:pic>
        <p:nvPicPr>
          <p:cNvPr id="7" name="Image 6">
            <a:hlinkClick r:id="rId4"/>
            <a:extLst>
              <a:ext uri="{FF2B5EF4-FFF2-40B4-BE49-F238E27FC236}">
                <a16:creationId xmlns:a16="http://schemas.microsoft.com/office/drawing/2014/main" id="{95A8BD90-77F9-4C21-9B10-D86D9EBDC2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715" y="1822067"/>
            <a:ext cx="2556245" cy="497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2193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Questions posées par les IA génératives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Des informations créées de toute pièce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8" name="Image 7">
            <a:hlinkClick r:id="rId4"/>
            <a:extLst>
              <a:ext uri="{FF2B5EF4-FFF2-40B4-BE49-F238E27FC236}">
                <a16:creationId xmlns:a16="http://schemas.microsoft.com/office/drawing/2014/main" id="{9C32E52D-C3EA-4081-BAE7-62584BC07E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112" y="1630423"/>
            <a:ext cx="4886325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484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IA, plagiat, intégrité académique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Droit d’auteur et IA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r>
              <a:rPr lang="fr-FR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L’IA de type </a:t>
            </a:r>
            <a:r>
              <a:rPr lang="fr-FR" sz="14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ChatGPT</a:t>
            </a:r>
            <a:r>
              <a:rPr lang="fr-FR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ne peut pas être considérée comme un auteur, du coup pas de plagiat au sens juridique du terme. 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r>
              <a:rPr lang="fr-FR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Ne se pose pas moins la question de la réutilisation de ses contenus. 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sz="14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r>
              <a:rPr lang="fr-FR" sz="14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AIgiarism</a:t>
            </a:r>
            <a:r>
              <a:rPr lang="fr-FR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(plagiat des contenus fournis par une IA)</a:t>
            </a: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034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686598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IA, plagiat, intégrité académique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Aparté sur la détection de l’utilisation d’une IA générative textuelle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00050" lvl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</a:rPr>
              <a:t>La détection humaine des enseignants est en soit à prévoir</a:t>
            </a:r>
          </a:p>
          <a:p>
            <a:pPr marL="800100" lvl="2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000" dirty="0">
                <a:latin typeface="Verdana" pitchFamily="34" charset="0"/>
                <a:ea typeface="Verdana" pitchFamily="34" charset="0"/>
              </a:rPr>
              <a:t>Amélioration soudaine de la qualité des devoirs</a:t>
            </a:r>
          </a:p>
          <a:p>
            <a:pPr marL="800100" lvl="2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000" dirty="0">
                <a:latin typeface="Verdana" pitchFamily="34" charset="0"/>
                <a:ea typeface="Verdana" pitchFamily="34" charset="0"/>
              </a:rPr>
              <a:t>Récurrences non justifiées d’une copie à l’autre</a:t>
            </a:r>
          </a:p>
          <a:p>
            <a:pPr marL="800100" lvl="2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000" dirty="0">
                <a:latin typeface="Verdana" pitchFamily="34" charset="0"/>
                <a:ea typeface="Verdana" pitchFamily="34" charset="0"/>
              </a:rPr>
              <a:t>Mention de connaissances qui ne relèvent ni du champ de compétences ni de l’expertise de l’étudiant</a:t>
            </a:r>
          </a:p>
          <a:p>
            <a:pPr marL="0" lvl="2" indent="-34290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</a:endParaRPr>
          </a:p>
          <a:p>
            <a:pPr marL="457200" lvl="3" indent="-34290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i="1" dirty="0">
                <a:latin typeface="Verdana" pitchFamily="34" charset="0"/>
                <a:ea typeface="Verdana" pitchFamily="34" charset="0"/>
              </a:rPr>
              <a:t>ChatGPT style</a:t>
            </a:r>
            <a:r>
              <a:rPr lang="fr-FR" altLang="fr-FR" sz="1400" dirty="0">
                <a:latin typeface="Verdana" pitchFamily="34" charset="0"/>
                <a:ea typeface="Verdana" pitchFamily="34" charset="0"/>
              </a:rPr>
              <a:t>, détecter les mots pour détecter</a:t>
            </a:r>
          </a:p>
          <a:p>
            <a:pPr marL="800100" lvl="2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Font typeface="Arial" panose="020B0604020202020204" pitchFamily="34" charset="0"/>
              <a:buChar char="•"/>
            </a:pPr>
            <a:r>
              <a:rPr lang="fr-FR" altLang="fr-FR" sz="1000" dirty="0">
                <a:latin typeface="Verdana" pitchFamily="34" charset="0"/>
                <a:ea typeface="Verdana" pitchFamily="34" charset="0"/>
              </a:rPr>
              <a:t>Il abuse des adjectifs et souvent en fait un mauvais usage dans le sens</a:t>
            </a:r>
          </a:p>
          <a:p>
            <a:pPr marL="800100" lvl="2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Font typeface="Arial" panose="020B0604020202020204" pitchFamily="34" charset="0"/>
              <a:buChar char="•"/>
            </a:pPr>
            <a:r>
              <a:rPr lang="fr-FR" altLang="fr-FR" sz="1000" dirty="0">
                <a:latin typeface="Verdana" pitchFamily="34" charset="0"/>
                <a:ea typeface="Verdana" pitchFamily="34" charset="0"/>
              </a:rPr>
              <a:t>Il met trop de connecteurs ce qui fait des phrases « pompeuses »</a:t>
            </a:r>
          </a:p>
          <a:p>
            <a:pPr marL="800100" lvl="2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Font typeface="Arial" panose="020B0604020202020204" pitchFamily="34" charset="0"/>
              <a:buChar char="•"/>
            </a:pPr>
            <a:r>
              <a:rPr lang="fr-FR" altLang="fr-FR" sz="1000" dirty="0">
                <a:latin typeface="Verdana" pitchFamily="34" charset="0"/>
                <a:ea typeface="Verdana" pitchFamily="34" charset="0"/>
              </a:rPr>
              <a:t>Il met souvent au début « </a:t>
            </a:r>
            <a:r>
              <a:rPr lang="fr-FR" altLang="fr-FR" sz="1000" i="1" dirty="0">
                <a:latin typeface="Verdana" pitchFamily="34" charset="0"/>
                <a:ea typeface="Verdana" pitchFamily="34" charset="0"/>
              </a:rPr>
              <a:t>imaginez</a:t>
            </a:r>
            <a:r>
              <a:rPr lang="fr-FR" altLang="fr-FR" sz="1000" dirty="0">
                <a:latin typeface="Verdana" pitchFamily="34" charset="0"/>
                <a:ea typeface="Verdana" pitchFamily="34" charset="0"/>
              </a:rPr>
              <a:t> », « </a:t>
            </a:r>
            <a:r>
              <a:rPr lang="fr-FR" altLang="fr-FR" sz="1000" i="1" dirty="0">
                <a:latin typeface="Verdana" pitchFamily="34" charset="0"/>
                <a:ea typeface="Verdana" pitchFamily="34" charset="0"/>
              </a:rPr>
              <a:t>dans un monde où</a:t>
            </a:r>
            <a:r>
              <a:rPr lang="fr-FR" altLang="fr-FR" sz="1000" dirty="0">
                <a:latin typeface="Verdana" pitchFamily="34" charset="0"/>
                <a:ea typeface="Verdana" pitchFamily="34" charset="0"/>
              </a:rPr>
              <a:t>… »</a:t>
            </a:r>
          </a:p>
          <a:p>
            <a:pPr marL="800100" lvl="2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Font typeface="Arial" panose="020B0604020202020204" pitchFamily="34" charset="0"/>
              <a:buChar char="•"/>
            </a:pPr>
            <a:r>
              <a:rPr lang="fr-FR" altLang="fr-FR" sz="1000" dirty="0">
                <a:latin typeface="Verdana" pitchFamily="34" charset="0"/>
                <a:ea typeface="Verdana" pitchFamily="34" charset="0"/>
              </a:rPr>
              <a:t>Il met souvent dans le texte « </a:t>
            </a:r>
            <a:r>
              <a:rPr lang="fr-FR" altLang="fr-FR" sz="1000" i="1" dirty="0">
                <a:latin typeface="Verdana" pitchFamily="34" charset="0"/>
                <a:ea typeface="Verdana" pitchFamily="34" charset="0"/>
              </a:rPr>
              <a:t>il est important de rappeler que </a:t>
            </a:r>
            <a:r>
              <a:rPr lang="fr-FR" altLang="fr-FR" sz="1000" dirty="0">
                <a:latin typeface="Verdana" pitchFamily="34" charset="0"/>
                <a:ea typeface="Verdana" pitchFamily="34" charset="0"/>
              </a:rPr>
              <a:t>», « </a:t>
            </a:r>
            <a:r>
              <a:rPr lang="fr-FR" altLang="fr-FR" sz="1000" i="1" dirty="0">
                <a:latin typeface="Verdana" pitchFamily="34" charset="0"/>
                <a:ea typeface="Verdana" pitchFamily="34" charset="0"/>
              </a:rPr>
              <a:t>en raison du fait que </a:t>
            </a:r>
            <a:r>
              <a:rPr lang="fr-FR" altLang="fr-FR" sz="1000" dirty="0">
                <a:latin typeface="Verdana" pitchFamily="34" charset="0"/>
                <a:ea typeface="Verdana" pitchFamily="34" charset="0"/>
              </a:rPr>
              <a:t>»</a:t>
            </a:r>
          </a:p>
          <a:p>
            <a:pPr marL="800100" lvl="2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Font typeface="Arial" panose="020B0604020202020204" pitchFamily="34" charset="0"/>
              <a:buChar char="•"/>
            </a:pPr>
            <a:endParaRPr lang="fr-FR" altLang="fr-FR" sz="1000" dirty="0">
              <a:latin typeface="Verdana" pitchFamily="34" charset="0"/>
              <a:ea typeface="Verdana" pitchFamily="34" charset="0"/>
            </a:endParaRPr>
          </a:p>
          <a:p>
            <a:pPr marL="800100" lvl="2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Font typeface="Arial" panose="020B0604020202020204" pitchFamily="34" charset="0"/>
              <a:buChar char="•"/>
            </a:pPr>
            <a:r>
              <a:rPr lang="fr-FR" altLang="fr-FR" sz="1000" dirty="0">
                <a:latin typeface="Verdana" pitchFamily="34" charset="0"/>
                <a:ea typeface="Verdana" pitchFamily="34" charset="0"/>
              </a:rPr>
              <a:t>Écrit quelque chose de manifestement faux sans aucun recul !!</a:t>
            </a:r>
          </a:p>
          <a:p>
            <a:pPr marL="914400" lvl="4" indent="-34290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Font typeface="Arial" panose="020B0604020202020204" pitchFamily="34" charset="0"/>
              <a:buChar char="•"/>
            </a:pPr>
            <a:endParaRPr lang="fr-FR" altLang="fr-FR" sz="1400" dirty="0">
              <a:latin typeface="Verdana" pitchFamily="34" charset="0"/>
              <a:ea typeface="Verdana" pitchFamily="34" charset="0"/>
            </a:endParaRPr>
          </a:p>
          <a:p>
            <a:pPr marL="571500" lvl="2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000" dirty="0">
              <a:latin typeface="Verdana" pitchFamily="34" charset="0"/>
              <a:ea typeface="Verdana" pitchFamily="34" charset="0"/>
            </a:endParaRPr>
          </a:p>
          <a:p>
            <a:pPr marL="800100" lvl="2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000" dirty="0">
              <a:latin typeface="Verdana" pitchFamily="34" charset="0"/>
              <a:ea typeface="Verdana" pitchFamily="34" charset="0"/>
            </a:endParaRPr>
          </a:p>
          <a:p>
            <a:pPr marL="400050" lvl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00050" lvl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00050" lvl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00050" lvl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990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Définitions et repères</a:t>
            </a:r>
            <a:b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L’intelligence artificielle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L’IA est un ensemble de théories et de techniques visant à réaliser des machines capables de simuler l’intelligence humaine (ce qui comprend la capacité à apprendre, à raisonner, à reconnaître des motifs, à comprendre le langage naturel et à prendre des décisions)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r>
              <a:rPr lang="fr-FR" altLang="fr-FR" sz="1200" i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Encyclopédie Larousse</a:t>
            </a: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5383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686598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IA, plagiat, intégrité académique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Aparté sur la détection de l’utilisation d’une IA générative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00050" lvl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</a:rPr>
              <a:t>IAG textuelle</a:t>
            </a:r>
          </a:p>
          <a:p>
            <a:pPr marL="400050" lvl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00050" lvl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00050" lvl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00050" lvl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75339"/>
            <a:ext cx="1311364" cy="68272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5CC8C7D-7E09-4AAB-8539-8522A659CD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2666531"/>
            <a:ext cx="2663270" cy="762469"/>
          </a:xfrm>
          <a:prstGeom prst="rect">
            <a:avLst/>
          </a:prstGeom>
        </p:spPr>
      </p:pic>
      <p:pic>
        <p:nvPicPr>
          <p:cNvPr id="13" name="Image 12">
            <a:hlinkClick r:id="rId5"/>
            <a:extLst>
              <a:ext uri="{FF2B5EF4-FFF2-40B4-BE49-F238E27FC236}">
                <a16:creationId xmlns:a16="http://schemas.microsoft.com/office/drawing/2014/main" id="{2801A00F-75DE-41BD-BBA2-9D8D42B8E3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560" y="3527857"/>
            <a:ext cx="3959414" cy="1410541"/>
          </a:xfrm>
          <a:prstGeom prst="rect">
            <a:avLst/>
          </a:prstGeom>
        </p:spPr>
      </p:pic>
      <p:pic>
        <p:nvPicPr>
          <p:cNvPr id="2" name="Image 1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40237" y="3574337"/>
            <a:ext cx="3967463" cy="131758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0237" y="4938398"/>
            <a:ext cx="3939514" cy="49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4009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 err="1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GPTZero</a:t>
            </a: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https://gptzero.me/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Texte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11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Détecter l’utilisation d’une IAG textuelle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7" name="Image 6">
            <a:hlinkClick r:id="rId3"/>
            <a:extLst>
              <a:ext uri="{FF2B5EF4-FFF2-40B4-BE49-F238E27FC236}">
                <a16:creationId xmlns:a16="http://schemas.microsoft.com/office/drawing/2014/main" id="{1C0C1C3A-2B40-46B8-8D3B-470D9A55C8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236" y="702217"/>
            <a:ext cx="1800200" cy="86944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41465F6-DBA6-42A0-AAA5-42D1FE2D43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732" y="1747817"/>
            <a:ext cx="8748712" cy="414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7649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04065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 err="1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GPTZero</a:t>
            </a: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https://gptzero.me/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11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Détecter l’utilisation d’une IAG textuelle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04FE61B-8A0B-4BC5-A9FF-E0E4C1CA6E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485" y="1700808"/>
            <a:ext cx="4590439" cy="4536504"/>
          </a:xfrm>
          <a:prstGeom prst="rect">
            <a:avLst/>
          </a:prstGeom>
        </p:spPr>
      </p:pic>
      <p:pic>
        <p:nvPicPr>
          <p:cNvPr id="12" name="Image 11">
            <a:hlinkClick r:id="rId3"/>
            <a:extLst>
              <a:ext uri="{FF2B5EF4-FFF2-40B4-BE49-F238E27FC236}">
                <a16:creationId xmlns:a16="http://schemas.microsoft.com/office/drawing/2014/main" id="{7A49ABAD-91C0-48AA-9E92-D63302DAD1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660460"/>
            <a:ext cx="2376264" cy="114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0835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IA, plagiat, intégrité académique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Aparté sur la détection de l’utilisation d’une IA générative d’images</a:t>
            </a:r>
          </a:p>
          <a:p>
            <a:pPr marL="400050" lvl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10" name="Image 9">
            <a:hlinkClick r:id="rId4"/>
            <a:extLst>
              <a:ext uri="{FF2B5EF4-FFF2-40B4-BE49-F238E27FC236}">
                <a16:creationId xmlns:a16="http://schemas.microsoft.com/office/drawing/2014/main" id="{096725EE-097B-4CA2-8122-27484C7C00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381" y="2419541"/>
            <a:ext cx="2762907" cy="1513672"/>
          </a:xfrm>
          <a:prstGeom prst="rect">
            <a:avLst/>
          </a:prstGeom>
        </p:spPr>
      </p:pic>
      <p:pic>
        <p:nvPicPr>
          <p:cNvPr id="8" name="Image 7">
            <a:hlinkClick r:id="rId6"/>
            <a:extLst>
              <a:ext uri="{FF2B5EF4-FFF2-40B4-BE49-F238E27FC236}">
                <a16:creationId xmlns:a16="http://schemas.microsoft.com/office/drawing/2014/main" id="{E3613057-2421-4B6E-B524-61FE649F04B5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636712" y="2308967"/>
            <a:ext cx="4460240" cy="173482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ECEDFB4-480F-4D2F-899C-BE0C461AA03B}"/>
              </a:ext>
            </a:extLst>
          </p:cNvPr>
          <p:cNvSpPr/>
          <p:nvPr/>
        </p:nvSpPr>
        <p:spPr>
          <a:xfrm>
            <a:off x="3995936" y="3429000"/>
            <a:ext cx="288032" cy="36004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17615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Moteur de recherche inversé de </a:t>
            </a:r>
            <a:r>
              <a:rPr lang="fr-FR" altLang="fr-FR" sz="1600" b="1" i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Google Images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https://images.google.com/</a:t>
            </a: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  <a:hlinkClick r:id="rId4" action="ppaction://hlinkfile"/>
              </a:rPr>
              <a:t>Image disponible sur TERA</a:t>
            </a: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Ou test sur lien URL :</a:t>
            </a: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400" u="sng" dirty="0">
                <a:hlinkClick r:id="rId5"/>
              </a:rPr>
              <a:t>https://pbs.twimg.com/media/FzVZ8TDWIAAiFo0?format=jpg&amp;name=900x900</a:t>
            </a:r>
            <a:r>
              <a:rPr lang="fr-FR" sz="1400" dirty="0"/>
              <a:t> </a:t>
            </a:r>
            <a:endParaRPr lang="fr-FR" dirty="0"/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11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Détecter l’utilisation d’une IAG d’images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284984"/>
            <a:ext cx="4680520" cy="261847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154" y="1171635"/>
            <a:ext cx="2152364" cy="73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4282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IA, plagiat, intégrité académique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L’impératif de l’intégrité académique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46444EA-4621-4235-ADFB-A118753A2D2B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08039" y="1947776"/>
            <a:ext cx="7485935" cy="390195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5CDD8A7-0839-48A2-8F05-DCCAA835A853}"/>
              </a:ext>
            </a:extLst>
          </p:cNvPr>
          <p:cNvSpPr txBox="1"/>
          <p:nvPr/>
        </p:nvSpPr>
        <p:spPr>
          <a:xfrm>
            <a:off x="400900" y="5697909"/>
            <a:ext cx="813153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2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7C2FD5-2C1D-43C2-BD3D-826ED83A5302}"/>
              </a:ext>
            </a:extLst>
          </p:cNvPr>
          <p:cNvSpPr/>
          <p:nvPr/>
        </p:nvSpPr>
        <p:spPr>
          <a:xfrm>
            <a:off x="611560" y="6153186"/>
            <a:ext cx="9749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>
                <a:hlinkClick r:id="rId5"/>
              </a:rPr>
              <a:t> </a:t>
            </a:r>
            <a:r>
              <a:rPr lang="fr-FR" sz="1100" u="sng" dirty="0">
                <a:solidFill>
                  <a:srgbClr val="0563C1"/>
                </a:solidFill>
                <a:latin typeface="Calibri" panose="020F0502020204030204" pitchFamily="34" charset="0"/>
                <a:cs typeface="Times New Roman" panose="02020603050405020304" pitchFamily="18" charset="0"/>
                <a:hlinkClick r:id="rId5"/>
              </a:rPr>
              <a:t>Lucie </a:t>
            </a:r>
            <a:r>
              <a:rPr lang="fr-FR" sz="1100" u="sng" dirty="0" err="1">
                <a:solidFill>
                  <a:srgbClr val="0563C1"/>
                </a:solidFill>
                <a:latin typeface="Calibri" panose="020F0502020204030204" pitchFamily="34" charset="0"/>
                <a:cs typeface="Times New Roman" panose="02020603050405020304" pitchFamily="18" charset="0"/>
                <a:hlinkClick r:id="rId5"/>
              </a:rPr>
              <a:t>Dhorne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3496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51869" y="836613"/>
            <a:ext cx="8229600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IA, plagiat, intégrité académique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Comment partager sa conversation </a:t>
            </a:r>
            <a:r>
              <a:rPr lang="fr-FR" altLang="fr-FR" sz="14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ChatGPT</a:t>
            </a: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 avec autrui ?</a:t>
            </a: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5CDD8A7-0839-48A2-8F05-DCCAA835A853}"/>
              </a:ext>
            </a:extLst>
          </p:cNvPr>
          <p:cNvSpPr txBox="1"/>
          <p:nvPr/>
        </p:nvSpPr>
        <p:spPr>
          <a:xfrm>
            <a:off x="400900" y="5697909"/>
            <a:ext cx="813153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2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1F4D24-94AE-449F-B58B-05ABE0DD72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2276" t="10800" r="1176" b="78454"/>
          <a:stretch/>
        </p:blipFill>
        <p:spPr>
          <a:xfrm>
            <a:off x="6300192" y="813192"/>
            <a:ext cx="1361148" cy="125637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FB1FAE9-C0A3-45D5-A232-FC64221042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730" y="836613"/>
            <a:ext cx="900992" cy="900992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2DAE1D02-3A02-4AC8-801D-69A3EA5429EE}"/>
              </a:ext>
            </a:extLst>
          </p:cNvPr>
          <p:cNvCxnSpPr/>
          <p:nvPr/>
        </p:nvCxnSpPr>
        <p:spPr>
          <a:xfrm flipH="1" flipV="1">
            <a:off x="7452320" y="1737605"/>
            <a:ext cx="271576" cy="179227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CA6F426A-0D44-457B-A469-D55E0B34FAD8}"/>
              </a:ext>
            </a:extLst>
          </p:cNvPr>
          <p:cNvCxnSpPr>
            <a:cxnSpLocks/>
          </p:cNvCxnSpPr>
          <p:nvPr/>
        </p:nvCxnSpPr>
        <p:spPr>
          <a:xfrm flipH="1" flipV="1">
            <a:off x="2195736" y="4869160"/>
            <a:ext cx="408460" cy="190936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9558DBB8-7215-43B4-BB66-9F300786A24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974" t="25093" r="33164" b="13808"/>
          <a:stretch/>
        </p:blipFill>
        <p:spPr>
          <a:xfrm>
            <a:off x="611560" y="2376069"/>
            <a:ext cx="3096344" cy="3002934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3875CD7A-DBA3-44BD-97FA-6BE93976E8AA}"/>
              </a:ext>
            </a:extLst>
          </p:cNvPr>
          <p:cNvCxnSpPr>
            <a:cxnSpLocks/>
          </p:cNvCxnSpPr>
          <p:nvPr/>
        </p:nvCxnSpPr>
        <p:spPr>
          <a:xfrm flipH="1" flipV="1">
            <a:off x="1403648" y="4976609"/>
            <a:ext cx="292270" cy="83487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FECBAD34-1461-4D5B-9AA0-E914BD0AC39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2675" t="11907" r="32675" b="13269"/>
          <a:stretch/>
        </p:blipFill>
        <p:spPr>
          <a:xfrm>
            <a:off x="4188372" y="2281645"/>
            <a:ext cx="2668534" cy="309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8466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IA, plagiat, intégrité académique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  <a:t>L’impératif de l’intégrité académique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9" name="Image 8">
            <a:hlinkClick r:id="rId4"/>
            <a:extLst>
              <a:ext uri="{FF2B5EF4-FFF2-40B4-BE49-F238E27FC236}">
                <a16:creationId xmlns:a16="http://schemas.microsoft.com/office/drawing/2014/main" id="{C999FFDB-6E10-42ED-B896-0CAA087DAE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2188" y="846893"/>
            <a:ext cx="3417473" cy="120388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5CDD8A7-0839-48A2-8F05-DCCAA835A853}"/>
              </a:ext>
            </a:extLst>
          </p:cNvPr>
          <p:cNvSpPr txBox="1"/>
          <p:nvPr/>
        </p:nvSpPr>
        <p:spPr>
          <a:xfrm>
            <a:off x="395288" y="6145958"/>
            <a:ext cx="81315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hlinkClick r:id="rId6"/>
              </a:rPr>
              <a:t>https://uqam-ca.libguides.com/ChatGPT_et_IA/declarer_citer</a:t>
            </a:r>
            <a:endParaRPr lang="fr-FR" sz="1200" dirty="0"/>
          </a:p>
          <a:p>
            <a:r>
              <a:rPr lang="fr-FR" sz="1200" dirty="0">
                <a:hlinkClick r:id="rId7"/>
              </a:rPr>
              <a:t>https://apastyle.apa.org/blog/how-to-cite-chatgpt</a:t>
            </a:r>
            <a:r>
              <a:rPr lang="fr-FR" sz="1200" dirty="0"/>
              <a:t>  </a:t>
            </a:r>
          </a:p>
          <a:p>
            <a:r>
              <a:rPr lang="fr-FR" sz="1200" dirty="0">
                <a:hlinkClick r:id="rId8"/>
              </a:rPr>
              <a:t>https://zenodo.org/records/13747398/files/genially_normes.pdf?download=1</a:t>
            </a:r>
            <a:r>
              <a:rPr lang="fr-FR" sz="1200" dirty="0"/>
              <a:t> </a:t>
            </a:r>
          </a:p>
          <a:p>
            <a:endParaRPr lang="fr-FR" sz="12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064E81D-80A3-4548-AA08-03D050CD900F}"/>
              </a:ext>
            </a:extLst>
          </p:cNvPr>
          <p:cNvSpPr txBox="1"/>
          <p:nvPr/>
        </p:nvSpPr>
        <p:spPr>
          <a:xfrm>
            <a:off x="1187624" y="3632456"/>
            <a:ext cx="40114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7113" y="2031540"/>
            <a:ext cx="8666167" cy="320183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27784" y="3786344"/>
            <a:ext cx="2938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APA Style 7th </a:t>
            </a:r>
            <a:r>
              <a:rPr lang="fr-FR" b="1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edition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7113" y="4237844"/>
            <a:ext cx="5379597" cy="190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5681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5400699"/>
          </a:xfrm>
        </p:spPr>
        <p:txBody>
          <a:bodyPr/>
          <a:lstStyle/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Tuto des BU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600" b="1" dirty="0">
              <a:solidFill>
                <a:srgbClr val="DD402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sz="1600" dirty="0">
                <a:hlinkClick r:id="rId3"/>
              </a:rPr>
              <a:t>Démarrer le module sur l'IA : 20' </a:t>
            </a:r>
            <a:endParaRPr lang="fr-FR" altLang="fr-FR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 Tuto des BU _ Tout sur l’IA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8" name="Image 7">
            <a:hlinkClick r:id="rId5"/>
            <a:extLst>
              <a:ext uri="{FF2B5EF4-FFF2-40B4-BE49-F238E27FC236}">
                <a16:creationId xmlns:a16="http://schemas.microsoft.com/office/drawing/2014/main" id="{3EB331B8-A84F-4685-A292-2D5991D9E0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688" y="1251657"/>
            <a:ext cx="8229600" cy="127399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7124A99-7E99-4A39-A637-DF17725F46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608" y="3442403"/>
            <a:ext cx="3092055" cy="228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0537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11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Questionnaire de satisfaction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F0961CF-628B-4B2E-9225-30935C7C14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3079" y="2269134"/>
            <a:ext cx="2169281" cy="2329072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95916"/>
            <a:ext cx="1865376" cy="1865376"/>
          </a:xfrm>
          <a:prstGeom prst="rect">
            <a:avLst/>
          </a:prstGeom>
        </p:spPr>
      </p:pic>
      <p:pic>
        <p:nvPicPr>
          <p:cNvPr id="5" name="Image 4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79" y="2083330"/>
            <a:ext cx="2922909" cy="292290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2A951DA-2D50-4374-9B1C-AE11AB40FD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670862"/>
            <a:ext cx="1690629" cy="16906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4548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Définitions et repères</a:t>
            </a:r>
            <a:b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200" i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 Pascaline, 1642-1652 © Musée des Arts et Métiers-CNAM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5" name="Image 4" descr="L'héritage mathématique de Blaise Pascal, de la Pascaline à la théorie des  probabilités | musée des Arts et Métiers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488" r="256" b="15409"/>
          <a:stretch/>
        </p:blipFill>
        <p:spPr bwMode="auto">
          <a:xfrm>
            <a:off x="1662748" y="1595755"/>
            <a:ext cx="5745480" cy="31521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6F91C3D-8F76-4D76-AE23-5AAB1C37255F}"/>
              </a:ext>
            </a:extLst>
          </p:cNvPr>
          <p:cNvSpPr txBox="1"/>
          <p:nvPr/>
        </p:nvSpPr>
        <p:spPr>
          <a:xfrm>
            <a:off x="238390" y="607486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Frise historique de l’IA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0760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400110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Pour aller plus loin…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D26C455C-4B6A-4F6F-9A8D-5979CF74CA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836613"/>
            <a:ext cx="8229600" cy="467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fr-FR" sz="1400" dirty="0">
              <a:hlinkClick r:id="rId4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sz="1400" kern="0" dirty="0"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L'intelligence artificielle n'existe pas, par Luc Julia</a:t>
            </a:r>
            <a:endParaRPr lang="fr-FR" altLang="fr-FR" sz="1400" kern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hlinkClick r:id="" action="ppaction://noaction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" action="ppaction://noaction"/>
              </a:rPr>
              <a:t>IA dans l'</a:t>
            </a:r>
            <a:r>
              <a:rPr lang="fr-FR" altLang="fr-FR" sz="1400" kern="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enseignement_conseils</a:t>
            </a:r>
            <a:r>
              <a:rPr lang="fr-FR" altLang="fr-FR" sz="1400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 et </a:t>
            </a:r>
            <a:r>
              <a:rPr lang="fr-FR" altLang="fr-FR" sz="1400" kern="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/>
              </a:rPr>
              <a:t>ressources_UQAM</a:t>
            </a:r>
            <a:endParaRPr lang="fr-FR" altLang="fr-FR" sz="1400" kern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hlinkClick r:id="rId7"/>
              </a:rPr>
              <a:t>ChatGPT et </a:t>
            </a:r>
            <a:r>
              <a:rPr lang="fr-FR" sz="1400" dirty="0" err="1">
                <a:latin typeface="Verdana" panose="020B0604030504040204" pitchFamily="34" charset="0"/>
                <a:ea typeface="Verdana" panose="020B0604030504040204" pitchFamily="34" charset="0"/>
                <a:hlinkClick r:id="rId7"/>
              </a:rPr>
              <a:t>IA_Libguide</a:t>
            </a:r>
            <a:r>
              <a:rPr lang="fr-FR" sz="1400" dirty="0">
                <a:latin typeface="Verdana" panose="020B0604030504040204" pitchFamily="34" charset="0"/>
                <a:ea typeface="Verdana" panose="020B0604030504040204" pitchFamily="34" charset="0"/>
                <a:hlinkClick r:id="rId7"/>
              </a:rPr>
              <a:t> UQAM</a:t>
            </a:r>
            <a:endParaRPr lang="fr-FR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kern="0" dirty="0">
                <a:latin typeface="Verdana" pitchFamily="34" charset="0"/>
                <a:ea typeface="Verdana" pitchFamily="34" charset="0"/>
                <a:cs typeface="Verdana" pitchFamily="34" charset="0"/>
                <a:hlinkClick r:id="rId8"/>
              </a:rPr>
              <a:t>IA </a:t>
            </a:r>
            <a:r>
              <a:rPr lang="fr-FR" altLang="fr-FR" sz="1400" kern="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8"/>
              </a:rPr>
              <a:t>generatives</a:t>
            </a:r>
            <a:r>
              <a:rPr lang="fr-FR" altLang="fr-FR" sz="1400" kern="0" dirty="0">
                <a:latin typeface="Verdana" pitchFamily="34" charset="0"/>
                <a:ea typeface="Verdana" pitchFamily="34" charset="0"/>
                <a:cs typeface="Verdana" pitchFamily="34" charset="0"/>
                <a:hlinkClick r:id="rId8"/>
              </a:rPr>
              <a:t> dans l'</a:t>
            </a:r>
            <a:r>
              <a:rPr lang="fr-FR" altLang="fr-FR" sz="1400" kern="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8"/>
              </a:rPr>
              <a:t>enseignement_mindmap</a:t>
            </a:r>
            <a:r>
              <a:rPr lang="fr-FR" altLang="fr-FR" sz="1400" kern="0" dirty="0">
                <a:latin typeface="Verdana" pitchFamily="34" charset="0"/>
                <a:ea typeface="Verdana" pitchFamily="34" charset="0"/>
                <a:cs typeface="Verdana" pitchFamily="34" charset="0"/>
                <a:hlinkClick r:id="rId8"/>
              </a:rPr>
              <a:t> Bretagne Sud</a:t>
            </a:r>
            <a:endParaRPr lang="fr-FR" altLang="fr-FR" sz="1400" kern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kern="0" dirty="0">
                <a:latin typeface="Verdana" pitchFamily="34" charset="0"/>
                <a:ea typeface="Verdana" pitchFamily="34" charset="0"/>
                <a:cs typeface="Verdana" pitchFamily="34" charset="0"/>
                <a:hlinkClick r:id="rId9"/>
              </a:rPr>
              <a:t>Intelligences artificielles </a:t>
            </a:r>
            <a:r>
              <a:rPr lang="fr-FR" altLang="fr-FR" sz="1400" kern="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9"/>
              </a:rPr>
              <a:t>génératives_Universités</a:t>
            </a:r>
            <a:r>
              <a:rPr lang="fr-FR" altLang="fr-FR" sz="1400" kern="0" dirty="0">
                <a:latin typeface="Verdana" pitchFamily="34" charset="0"/>
                <a:ea typeface="Verdana" pitchFamily="34" charset="0"/>
                <a:cs typeface="Verdana" pitchFamily="34" charset="0"/>
                <a:hlinkClick r:id="rId9"/>
              </a:rPr>
              <a:t> de Bordeaux</a:t>
            </a:r>
            <a:endParaRPr lang="fr-FR" altLang="fr-FR" sz="1400" kern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kern="0" dirty="0">
                <a:latin typeface="Verdana" pitchFamily="34" charset="0"/>
                <a:ea typeface="Verdana" pitchFamily="34" charset="0"/>
                <a:cs typeface="Verdana" pitchFamily="34" charset="0"/>
                <a:hlinkClick r:id="rId10"/>
              </a:rPr>
              <a:t>Blog Outils froids</a:t>
            </a:r>
            <a:endParaRPr lang="fr-FR" altLang="fr-FR" sz="1400" kern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i="1" kern="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Dhorne</a:t>
            </a:r>
            <a:r>
              <a:rPr lang="fr-FR" altLang="fr-FR" sz="1400" i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, L. consultante experte en stratégies pédagogiques. (2024). </a:t>
            </a:r>
            <a:r>
              <a:rPr lang="fr-FR" altLang="fr-FR" sz="1400" i="1" kern="0" dirty="0">
                <a:latin typeface="Verdana" pitchFamily="34" charset="0"/>
                <a:ea typeface="Verdana" pitchFamily="34" charset="0"/>
                <a:cs typeface="Verdana" pitchFamily="34" charset="0"/>
                <a:hlinkClick r:id="rId11"/>
              </a:rPr>
              <a:t>L’IA pour la formation</a:t>
            </a:r>
            <a:r>
              <a:rPr lang="fr-FR" altLang="fr-FR" sz="1400" i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. CLIC Éditions</a:t>
            </a:r>
            <a:r>
              <a:rPr lang="fr-FR" altLang="fr-FR" sz="1400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kern="0" dirty="0">
                <a:latin typeface="Verdana" pitchFamily="34" charset="0"/>
                <a:ea typeface="Verdana" pitchFamily="34" charset="0"/>
                <a:cs typeface="Verdana" pitchFamily="34" charset="0"/>
                <a:hlinkClick r:id="rId12"/>
              </a:rPr>
              <a:t>Moodle Lyon 1 sur l’IA </a:t>
            </a:r>
            <a:endParaRPr lang="fr-FR" altLang="fr-FR" sz="1400" kern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kern="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13"/>
              </a:rPr>
              <a:t>Libguides</a:t>
            </a:r>
            <a:r>
              <a:rPr lang="fr-FR" altLang="fr-FR" sz="1400" kern="0" dirty="0">
                <a:latin typeface="Verdana" pitchFamily="34" charset="0"/>
                <a:ea typeface="Verdana" pitchFamily="34" charset="0"/>
                <a:cs typeface="Verdana" pitchFamily="34" charset="0"/>
                <a:hlinkClick r:id="rId13"/>
              </a:rPr>
              <a:t> de l'Enssib sur l’IA</a:t>
            </a:r>
            <a:endParaRPr lang="fr-FR" altLang="fr-FR" sz="1400" kern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14"/>
              </a:rPr>
              <a:t>ChatGPT, l'utiliser de façon éthique et responsable (Université Toulouse)</a:t>
            </a:r>
            <a:endParaRPr lang="fr-FR" altLang="fr-FR" sz="1400" kern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Clr>
                <a:srgbClr val="DD4026"/>
              </a:buClr>
            </a:pPr>
            <a:r>
              <a:rPr lang="fr-FR" altLang="fr-FR" sz="1400" kern="0" dirty="0">
                <a:latin typeface="Verdana" pitchFamily="34" charset="0"/>
                <a:ea typeface="Verdana" pitchFamily="34" charset="0"/>
                <a:cs typeface="Verdana" pitchFamily="34" charset="0"/>
                <a:hlinkClick r:id="rId15"/>
              </a:rPr>
              <a:t>Référencer le recours aux IA génératives (</a:t>
            </a:r>
            <a:r>
              <a:rPr lang="fr-FR" altLang="fr-FR" sz="1400" kern="0" dirty="0" err="1">
                <a:latin typeface="Verdana" pitchFamily="34" charset="0"/>
                <a:ea typeface="Verdana" pitchFamily="34" charset="0"/>
                <a:cs typeface="Verdana" pitchFamily="34" charset="0"/>
                <a:hlinkClick r:id="rId15"/>
              </a:rPr>
              <a:t>Unige</a:t>
            </a:r>
            <a:r>
              <a:rPr lang="fr-FR" altLang="fr-FR" sz="1400" kern="0" dirty="0">
                <a:latin typeface="Verdana" pitchFamily="34" charset="0"/>
                <a:ea typeface="Verdana" pitchFamily="34" charset="0"/>
                <a:cs typeface="Verdana" pitchFamily="34" charset="0"/>
                <a:hlinkClick r:id="rId15"/>
              </a:rPr>
              <a:t>)</a:t>
            </a:r>
            <a:br>
              <a:rPr lang="fr-FR" altLang="fr-FR" sz="1400" kern="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kern="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altLang="fr-FR" sz="1400" kern="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kern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kern="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721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Définitions et repères</a:t>
            </a:r>
            <a:b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200" i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1997 Kasparov s'incline face à </a:t>
            </a:r>
            <a:r>
              <a:rPr lang="fr-FR" altLang="fr-FR" sz="1200" i="1" dirty="0" err="1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Deep</a:t>
            </a:r>
            <a:r>
              <a:rPr lang="fr-FR" altLang="fr-FR" sz="1200" i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Blue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7" name="Image 6"/>
          <p:cNvPicPr/>
          <p:nvPr/>
        </p:nvPicPr>
        <p:blipFill rotWithShape="1">
          <a:blip r:embed="rId4"/>
          <a:srcRect r="1251" b="6937"/>
          <a:stretch/>
        </p:blipFill>
        <p:spPr>
          <a:xfrm>
            <a:off x="1691640" y="1673225"/>
            <a:ext cx="5688672" cy="326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38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Définitions et repères</a:t>
            </a:r>
            <a:b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fr-FR" altLang="fr-FR" sz="1200" i="1" dirty="0" err="1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AlphaGo</a:t>
            </a:r>
            <a:r>
              <a:rPr lang="fr-FR" altLang="fr-FR" sz="1200" i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2016 : L'IA de Google bat le champion de Go Lee Se-dol</a:t>
            </a: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br>
              <a:rPr lang="fr-FR" altLang="fr-FR" sz="1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7" name="Image 6" descr="Un homme suit en direct le match entre AlphaGo, l'Intelligence artificielle de Google DeepMind et Lee Se-dol, le 9 mars 2016.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28800"/>
            <a:ext cx="5760720" cy="39458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2909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Définitions et repères</a:t>
            </a:r>
            <a:b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E16EB12-4C32-4224-AF18-0E4CBE3BA0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519222"/>
            <a:ext cx="603411" cy="185737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C66D96C-3471-4136-BE01-AA8A8945506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459" b="13967"/>
          <a:stretch/>
        </p:blipFill>
        <p:spPr>
          <a:xfrm>
            <a:off x="3800636" y="1683808"/>
            <a:ext cx="2715580" cy="146683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1275CD9-4EB6-46A0-8A89-722D92B8A1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98" y="3890671"/>
            <a:ext cx="1944216" cy="1450684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90502"/>
            <a:ext cx="2520280" cy="126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527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4670425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rgbClr val="DD4026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Définitions et repères</a:t>
            </a:r>
            <a:br>
              <a:rPr lang="fr-FR" altLang="fr-FR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altLang="fr-FR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>
              <a:lnSpc>
                <a:spcPct val="150000"/>
              </a:lnSpc>
              <a:spcBef>
                <a:spcPct val="0"/>
              </a:spcBef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eaLnBrk="1" hangingPunct="1">
              <a:lnSpc>
                <a:spcPct val="150000"/>
              </a:lnSpc>
              <a:spcBef>
                <a:spcPts val="500"/>
              </a:spcBef>
              <a:buFontTx/>
              <a:buNone/>
            </a:pPr>
            <a:endParaRPr lang="fr-FR" altLang="fr-FR" sz="1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260350"/>
            <a:ext cx="8280400" cy="396875"/>
          </a:xfrm>
          <a:prstGeom prst="rect">
            <a:avLst/>
          </a:prstGeom>
          <a:solidFill>
            <a:srgbClr val="DD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Capacités et limites des IA génératives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6018213"/>
            <a:ext cx="1311364" cy="682721"/>
          </a:xfrm>
          <a:prstGeom prst="rect">
            <a:avLst/>
          </a:prstGeom>
        </p:spPr>
      </p:pic>
      <p:pic>
        <p:nvPicPr>
          <p:cNvPr id="4" name="Image 3">
            <a:hlinkClick r:id="rId4"/>
            <a:extLst>
              <a:ext uri="{FF2B5EF4-FFF2-40B4-BE49-F238E27FC236}">
                <a16:creationId xmlns:a16="http://schemas.microsoft.com/office/drawing/2014/main" id="{8666AB63-F6F7-4573-9EEA-81FCB81719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53" y="1350962"/>
            <a:ext cx="5684040" cy="421765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ADE01BC-E4CC-4013-B4C0-63570CD174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350962"/>
            <a:ext cx="306705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317142"/>
      </p:ext>
    </p:extLst>
  </p:cSld>
  <p:clrMapOvr>
    <a:masterClrMapping/>
  </p:clrMapOvr>
</p:sld>
</file>

<file path=ppt/theme/theme1.xml><?xml version="1.0" encoding="utf-8"?>
<a:theme xmlns:a="http://schemas.openxmlformats.org/drawingml/2006/main" name="Nouveau modèle diaporama 2017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Nouveau modèle diaporama 2017</Template>
  <TotalTime>0</TotalTime>
  <Words>2328</Words>
  <Application>Microsoft Office PowerPoint</Application>
  <PresentationFormat>Affichage à l'écran (4:3)</PresentationFormat>
  <Paragraphs>656</Paragraphs>
  <Slides>50</Slides>
  <Notes>50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54" baseType="lpstr">
      <vt:lpstr>Arial</vt:lpstr>
      <vt:lpstr>Calibri</vt:lpstr>
      <vt:lpstr>Verdana</vt:lpstr>
      <vt:lpstr>Nouveau modèle diaporama 2017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2017-12-22T09:07:06Z</dcterms:created>
  <dcterms:modified xsi:type="dcterms:W3CDTF">2026-04-29T14:00:14Z</dcterms:modified>
</cp:coreProperties>
</file>