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7" r:id="rId2"/>
    <p:sldId id="333" r:id="rId3"/>
    <p:sldId id="259" r:id="rId4"/>
    <p:sldId id="334" r:id="rId5"/>
    <p:sldId id="260" r:id="rId6"/>
    <p:sldId id="262" r:id="rId7"/>
    <p:sldId id="263" r:id="rId8"/>
    <p:sldId id="264" r:id="rId9"/>
    <p:sldId id="344" r:id="rId10"/>
    <p:sldId id="267" r:id="rId11"/>
    <p:sldId id="269" r:id="rId12"/>
    <p:sldId id="270" r:id="rId13"/>
    <p:sldId id="345" r:id="rId14"/>
    <p:sldId id="272" r:id="rId15"/>
    <p:sldId id="273" r:id="rId16"/>
    <p:sldId id="274" r:id="rId17"/>
    <p:sldId id="275" r:id="rId18"/>
    <p:sldId id="277" r:id="rId19"/>
    <p:sldId id="276" r:id="rId20"/>
    <p:sldId id="265" r:id="rId21"/>
    <p:sldId id="279" r:id="rId22"/>
    <p:sldId id="281" r:id="rId23"/>
    <p:sldId id="343" r:id="rId24"/>
    <p:sldId id="329" r:id="rId25"/>
    <p:sldId id="336" r:id="rId26"/>
    <p:sldId id="282" r:id="rId27"/>
    <p:sldId id="283" r:id="rId28"/>
    <p:sldId id="335" r:id="rId29"/>
  </p:sldIdLst>
  <p:sldSz cx="9144000" cy="6858000" type="screen4x3"/>
  <p:notesSz cx="6799263" cy="9929813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eu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4026"/>
    <a:srgbClr val="E55324"/>
    <a:srgbClr val="D961CB"/>
    <a:srgbClr val="58595B"/>
    <a:srgbClr val="F8991D"/>
    <a:srgbClr val="FDCE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323" autoAdjust="0"/>
  </p:normalViewPr>
  <p:slideViewPr>
    <p:cSldViewPr>
      <p:cViewPr varScale="1">
        <p:scale>
          <a:sx n="113" d="100"/>
          <a:sy n="113" d="100"/>
        </p:scale>
        <p:origin x="1554" y="10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-1398" y="-90"/>
      </p:cViewPr>
      <p:guideLst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6347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43" y="1"/>
            <a:ext cx="2946347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31599"/>
            <a:ext cx="2946347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6" rIns="91430" bIns="45716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43" y="9431599"/>
            <a:ext cx="2946347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6" rIns="91430" bIns="4571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CB228B6-F75D-4569-B33F-DF34F515A9E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00932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6347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343" y="1"/>
            <a:ext cx="2946347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927" y="4716661"/>
            <a:ext cx="5439410" cy="4468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noProof="0"/>
              <a:t>Cliquez pour modifier les styles du texte du masque</a:t>
            </a:r>
          </a:p>
          <a:p>
            <a:pPr lvl="1"/>
            <a:r>
              <a:rPr lang="fr-FR" altLang="fr-FR" noProof="0"/>
              <a:t>Deuxième niveau</a:t>
            </a:r>
          </a:p>
          <a:p>
            <a:pPr lvl="2"/>
            <a:r>
              <a:rPr lang="fr-FR" altLang="fr-FR" noProof="0"/>
              <a:t>Troisième niveau</a:t>
            </a:r>
          </a:p>
          <a:p>
            <a:pPr lvl="3"/>
            <a:r>
              <a:rPr lang="fr-FR" altLang="fr-FR" noProof="0"/>
              <a:t>Quatrième niveau</a:t>
            </a:r>
          </a:p>
          <a:p>
            <a:pPr lvl="4"/>
            <a:r>
              <a:rPr lang="fr-FR" altLang="fr-FR" noProof="0"/>
              <a:t>Cinquième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31599"/>
            <a:ext cx="2946347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6" rIns="91430" bIns="45716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343" y="9431599"/>
            <a:ext cx="2946347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6" rIns="91430" bIns="4571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ADDB6B1-DFA5-4C01-8F89-14CCC45F4E2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312255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74" indent="-285721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883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35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188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41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494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647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00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68678CD4-4BF4-47FA-8FDE-DEF5910DEC21}" type="slidenum">
              <a:rPr lang="fr-FR" altLang="fr-FR" smtClean="0"/>
              <a:pPr>
                <a:spcBef>
                  <a:spcPct val="0"/>
                </a:spcBef>
              </a:pPr>
              <a:t>1</a:t>
            </a:fld>
            <a:endParaRPr lang="fr-FR" altLang="fr-FR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74" indent="-285721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883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35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188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41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494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647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00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10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633618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74" indent="-285721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883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35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188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41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494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647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00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11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432496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74" indent="-285721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883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35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188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41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494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647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00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12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789703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1613" indent="-285236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0943" indent="-228189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97320" indent="-228189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3697" indent="-228189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0074" indent="-2281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66451" indent="-2281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2828" indent="-2281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79205" indent="-2281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13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287315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74" indent="-285721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883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35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188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41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494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647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00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14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163934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74" indent="-285721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883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35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188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41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494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647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00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15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070254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74" indent="-285721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883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35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188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41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494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647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00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16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812221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74" indent="-285721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883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35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188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41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494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647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00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17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533448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74" indent="-285721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883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35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188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41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494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647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00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18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486553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74" indent="-285721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883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35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188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41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494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647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00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19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884670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4213" indent="-286236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4943" indent="-228989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2920" indent="-228989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60898" indent="-228989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8875" indent="-2289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6852" indent="-2289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34829" indent="-2289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92807" indent="-2289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2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74" indent="-285721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883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35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188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41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494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647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00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20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29168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74" indent="-285721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883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35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188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41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494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647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00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21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276000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74" indent="-285721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883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35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188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41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494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647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00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22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783772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74" indent="-285721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883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35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188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41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494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647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00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23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73559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74" indent="-285721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883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35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188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41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494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647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00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24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7474403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1613" indent="-285236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0943" indent="-228189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97320" indent="-228189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3697" indent="-228189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0074" indent="-2281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66451" indent="-2281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2828" indent="-2281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79205" indent="-2281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25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3399489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74" indent="-285721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883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35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188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41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494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647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00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26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261168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74" indent="-285721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883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35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188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41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494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647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00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27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807927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74" indent="-285721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883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35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188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41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494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647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00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28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796237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74" indent="-285721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883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35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188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41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494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647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00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3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74" indent="-285721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883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35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188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41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494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647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00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4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278402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74" indent="-285721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883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35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188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41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494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647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00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5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defTabSz="914306" eaLnBrk="1" hangingPunct="1">
              <a:defRPr/>
            </a:pPr>
            <a:r>
              <a:rPr lang="fr-F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ChatGPT est sorti en novembre 2022. En se référant aux articles de </a:t>
            </a:r>
            <a:r>
              <a:rPr lang="fr-FR" sz="18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Nature</a:t>
            </a:r>
            <a:r>
              <a:rPr lang="fr-F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ci-après (2016, 2018, 2020, 2021), on constate que ça fait presque dix ans qu’on se préoccupe de mettre de la recherche sémantique dans les outils de recherche documentaire !</a:t>
            </a:r>
          </a:p>
          <a:p>
            <a:pPr eaLnBrk="1" hangingPunct="1"/>
            <a:endParaRPr lang="fr-FR" altLang="fr-FR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74" indent="-285721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883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35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188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41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494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647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00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6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137732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74" indent="-285721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883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35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188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41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494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647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00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7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594409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74" indent="-285721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883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35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188" indent="-228577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41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494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647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00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8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843835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1613" indent="-285236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0943" indent="-228189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97320" indent="-228189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3697" indent="-228189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0074" indent="-2281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66451" indent="-2281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2828" indent="-2281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79205" indent="-2281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9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98980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591E52-1164-4845-8BA0-1D93348BD7D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24807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AC9AAB-7EAE-4B0E-945B-A223E557C82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90592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2AC7B-B8E4-42DE-918A-85B6AC5137D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2235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25344-B63C-4ECE-AF25-78D028DCD63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94992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10E225-C5F8-4025-A40A-FCE97B76AA4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84452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4081F2-4123-4F31-BF99-E10F9174A71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17596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80F7E-3788-4683-9D14-D2CD3EF8244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01074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6F626-F536-4F01-AA29-B6B0BC074BD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7016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4C7A79-1E9A-4A92-9315-7A7BABB52CC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89833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646564-426B-4BF2-8E8F-E38C7ADBB9F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44950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74D909-E2A1-4988-8C19-F4538A31E36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58051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3862343-9C3E-4D73-87FA-4BE666D1A7D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file:///\\tera\espace_scd$\DEPARTEMENT%20SERVICES\FORMATION%20USAGERS\ATELIERS\Supports%20de%20formation\IA%20et%20recherche%20acad&#233;mique\Elicit%20-%20Get%20a%20research%20report.pdf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emanticscholar.org/" TargetMode="External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hyperlink" Target="https://elicit.com/" TargetMode="External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5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6.png"/><Relationship Id="rId5" Type="http://schemas.openxmlformats.org/officeDocument/2006/relationships/hyperlink" Target="https://typeset.io/" TargetMode="External"/><Relationship Id="rId10" Type="http://schemas.openxmlformats.org/officeDocument/2006/relationships/image" Target="../media/image35.png"/><Relationship Id="rId4" Type="http://schemas.openxmlformats.org/officeDocument/2006/relationships/image" Target="../media/image31.jpg"/><Relationship Id="rId9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hyperlink" Target="https://www.semanticscholar.org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hyperlink" Target="https://consensus.app/" TargetMode="External"/><Relationship Id="rId4" Type="http://schemas.openxmlformats.org/officeDocument/2006/relationships/image" Target="../media/image31.jpg"/><Relationship Id="rId9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hyperlink" Target="https://www.semanticscholar.org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hyperlink" Target="https://asta.allen.ai/share/f07cd2d3-c204-487b-ac00-1eb2e50ab087" TargetMode="External"/><Relationship Id="rId4" Type="http://schemas.openxmlformats.org/officeDocument/2006/relationships/hyperlink" Target="https://asta.allen.ai/" TargetMode="External"/><Relationship Id="rId9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5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hare.vidyard.com/watch/TGdFc7gdfZVk2PYzfBH5rv?" TargetMode="External"/><Relationship Id="rId5" Type="http://schemas.openxmlformats.org/officeDocument/2006/relationships/image" Target="../media/image41.png"/><Relationship Id="rId4" Type="http://schemas.openxmlformats.org/officeDocument/2006/relationships/hyperlink" Target="https://clarivate.libguides.com/ld.php?content_id=76740011" TargetMode="External"/><Relationship Id="rId9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chatgpt.com/g/g-YW6USlXfX-scholar-ai" TargetMode="External"/><Relationship Id="rId3" Type="http://schemas.openxmlformats.org/officeDocument/2006/relationships/hyperlink" Target="https://chatgpt.com/share/6a0eccd3-97dc-83eb-ae5f-3bd8caaf487a" TargetMode="External"/><Relationship Id="rId7" Type="http://schemas.openxmlformats.org/officeDocument/2006/relationships/image" Target="../media/image47.png"/><Relationship Id="rId12" Type="http://schemas.openxmlformats.org/officeDocument/2006/relationships/hyperlink" Target="https://chatgpt.com/g/g-6f5zceXCm-semantic-scholar-gpt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48.png"/><Relationship Id="rId5" Type="http://schemas.openxmlformats.org/officeDocument/2006/relationships/image" Target="../media/image45.png"/><Relationship Id="rId10" Type="http://schemas.openxmlformats.org/officeDocument/2006/relationships/hyperlink" Target="https://chat.openai.com/g/g-bo0FiWLY7-consensus" TargetMode="External"/><Relationship Id="rId4" Type="http://schemas.openxmlformats.org/officeDocument/2006/relationships/image" Target="../media/image5.png"/><Relationship Id="rId9" Type="http://schemas.openxmlformats.org/officeDocument/2006/relationships/hyperlink" Target="https://chatgpt.com/g/g-STAmDxyVG-dimensions-research-gpt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3" Type="http://schemas.openxmlformats.org/officeDocument/2006/relationships/hyperlink" Target="https://chromewebstore.google.com/detail/google-scholar-pdf-reader/dahenjhkoodjbpjheillcadbppiidmhp?pli=1" TargetMode="External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jp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hyperlink" Target="https://keenious.com/" TargetMode="External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hyperlink" Target="https://openalex.org/" TargetMode="Externa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pubmed.ncbi.nlm.nih.gov/?otool=ifrbucbllib" TargetMode="External"/><Relationship Id="rId3" Type="http://schemas.openxmlformats.org/officeDocument/2006/relationships/hyperlink" Target="https://www.researchrabbit.ai/" TargetMode="Externa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emanticscholar.org/" TargetMode="External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.png"/><Relationship Id="rId9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notebooklm.google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kahoot.it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openread.academy/" TargetMode="External"/><Relationship Id="rId13" Type="http://schemas.openxmlformats.org/officeDocument/2006/relationships/image" Target="../media/image65.png"/><Relationship Id="rId18" Type="http://schemas.openxmlformats.org/officeDocument/2006/relationships/hyperlink" Target="https://www.scopus.com/pages/home" TargetMode="External"/><Relationship Id="rId3" Type="http://schemas.openxmlformats.org/officeDocument/2006/relationships/image" Target="../media/image5.png"/><Relationship Id="rId21" Type="http://schemas.openxmlformats.org/officeDocument/2006/relationships/image" Target="../media/image69.png"/><Relationship Id="rId7" Type="http://schemas.openxmlformats.org/officeDocument/2006/relationships/image" Target="../media/image62.png"/><Relationship Id="rId12" Type="http://schemas.openxmlformats.org/officeDocument/2006/relationships/hyperlink" Target="https://www.heuristi.ca/" TargetMode="External"/><Relationship Id="rId17" Type="http://schemas.openxmlformats.org/officeDocument/2006/relationships/image" Target="../media/image67.png"/><Relationship Id="rId25" Type="http://schemas.openxmlformats.org/officeDocument/2006/relationships/image" Target="../media/image71.png"/><Relationship Id="rId2" Type="http://schemas.openxmlformats.org/officeDocument/2006/relationships/notesSlide" Target="../notesSlides/notesSlide23.xml"/><Relationship Id="rId16" Type="http://schemas.openxmlformats.org/officeDocument/2006/relationships/hyperlink" Target="https://openknowledgemaps.org/" TargetMode="External"/><Relationship Id="rId20" Type="http://schemas.openxmlformats.org/officeDocument/2006/relationships/hyperlink" Target="https://poe.online/fr/cha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cholar.google.fr/scholar_labs/search?hl=fr" TargetMode="External"/><Relationship Id="rId11" Type="http://schemas.openxmlformats.org/officeDocument/2006/relationships/image" Target="../media/image64.png"/><Relationship Id="rId24" Type="http://schemas.openxmlformats.org/officeDocument/2006/relationships/hyperlink" Target="https://scite.ai/" TargetMode="External"/><Relationship Id="rId5" Type="http://schemas.openxmlformats.org/officeDocument/2006/relationships/image" Target="../media/image61.png"/><Relationship Id="rId15" Type="http://schemas.openxmlformats.org/officeDocument/2006/relationships/image" Target="../media/image66.png"/><Relationship Id="rId23" Type="http://schemas.openxmlformats.org/officeDocument/2006/relationships/image" Target="../media/image70.png"/><Relationship Id="rId10" Type="http://schemas.openxmlformats.org/officeDocument/2006/relationships/hyperlink" Target="https://www.undermind.ai/" TargetMode="External"/><Relationship Id="rId19" Type="http://schemas.openxmlformats.org/officeDocument/2006/relationships/image" Target="../media/image68.png"/><Relationship Id="rId4" Type="http://schemas.openxmlformats.org/officeDocument/2006/relationships/hyperlink" Target="https://scisummary.com/" TargetMode="External"/><Relationship Id="rId9" Type="http://schemas.openxmlformats.org/officeDocument/2006/relationships/image" Target="../media/image63.png"/><Relationship Id="rId14" Type="http://schemas.openxmlformats.org/officeDocument/2006/relationships/hyperlink" Target="https://citetrue.com/fr" TargetMode="External"/><Relationship Id="rId22" Type="http://schemas.openxmlformats.org/officeDocument/2006/relationships/hyperlink" Target="https://www.notion.com/help/guides/category/ai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foad.univ-lyon1.fr/mod/book/view.php?id=3026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St4C-QdU-Ro" TargetMode="External"/><Relationship Id="rId13" Type="http://schemas.openxmlformats.org/officeDocument/2006/relationships/image" Target="../media/image5.png"/><Relationship Id="rId3" Type="http://schemas.openxmlformats.org/officeDocument/2006/relationships/hyperlink" Target="https://urfist.chartes.psl.eu/sites/urfist/files/public/media/document/2025-01/Bouchard_Presentation_ARF-Doccitanist_18112024_0.pdf" TargetMode="External"/><Relationship Id="rId7" Type="http://schemas.openxmlformats.org/officeDocument/2006/relationships/hyperlink" Target="https://urfist.chartes.psl.eu/ressources/former-les-usagers-l-heure-de-chatgpt-ia-et-competences-informationnelles-formation-de" TargetMode="External"/><Relationship Id="rId12" Type="http://schemas.openxmlformats.org/officeDocument/2006/relationships/hyperlink" Target="https://urfist.chartes.psl.eu/sites/urfist/files/public/media/document/2024-10/bouchard_urfistparis_ri_academique_et_ia_tp_082024.pdf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rfist.chartes.psl.eu/ressources/au-dela-de-chatgpt-recherche-d-informations-academiques-et-intelligence-artificielle" TargetMode="External"/><Relationship Id="rId11" Type="http://schemas.openxmlformats.org/officeDocument/2006/relationships/hyperlink" Target="https://musingsaboutlibrarianship.blogspot.com/2025/05/ai2-paper-finder-and-futurehouse.html" TargetMode="External"/><Relationship Id="rId5" Type="http://schemas.openxmlformats.org/officeDocument/2006/relationships/hyperlink" Target="https://urfist.chartes.psl.eu/sites/urfist/files/public/media/document/2025-04/Bouchard_URFIST-Paris_ChatGPT-et-recherche-doc_Masters_11042025_2.pdf" TargetMode="External"/><Relationship Id="rId10" Type="http://schemas.openxmlformats.org/officeDocument/2006/relationships/hyperlink" Target="https://www.youtube.com/watch?v=YV05S65e7d8" TargetMode="External"/><Relationship Id="rId4" Type="http://schemas.openxmlformats.org/officeDocument/2006/relationships/hyperlink" Target="https://doi.org/10.58079/13cls" TargetMode="External"/><Relationship Id="rId9" Type="http://schemas.openxmlformats.org/officeDocument/2006/relationships/hyperlink" Target="https://www.youtube.com/watch?v=a11V1rI0_FY" TargetMode="External"/></Relationships>
</file>

<file path=ppt/slides/_rels/slide2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6.png"/><Relationship Id="rId18" Type="http://schemas.openxmlformats.org/officeDocument/2006/relationships/hyperlink" Target="https://www.researchrabbit.ai/" TargetMode="External"/><Relationship Id="rId26" Type="http://schemas.openxmlformats.org/officeDocument/2006/relationships/image" Target="../media/image76.jpeg"/><Relationship Id="rId3" Type="http://schemas.openxmlformats.org/officeDocument/2006/relationships/image" Target="../media/image5.png"/><Relationship Id="rId21" Type="http://schemas.openxmlformats.org/officeDocument/2006/relationships/image" Target="../media/image59.png"/><Relationship Id="rId34" Type="http://schemas.openxmlformats.org/officeDocument/2006/relationships/image" Target="../media/image81.png"/><Relationship Id="rId7" Type="http://schemas.openxmlformats.org/officeDocument/2006/relationships/image" Target="../media/image15.png"/><Relationship Id="rId12" Type="http://schemas.openxmlformats.org/officeDocument/2006/relationships/hyperlink" Target="https://typeset.io/" TargetMode="External"/><Relationship Id="rId17" Type="http://schemas.openxmlformats.org/officeDocument/2006/relationships/image" Target="../media/image54.png"/><Relationship Id="rId25" Type="http://schemas.openxmlformats.org/officeDocument/2006/relationships/hyperlink" Target="https://www.deepl.com/fr/write" TargetMode="External"/><Relationship Id="rId33" Type="http://schemas.openxmlformats.org/officeDocument/2006/relationships/hyperlink" Target="https://uqam-ca.libguides.com/ChatGPT_et_IA/Integrite_academique" TargetMode="External"/><Relationship Id="rId2" Type="http://schemas.openxmlformats.org/officeDocument/2006/relationships/notesSlide" Target="../notesSlides/notesSlide26.xml"/><Relationship Id="rId16" Type="http://schemas.openxmlformats.org/officeDocument/2006/relationships/hyperlink" Target="https://keenious.com/" TargetMode="External"/><Relationship Id="rId20" Type="http://schemas.openxmlformats.org/officeDocument/2006/relationships/hyperlink" Target="https://notebooklm.google/" TargetMode="External"/><Relationship Id="rId29" Type="http://schemas.openxmlformats.org/officeDocument/2006/relationships/hyperlink" Target="https://pdf.ai/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semanticscholar.org/" TargetMode="External"/><Relationship Id="rId11" Type="http://schemas.openxmlformats.org/officeDocument/2006/relationships/image" Target="../media/image25.png"/><Relationship Id="rId24" Type="http://schemas.openxmlformats.org/officeDocument/2006/relationships/image" Target="../media/image75.png"/><Relationship Id="rId32" Type="http://schemas.openxmlformats.org/officeDocument/2006/relationships/image" Target="../media/image80.png"/><Relationship Id="rId5" Type="http://schemas.openxmlformats.org/officeDocument/2006/relationships/image" Target="../media/image19.jpg"/><Relationship Id="rId15" Type="http://schemas.openxmlformats.org/officeDocument/2006/relationships/image" Target="../media/image49.jpg"/><Relationship Id="rId23" Type="http://schemas.openxmlformats.org/officeDocument/2006/relationships/hyperlink" Target="https://www.deepl.com/fr/translator" TargetMode="External"/><Relationship Id="rId28" Type="http://schemas.openxmlformats.org/officeDocument/2006/relationships/image" Target="../media/image77.jpeg"/><Relationship Id="rId36" Type="http://schemas.openxmlformats.org/officeDocument/2006/relationships/image" Target="../media/image28.png"/><Relationship Id="rId10" Type="http://schemas.openxmlformats.org/officeDocument/2006/relationships/hyperlink" Target="https://elicit.com/" TargetMode="External"/><Relationship Id="rId19" Type="http://schemas.openxmlformats.org/officeDocument/2006/relationships/image" Target="../media/image56.png"/><Relationship Id="rId31" Type="http://schemas.openxmlformats.org/officeDocument/2006/relationships/image" Target="../media/image79.png"/><Relationship Id="rId4" Type="http://schemas.openxmlformats.org/officeDocument/2006/relationships/hyperlink" Target="https://copilot.microsoft.com/" TargetMode="External"/><Relationship Id="rId9" Type="http://schemas.openxmlformats.org/officeDocument/2006/relationships/image" Target="../media/image27.png"/><Relationship Id="rId14" Type="http://schemas.openxmlformats.org/officeDocument/2006/relationships/hyperlink" Target="https://chromewebstore.google.com/detail/google-scholar-pdf-reader/dahenjhkoodjbpjheillcadbppiidmhp?pli=1" TargetMode="External"/><Relationship Id="rId22" Type="http://schemas.openxmlformats.org/officeDocument/2006/relationships/image" Target="../media/image74.png"/><Relationship Id="rId27" Type="http://schemas.openxmlformats.org/officeDocument/2006/relationships/hyperlink" Target="https://videohighlight.com/" TargetMode="External"/><Relationship Id="rId30" Type="http://schemas.openxmlformats.org/officeDocument/2006/relationships/image" Target="../media/image78.png"/><Relationship Id="rId35" Type="http://schemas.openxmlformats.org/officeDocument/2006/relationships/image" Target="../media/image82.jpg"/><Relationship Id="rId8" Type="http://schemas.openxmlformats.org/officeDocument/2006/relationships/hyperlink" Target="https://consensus.app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5.pn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ortaildoc.univ-lyon1.fr/se-former/ateliers-de-formation/les-ateliers-pubmed" TargetMode="External"/><Relationship Id="rId11" Type="http://schemas.openxmlformats.org/officeDocument/2006/relationships/image" Target="../media/image87.png"/><Relationship Id="rId5" Type="http://schemas.openxmlformats.org/officeDocument/2006/relationships/image" Target="../media/image83.png"/><Relationship Id="rId10" Type="http://schemas.openxmlformats.org/officeDocument/2006/relationships/image" Target="../media/image86.png"/><Relationship Id="rId4" Type="http://schemas.openxmlformats.org/officeDocument/2006/relationships/hyperlink" Target="https://portaildoc.univ-lyon1.fr/se-former/ateliers-de-formation/test-atelier-revue-de-la-litterature-trucs-et-astuces" TargetMode="External"/><Relationship Id="rId9" Type="http://schemas.openxmlformats.org/officeDocument/2006/relationships/hyperlink" Target="https://portaildoc.univ-lyon1.fr/se-former/ateliers-de-formation/les-ateliers-web-of-science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-nature-com.docelec.univ-lyon1.fr/articles/d41586-018-06617-5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-nature-com.docelec.univ-lyon1.fr/articles/d41586-020-01733-7" TargetMode="External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openxmlformats.org/officeDocument/2006/relationships/hyperlink" Target="https://www-nature-com.docelec.univ-lyon1.fr/articles/d41586-021-02346-4" TargetMode="External"/><Relationship Id="rId4" Type="http://schemas.openxmlformats.org/officeDocument/2006/relationships/hyperlink" Target="https://www-nature-com.docelec.univ-lyon1.fr/articles/nature.2016.20964" TargetMode="External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manticscholar.org/" TargetMode="External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copilot.microsoft.com/" TargetMode="External"/><Relationship Id="rId13" Type="http://schemas.openxmlformats.org/officeDocument/2006/relationships/image" Target="../media/image21.png"/><Relationship Id="rId3" Type="http://schemas.openxmlformats.org/officeDocument/2006/relationships/hyperlink" Target="https://chatgpt.com/share/67ed395c-465c-800a-ae77-34cfb2f18e3d" TargetMode="External"/><Relationship Id="rId7" Type="http://schemas.openxmlformats.org/officeDocument/2006/relationships/image" Target="../media/image18.png"/><Relationship Id="rId12" Type="http://schemas.openxmlformats.org/officeDocument/2006/relationships/hyperlink" Target="https://mistral.ai/" TargetMode="External"/><Relationship Id="rId17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6" Type="http://schemas.openxmlformats.org/officeDocument/2006/relationships/hyperlink" Target="https://www.deepseek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hatgpt.com/" TargetMode="External"/><Relationship Id="rId11" Type="http://schemas.openxmlformats.org/officeDocument/2006/relationships/image" Target="../media/image20.png"/><Relationship Id="rId5" Type="http://schemas.openxmlformats.org/officeDocument/2006/relationships/image" Target="../media/image5.png"/><Relationship Id="rId15" Type="http://schemas.openxmlformats.org/officeDocument/2006/relationships/image" Target="../media/image22.jpg"/><Relationship Id="rId10" Type="http://schemas.openxmlformats.org/officeDocument/2006/relationships/hyperlink" Target="https://gemini.google.com/" TargetMode="External"/><Relationship Id="rId4" Type="http://schemas.openxmlformats.org/officeDocument/2006/relationships/hyperlink" Target="https://chatgpt.com/share/67ed5958-6cc8-800a-810c-b5c5090f2ddf" TargetMode="External"/><Relationship Id="rId9" Type="http://schemas.openxmlformats.org/officeDocument/2006/relationships/image" Target="../media/image19.jpg"/><Relationship Id="rId14" Type="http://schemas.openxmlformats.org/officeDocument/2006/relationships/hyperlink" Target="https://claude.ai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rfist.chartes.psl.eu/sites/urfist/files/public/media/document/2025-02/Bouchard_URFIST-Paris_ChatGPT-pedagogique_court_022025.pdf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5.png"/><Relationship Id="rId4" Type="http://schemas.openxmlformats.org/officeDocument/2006/relationships/hyperlink" Target="https://urfist.chartes.psl.eu/ressources/former-les-usagers-l-heure-de-chatgpt-ia-et-competences-informationnelles-formation-de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hyperlink" Target="https://elicit.com/" TargetMode="External"/><Relationship Id="rId7" Type="http://schemas.openxmlformats.org/officeDocument/2006/relationships/hyperlink" Target="https://consensus.app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28.png"/><Relationship Id="rId5" Type="http://schemas.openxmlformats.org/officeDocument/2006/relationships/hyperlink" Target="https://typeset.io/" TargetMode="External"/><Relationship Id="rId10" Type="http://schemas.openxmlformats.org/officeDocument/2006/relationships/hyperlink" Target="https://asta.allen.ai/" TargetMode="External"/><Relationship Id="rId4" Type="http://schemas.openxmlformats.org/officeDocument/2006/relationships/image" Target="../media/image25.pn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e 5"/>
          <p:cNvGrpSpPr>
            <a:grpSpLocks/>
          </p:cNvGrpSpPr>
          <p:nvPr/>
        </p:nvGrpSpPr>
        <p:grpSpPr bwMode="auto">
          <a:xfrm>
            <a:off x="-252413" y="-811213"/>
            <a:ext cx="9504363" cy="5810251"/>
            <a:chOff x="-252536" y="-811213"/>
            <a:chExt cx="9505056" cy="5810251"/>
          </a:xfrm>
        </p:grpSpPr>
        <p:grpSp>
          <p:nvGrpSpPr>
            <p:cNvPr id="2071" name="Groupe 3"/>
            <p:cNvGrpSpPr>
              <a:grpSpLocks/>
            </p:cNvGrpSpPr>
            <p:nvPr/>
          </p:nvGrpSpPr>
          <p:grpSpPr bwMode="auto">
            <a:xfrm>
              <a:off x="-252536" y="1671067"/>
              <a:ext cx="9505056" cy="2045965"/>
              <a:chOff x="-252536" y="1671067"/>
              <a:chExt cx="9505056" cy="2045965"/>
            </a:xfrm>
          </p:grpSpPr>
          <p:pic>
            <p:nvPicPr>
              <p:cNvPr id="2076" name="Picture 9" descr="W:\MISSION COMMUNICATION-VALORISATION\PHOTOTHEQUE\Photos_Bibliothèques du SCD\BU Education Lyon Croix-Rousse\Espé Croix-Rousse\ESPE Croix-Rousse (3)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538"/>
              <a:stretch>
                <a:fillRect/>
              </a:stretch>
            </p:blipFill>
            <p:spPr bwMode="auto">
              <a:xfrm>
                <a:off x="6725540" y="1681380"/>
                <a:ext cx="2526980" cy="20356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77" name="Picture 9" descr="W:\MISSION COMMUNICATION-VALORISATION\PHOTOTHEQUE\Photos_Bibliothèques du SCD\BU Santé\Photos architecte\WAA_0364_©_Studio_Erick_Saillet.jpg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02725" y="1671067"/>
                <a:ext cx="2329515" cy="20459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78" name="Picture 10" descr="W:\MISSION COMMUNICATION-VALORISATION\PHOTOTHEQUE\Photos_Bibliothèques du SCD\BU Sciences\Nocturne BU\Nocturne (4).jpg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012"/>
              <a:stretch>
                <a:fillRect/>
              </a:stretch>
            </p:blipFill>
            <p:spPr bwMode="auto">
              <a:xfrm>
                <a:off x="1484695" y="1743075"/>
                <a:ext cx="2943289" cy="19739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79" name="Picture 11" descr="W:\MISSION COMMUNICATION-VALORISATION\PHOTOTHEQUE\Photos_Bibliothèques du SCD\BU Sciences\Carrels\Carrels (1).JPG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70" r="23717"/>
              <a:stretch>
                <a:fillRect/>
              </a:stretch>
            </p:blipFill>
            <p:spPr bwMode="auto">
              <a:xfrm>
                <a:off x="-252536" y="1746458"/>
                <a:ext cx="2033900" cy="19705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099" name="Text Box 5"/>
            <p:cNvSpPr txBox="1">
              <a:spLocks noChangeArrowheads="1"/>
            </p:cNvSpPr>
            <p:nvPr/>
          </p:nvSpPr>
          <p:spPr bwMode="auto">
            <a:xfrm>
              <a:off x="-108062" y="-811213"/>
              <a:ext cx="9360582" cy="2554288"/>
            </a:xfrm>
            <a:prstGeom prst="rect">
              <a:avLst/>
            </a:prstGeom>
            <a:solidFill>
              <a:srgbClr val="58595B"/>
            </a:solidFill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720000" eaLnBrk="1" hangingPunct="1">
                <a:spcBef>
                  <a:spcPct val="50000"/>
                </a:spcBef>
                <a:buFontTx/>
                <a:buNone/>
                <a:defRPr/>
              </a:pPr>
              <a:br>
                <a:rPr lang="fr-FR" altLang="fr-FR" sz="20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</a:br>
              <a:br>
                <a:rPr lang="fr-FR" altLang="fr-FR" sz="20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</a:br>
              <a:br>
                <a:rPr lang="fr-FR" altLang="fr-FR" sz="20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</a:br>
              <a:br>
                <a:rPr lang="fr-FR" altLang="fr-FR" sz="20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</a:br>
              <a:r>
                <a:rPr lang="fr-FR" altLang="fr-FR" sz="2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Université Claude Bernard Lyon 1</a:t>
              </a:r>
            </a:p>
            <a:p>
              <a:pPr marL="720000"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fr-FR" altLang="fr-FR" sz="2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Service Commun de la Documentation</a:t>
              </a:r>
            </a:p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endParaRPr lang="fr-FR" altLang="fr-FR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2073" name="Groupe 5"/>
            <p:cNvGrpSpPr>
              <a:grpSpLocks/>
            </p:cNvGrpSpPr>
            <p:nvPr/>
          </p:nvGrpSpPr>
          <p:grpSpPr bwMode="auto">
            <a:xfrm>
              <a:off x="611188" y="3446463"/>
              <a:ext cx="1778000" cy="1552575"/>
              <a:chOff x="611560" y="3446884"/>
              <a:chExt cx="1778000" cy="1551639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611500" y="3446884"/>
                <a:ext cx="1295495" cy="1278754"/>
              </a:xfrm>
              <a:prstGeom prst="rect">
                <a:avLst/>
              </a:prstGeom>
              <a:solidFill>
                <a:srgbClr val="E553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906995" y="3448470"/>
                <a:ext cx="482635" cy="1550053"/>
              </a:xfrm>
              <a:custGeom>
                <a:avLst/>
                <a:gdLst>
                  <a:gd name="connsiteX0" fmla="*/ 0 w 481856"/>
                  <a:gd name="connsiteY0" fmla="*/ 0 h 1278260"/>
                  <a:gd name="connsiteX1" fmla="*/ 481856 w 481856"/>
                  <a:gd name="connsiteY1" fmla="*/ 0 h 1278260"/>
                  <a:gd name="connsiteX2" fmla="*/ 481856 w 481856"/>
                  <a:gd name="connsiteY2" fmla="*/ 1278260 h 1278260"/>
                  <a:gd name="connsiteX3" fmla="*/ 0 w 481856"/>
                  <a:gd name="connsiteY3" fmla="*/ 1278260 h 1278260"/>
                  <a:gd name="connsiteX4" fmla="*/ 0 w 481856"/>
                  <a:gd name="connsiteY4" fmla="*/ 0 h 1278260"/>
                  <a:gd name="connsiteX0" fmla="*/ 0 w 481856"/>
                  <a:gd name="connsiteY0" fmla="*/ 0 h 1549723"/>
                  <a:gd name="connsiteX1" fmla="*/ 481856 w 481856"/>
                  <a:gd name="connsiteY1" fmla="*/ 0 h 1549723"/>
                  <a:gd name="connsiteX2" fmla="*/ 477093 w 481856"/>
                  <a:gd name="connsiteY2" fmla="*/ 1549723 h 1549723"/>
                  <a:gd name="connsiteX3" fmla="*/ 0 w 481856"/>
                  <a:gd name="connsiteY3" fmla="*/ 1278260 h 1549723"/>
                  <a:gd name="connsiteX4" fmla="*/ 0 w 481856"/>
                  <a:gd name="connsiteY4" fmla="*/ 0 h 1549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1856" h="1549723">
                    <a:moveTo>
                      <a:pt x="0" y="0"/>
                    </a:moveTo>
                    <a:lnTo>
                      <a:pt x="481856" y="0"/>
                    </a:lnTo>
                    <a:cubicBezTo>
                      <a:pt x="480268" y="516574"/>
                      <a:pt x="478681" y="1033149"/>
                      <a:pt x="477093" y="1549723"/>
                    </a:cubicBezTo>
                    <a:lnTo>
                      <a:pt x="0" y="12782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D40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</p:grpSp>
      </p:grpSp>
      <p:sp>
        <p:nvSpPr>
          <p:cNvPr id="2051" name="ZoneTexte 6"/>
          <p:cNvSpPr txBox="1">
            <a:spLocks noChangeArrowheads="1"/>
          </p:cNvSpPr>
          <p:nvPr/>
        </p:nvSpPr>
        <p:spPr bwMode="auto">
          <a:xfrm>
            <a:off x="611188" y="3579813"/>
            <a:ext cx="1778000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5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ACCOMPAGNER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15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CRÉER</a:t>
            </a:r>
            <a:br>
              <a:rPr lang="fr-FR" altLang="fr-FR" sz="15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altLang="fr-FR" sz="15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PARTAGER</a:t>
            </a:r>
          </a:p>
        </p:txBody>
      </p:sp>
      <p:grpSp>
        <p:nvGrpSpPr>
          <p:cNvPr id="2052" name="Groupe 3"/>
          <p:cNvGrpSpPr>
            <a:grpSpLocks/>
          </p:cNvGrpSpPr>
          <p:nvPr/>
        </p:nvGrpSpPr>
        <p:grpSpPr bwMode="auto">
          <a:xfrm>
            <a:off x="8316913" y="4224338"/>
            <a:ext cx="215900" cy="215900"/>
            <a:chOff x="4031940" y="4869160"/>
            <a:chExt cx="216024" cy="216024"/>
          </a:xfrm>
        </p:grpSpPr>
        <p:cxnSp>
          <p:nvCxnSpPr>
            <p:cNvPr id="3" name="Connecteur droit 2"/>
            <p:cNvCxnSpPr/>
            <p:nvPr/>
          </p:nvCxnSpPr>
          <p:spPr>
            <a:xfrm>
              <a:off x="4139952" y="4869160"/>
              <a:ext cx="0" cy="216024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 rot="5400000">
              <a:off x="4139952" y="4870748"/>
              <a:ext cx="0" cy="216024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053" name="Groupe 11"/>
          <p:cNvGrpSpPr>
            <a:grpSpLocks/>
          </p:cNvGrpSpPr>
          <p:nvPr/>
        </p:nvGrpSpPr>
        <p:grpSpPr bwMode="auto">
          <a:xfrm>
            <a:off x="684213" y="5300663"/>
            <a:ext cx="215900" cy="215900"/>
            <a:chOff x="4031940" y="4869160"/>
            <a:chExt cx="216024" cy="216024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4139952" y="4869160"/>
              <a:ext cx="0" cy="216024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 rot="5400000">
              <a:off x="4139952" y="4870748"/>
              <a:ext cx="0" cy="216024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054" name="Groupe 5"/>
          <p:cNvGrpSpPr>
            <a:grpSpLocks/>
          </p:cNvGrpSpPr>
          <p:nvPr/>
        </p:nvGrpSpPr>
        <p:grpSpPr bwMode="auto">
          <a:xfrm>
            <a:off x="2987675" y="5462588"/>
            <a:ext cx="107950" cy="107950"/>
            <a:chOff x="3959944" y="5389200"/>
            <a:chExt cx="108000" cy="108000"/>
          </a:xfrm>
        </p:grpSpPr>
        <p:cxnSp>
          <p:nvCxnSpPr>
            <p:cNvPr id="16" name="Connecteur droit 15"/>
            <p:cNvCxnSpPr/>
            <p:nvPr/>
          </p:nvCxnSpPr>
          <p:spPr>
            <a:xfrm>
              <a:off x="4010768" y="5389200"/>
              <a:ext cx="0" cy="10800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>
            <a:xfrm rot="5400000">
              <a:off x="4013944" y="5387611"/>
              <a:ext cx="0" cy="10800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055" name="Groupe 18"/>
          <p:cNvGrpSpPr>
            <a:grpSpLocks/>
          </p:cNvGrpSpPr>
          <p:nvPr/>
        </p:nvGrpSpPr>
        <p:grpSpPr bwMode="auto">
          <a:xfrm>
            <a:off x="1150938" y="6018213"/>
            <a:ext cx="107950" cy="107950"/>
            <a:chOff x="3959944" y="5389200"/>
            <a:chExt cx="108000" cy="108000"/>
          </a:xfrm>
        </p:grpSpPr>
        <p:cxnSp>
          <p:nvCxnSpPr>
            <p:cNvPr id="20" name="Connecteur droit 19"/>
            <p:cNvCxnSpPr/>
            <p:nvPr/>
          </p:nvCxnSpPr>
          <p:spPr>
            <a:xfrm>
              <a:off x="4010768" y="5389200"/>
              <a:ext cx="0" cy="10800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5400000">
              <a:off x="4013944" y="5387611"/>
              <a:ext cx="0" cy="10800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056" name="Groupe 21"/>
          <p:cNvGrpSpPr>
            <a:grpSpLocks/>
          </p:cNvGrpSpPr>
          <p:nvPr/>
        </p:nvGrpSpPr>
        <p:grpSpPr bwMode="auto">
          <a:xfrm>
            <a:off x="3460750" y="4114800"/>
            <a:ext cx="107950" cy="109538"/>
            <a:chOff x="3959944" y="5389200"/>
            <a:chExt cx="108000" cy="108000"/>
          </a:xfrm>
        </p:grpSpPr>
        <p:cxnSp>
          <p:nvCxnSpPr>
            <p:cNvPr id="23" name="Connecteur droit 22"/>
            <p:cNvCxnSpPr/>
            <p:nvPr/>
          </p:nvCxnSpPr>
          <p:spPr>
            <a:xfrm>
              <a:off x="4010768" y="5389200"/>
              <a:ext cx="0" cy="10800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5400000">
              <a:off x="4013944" y="5388417"/>
              <a:ext cx="0" cy="10800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057" name="Groupe 24"/>
          <p:cNvGrpSpPr>
            <a:grpSpLocks/>
          </p:cNvGrpSpPr>
          <p:nvPr/>
        </p:nvGrpSpPr>
        <p:grpSpPr bwMode="auto">
          <a:xfrm>
            <a:off x="6804025" y="5300663"/>
            <a:ext cx="107950" cy="107950"/>
            <a:chOff x="3959944" y="5389200"/>
            <a:chExt cx="108000" cy="108000"/>
          </a:xfrm>
        </p:grpSpPr>
        <p:cxnSp>
          <p:nvCxnSpPr>
            <p:cNvPr id="26" name="Connecteur droit 25"/>
            <p:cNvCxnSpPr/>
            <p:nvPr/>
          </p:nvCxnSpPr>
          <p:spPr>
            <a:xfrm>
              <a:off x="4010768" y="5389200"/>
              <a:ext cx="0" cy="10800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Connecteur droit 26"/>
            <p:cNvCxnSpPr/>
            <p:nvPr/>
          </p:nvCxnSpPr>
          <p:spPr>
            <a:xfrm rot="5400000">
              <a:off x="4013944" y="5387611"/>
              <a:ext cx="0" cy="10800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" name="Imag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306E857-C872-479F-820B-27B21C120EE9}"/>
              </a:ext>
            </a:extLst>
          </p:cNvPr>
          <p:cNvSpPr txBox="1"/>
          <p:nvPr/>
        </p:nvSpPr>
        <p:spPr>
          <a:xfrm>
            <a:off x="5975933" y="6361227"/>
            <a:ext cx="165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MàJ</a:t>
            </a:r>
            <a:r>
              <a:rPr lang="fr-FR" dirty="0"/>
              <a:t> 10-2025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L’IA sémantique et générative dans les outils de recherche académique : 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b) Outils académiques de questions-réponses</a:t>
            </a: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38554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Recherche d’informations académiques et intelligence artificielle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7" name="Image 6">
            <a:hlinkClick r:id="rId4"/>
            <a:extLst>
              <a:ext uri="{FF2B5EF4-FFF2-40B4-BE49-F238E27FC236}">
                <a16:creationId xmlns:a16="http://schemas.microsoft.com/office/drawing/2014/main" id="{64E11B86-A14C-4C2A-8A3F-ABEE605FAB6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6" t="19747" r="2024" b="23350"/>
          <a:stretch/>
        </p:blipFill>
        <p:spPr>
          <a:xfrm>
            <a:off x="5984694" y="2116633"/>
            <a:ext cx="2637077" cy="816588"/>
          </a:xfrm>
          <a:prstGeom prst="rect">
            <a:avLst/>
          </a:prstGeom>
        </p:spPr>
      </p:pic>
      <p:pic>
        <p:nvPicPr>
          <p:cNvPr id="11" name="Image 10">
            <a:hlinkClick r:id="rId6"/>
            <a:extLst>
              <a:ext uri="{FF2B5EF4-FFF2-40B4-BE49-F238E27FC236}">
                <a16:creationId xmlns:a16="http://schemas.microsoft.com/office/drawing/2014/main" id="{91A7DB78-3D5D-4E42-9A74-E01F5370EE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422" y="5677280"/>
            <a:ext cx="3265155" cy="58526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01695FC-71F2-49F7-BA92-53F7ED073CE7}"/>
              </a:ext>
            </a:extLst>
          </p:cNvPr>
          <p:cNvSpPr txBox="1"/>
          <p:nvPr/>
        </p:nvSpPr>
        <p:spPr>
          <a:xfrm>
            <a:off x="5756259" y="5130494"/>
            <a:ext cx="30939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 err="1">
                <a:latin typeface="Verdana" panose="020B0604030504040204" pitchFamily="34" charset="0"/>
                <a:ea typeface="Verdana" panose="020B0604030504040204" pitchFamily="34" charset="0"/>
                <a:hlinkClick r:id="rId8" action="ppaction://hlinkfile"/>
              </a:rPr>
              <a:t>Get</a:t>
            </a:r>
            <a:r>
              <a:rPr lang="fr-FR" sz="1400" i="1" dirty="0">
                <a:latin typeface="Verdana" panose="020B0604030504040204" pitchFamily="34" charset="0"/>
                <a:ea typeface="Verdana" panose="020B0604030504040204" pitchFamily="34" charset="0"/>
                <a:hlinkClick r:id="rId8" action="ppaction://hlinkfile"/>
              </a:rPr>
              <a:t> a </a:t>
            </a:r>
            <a:r>
              <a:rPr lang="fr-FR" sz="1400" i="1" dirty="0" err="1">
                <a:latin typeface="Verdana" panose="020B0604030504040204" pitchFamily="34" charset="0"/>
                <a:ea typeface="Verdana" panose="020B0604030504040204" pitchFamily="34" charset="0"/>
                <a:hlinkClick r:id="rId8" action="ppaction://hlinkfile"/>
              </a:rPr>
              <a:t>research</a:t>
            </a:r>
            <a:r>
              <a:rPr lang="fr-FR" sz="1400" i="1" dirty="0">
                <a:latin typeface="Verdana" panose="020B0604030504040204" pitchFamily="34" charset="0"/>
                <a:ea typeface="Verdana" panose="020B0604030504040204" pitchFamily="34" charset="0"/>
                <a:hlinkClick r:id="rId8" action="ppaction://hlinkfile"/>
              </a:rPr>
              <a:t> report </a:t>
            </a: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  <a:hlinkClick r:id="rId8" action="ppaction://hlinkfile"/>
              </a:rPr>
              <a:t>: exemple</a:t>
            </a:r>
            <a:endParaRPr lang="fr-FR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049198C-97C1-4F9E-B9A3-DEC4D4A82FC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4947" y="5491960"/>
            <a:ext cx="2556627" cy="79187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0557260-A0C5-4F04-840D-FF88FA05B08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5934" y="2348860"/>
            <a:ext cx="5526745" cy="2712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8114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L’IA sémantique et générative dans les outils de recherche académique : 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b) Outils académiques de questions-réponses</a:t>
            </a: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38554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Recherche d’informations académiques et intelligence artificielle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705CDBB-3CAB-499A-A0CF-CBB2CE196E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33" y="5444606"/>
            <a:ext cx="2088232" cy="1169410"/>
          </a:xfrm>
          <a:prstGeom prst="rect">
            <a:avLst/>
          </a:prstGeom>
        </p:spPr>
      </p:pic>
      <p:pic>
        <p:nvPicPr>
          <p:cNvPr id="9" name="Image 8">
            <a:hlinkClick r:id="rId5"/>
            <a:extLst>
              <a:ext uri="{FF2B5EF4-FFF2-40B4-BE49-F238E27FC236}">
                <a16:creationId xmlns:a16="http://schemas.microsoft.com/office/drawing/2014/main" id="{57DC6E72-96DA-496D-B1D0-C846ED9424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688" y="1503051"/>
            <a:ext cx="2808312" cy="90292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E3267B6-CEDE-463E-93F3-FD144F29C2C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3122" r="3460" b="11766"/>
          <a:stretch/>
        </p:blipFill>
        <p:spPr>
          <a:xfrm>
            <a:off x="2483520" y="5471565"/>
            <a:ext cx="1440160" cy="119796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541E061-6CCC-48D3-BB3C-20DD62069CE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6905" y="2204673"/>
            <a:ext cx="1002049" cy="2819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9151D1F-BF07-4A1F-AC68-EA1659823A1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103" y="5633328"/>
            <a:ext cx="1152128" cy="80820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62943AE-B1D7-4456-BC35-053F45802A7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376" y="5807723"/>
            <a:ext cx="459417" cy="45941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5667B96-8DEA-4D01-9D02-3FB0C7C37C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7481" y="2531553"/>
            <a:ext cx="7380312" cy="25617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78656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L’IA sémantique et générative dans les outils de recherche académique : 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b) Outils académiques de questions-réponses</a:t>
            </a: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38554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Recherche d’informations académiques et intelligence artificielle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705CDBB-3CAB-499A-A0CF-CBB2CE196E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33" y="5444606"/>
            <a:ext cx="2088232" cy="1169410"/>
          </a:xfrm>
          <a:prstGeom prst="rect">
            <a:avLst/>
          </a:prstGeom>
        </p:spPr>
      </p:pic>
      <p:pic>
        <p:nvPicPr>
          <p:cNvPr id="10" name="Image 9">
            <a:hlinkClick r:id="rId5"/>
            <a:extLst>
              <a:ext uri="{FF2B5EF4-FFF2-40B4-BE49-F238E27FC236}">
                <a16:creationId xmlns:a16="http://schemas.microsoft.com/office/drawing/2014/main" id="{D98C5A74-2B25-4A15-AB06-B20E54F83F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340679"/>
            <a:ext cx="2026592" cy="1052269"/>
          </a:xfrm>
          <a:prstGeom prst="rect">
            <a:avLst/>
          </a:prstGeom>
        </p:spPr>
      </p:pic>
      <p:pic>
        <p:nvPicPr>
          <p:cNvPr id="11" name="Image 10">
            <a:hlinkClick r:id="rId7"/>
            <a:extLst>
              <a:ext uri="{FF2B5EF4-FFF2-40B4-BE49-F238E27FC236}">
                <a16:creationId xmlns:a16="http://schemas.microsoft.com/office/drawing/2014/main" id="{05D63631-D68D-4814-A591-6EF4EB957A1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422" y="5677280"/>
            <a:ext cx="3265155" cy="58526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F127688-0E36-4194-96DB-ACACE78BEA4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8042" y="2132856"/>
            <a:ext cx="4802759" cy="28709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065349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b) Outils académiques de questions-réponses de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38554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Recherche d’informations académiques et intelligence artificielle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1FF5816-F743-4034-9D95-A08608FF12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591" y="6331602"/>
            <a:ext cx="965438" cy="502625"/>
          </a:xfrm>
          <a:prstGeom prst="rect">
            <a:avLst/>
          </a:prstGeom>
        </p:spPr>
      </p:pic>
      <p:pic>
        <p:nvPicPr>
          <p:cNvPr id="2" name="Image 1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2991" y="1175150"/>
            <a:ext cx="1771897" cy="695422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3611" y="2060848"/>
            <a:ext cx="8942418" cy="1772298"/>
          </a:xfrm>
          <a:prstGeom prst="rect">
            <a:avLst/>
          </a:prstGeom>
        </p:spPr>
      </p:pic>
      <p:pic>
        <p:nvPicPr>
          <p:cNvPr id="11" name="Image 10">
            <a:hlinkClick r:id="rId7"/>
            <a:extLst>
              <a:ext uri="{FF2B5EF4-FFF2-40B4-BE49-F238E27FC236}">
                <a16:creationId xmlns:a16="http://schemas.microsoft.com/office/drawing/2014/main" id="{05D63631-D68D-4814-A591-6EF4EB957A1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8155" y="4950941"/>
            <a:ext cx="3265155" cy="58526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3772" y="4149080"/>
            <a:ext cx="4708518" cy="223987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F73C585-4E08-486F-A3B8-5DCBACBFA344}"/>
              </a:ext>
            </a:extLst>
          </p:cNvPr>
          <p:cNvSpPr txBox="1"/>
          <p:nvPr/>
        </p:nvSpPr>
        <p:spPr>
          <a:xfrm>
            <a:off x="4932040" y="4127467"/>
            <a:ext cx="26620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err="1">
                <a:latin typeface="Verdana" panose="020B0604030504040204" pitchFamily="34" charset="0"/>
                <a:ea typeface="Verdana" panose="020B0604030504040204" pitchFamily="34" charset="0"/>
                <a:hlinkClick r:id="rId10"/>
              </a:rPr>
              <a:t>Generate</a:t>
            </a:r>
            <a:r>
              <a:rPr lang="fr-FR" sz="1200" dirty="0">
                <a:latin typeface="Verdana" panose="020B0604030504040204" pitchFamily="34" charset="0"/>
                <a:ea typeface="Verdana" panose="020B0604030504040204" pitchFamily="34" charset="0"/>
                <a:hlinkClick r:id="rId10"/>
              </a:rPr>
              <a:t> a Report. Exemple </a:t>
            </a:r>
            <a:endParaRPr lang="fr-FR"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484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L’IA sémantique et générative dans les outils de recherche académique : 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c) Un mot sur le </a:t>
            </a:r>
            <a:r>
              <a:rPr lang="fr-FR" altLang="fr-FR" sz="14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Web of Science </a:t>
            </a:r>
            <a:r>
              <a:rPr lang="fr-FR" altLang="fr-FR" sz="1400" b="1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Research</a:t>
            </a:r>
            <a:r>
              <a:rPr lang="fr-FR" altLang="fr-FR" sz="14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 Assistant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38554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Recherche d’informations académiques et intelligence artificielle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10" name="Image 9">
            <a:hlinkClick r:id="rId4"/>
            <a:extLst>
              <a:ext uri="{FF2B5EF4-FFF2-40B4-BE49-F238E27FC236}">
                <a16:creationId xmlns:a16="http://schemas.microsoft.com/office/drawing/2014/main" id="{216A8928-B6A3-4606-89F3-FF9EC39486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2060848"/>
            <a:ext cx="4680520" cy="3296616"/>
          </a:xfrm>
          <a:prstGeom prst="rect">
            <a:avLst/>
          </a:prstGeom>
        </p:spPr>
      </p:pic>
      <p:pic>
        <p:nvPicPr>
          <p:cNvPr id="11" name="Image 10">
            <a:hlinkClick r:id="rId6"/>
            <a:extLst>
              <a:ext uri="{FF2B5EF4-FFF2-40B4-BE49-F238E27FC236}">
                <a16:creationId xmlns:a16="http://schemas.microsoft.com/office/drawing/2014/main" id="{6A57F48B-055C-4264-94E5-670C07CDDA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0" y="2843233"/>
            <a:ext cx="4464050" cy="293176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9F8ACBE-D77B-4404-8B0F-A8278DBD8C4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3" t="18890" r="9289" b="13722"/>
          <a:stretch/>
        </p:blipFill>
        <p:spPr>
          <a:xfrm>
            <a:off x="7236544" y="1142971"/>
            <a:ext cx="1512168" cy="119662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685EB26-E78A-450E-9BCE-5646C649BF9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64" y="5483755"/>
            <a:ext cx="1311364" cy="1107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6396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L’IA sémantique et générative dans les outils de recherche académique : 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d) Les autres familles d’outils :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i. Les </a:t>
            </a:r>
            <a:r>
              <a:rPr lang="fr-FR" altLang="fr-FR" sz="14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GPTs</a:t>
            </a:r>
            <a: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  <a:hlinkClick r:id="rId3"/>
              </a:rPr>
              <a:t>Illustration</a:t>
            </a:r>
            <a:endParaRPr lang="fr-FR" altLang="fr-FR" sz="14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38554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Recherche d’informations académiques et intelligence artificielle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FE542BD-87A5-4D33-B68B-F8F3A12844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217" t="6451" r="7565"/>
          <a:stretch/>
        </p:blipFill>
        <p:spPr>
          <a:xfrm>
            <a:off x="944368" y="2338671"/>
            <a:ext cx="3312368" cy="16067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0848709-4F33-4A77-BD1B-FB06DC9B89C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693" t="3442" r="3462" b="3442"/>
          <a:stretch/>
        </p:blipFill>
        <p:spPr>
          <a:xfrm>
            <a:off x="5149017" y="2189724"/>
            <a:ext cx="3253122" cy="175565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E403BAD-17C6-4C64-881F-C540401B20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1843" y="4333245"/>
            <a:ext cx="3384376" cy="157261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757A18B-EBBA-45BB-BC5B-92A36368997E}"/>
              </a:ext>
            </a:extLst>
          </p:cNvPr>
          <p:cNvSpPr/>
          <p:nvPr/>
        </p:nvSpPr>
        <p:spPr>
          <a:xfrm>
            <a:off x="1763688" y="3892678"/>
            <a:ext cx="2007235" cy="184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600" u="sng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https://chatgpt.com/g/g-YW6USlXfX-scholar-ai</a:t>
            </a:r>
            <a:r>
              <a:rPr lang="fr-FR" sz="600" u="sng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F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C24F54D-9FDA-4B2F-AE8A-5D1750D5583C}"/>
              </a:ext>
            </a:extLst>
          </p:cNvPr>
          <p:cNvSpPr/>
          <p:nvPr/>
        </p:nvSpPr>
        <p:spPr>
          <a:xfrm>
            <a:off x="5724128" y="3892678"/>
            <a:ext cx="2188210" cy="184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600" u="sng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https://chatgpt.com/g/g-STAmDxyVG-dimensions-research-gpt</a:t>
            </a:r>
            <a:r>
              <a:rPr lang="fr-FR" sz="6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F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F1D07D4-8302-4189-91DF-19EE3509F252}"/>
              </a:ext>
            </a:extLst>
          </p:cNvPr>
          <p:cNvSpPr/>
          <p:nvPr/>
        </p:nvSpPr>
        <p:spPr>
          <a:xfrm>
            <a:off x="1769509" y="5798850"/>
            <a:ext cx="2188210" cy="184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600" u="sng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https://chat.openai.com/g/g-bo0FiWLY7-consensus</a:t>
            </a:r>
            <a:r>
              <a:rPr lang="fr-FR" sz="6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F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AD801F35-ED9D-4F75-905D-830E962808E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11454" y="4269393"/>
            <a:ext cx="3437258" cy="134565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EBA44D17-EA22-4273-8E5A-D8885508FE9F}"/>
              </a:ext>
            </a:extLst>
          </p:cNvPr>
          <p:cNvSpPr/>
          <p:nvPr/>
        </p:nvSpPr>
        <p:spPr>
          <a:xfrm>
            <a:off x="6063808" y="5598894"/>
            <a:ext cx="218821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600" u="sng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  <a:hlinkClick r:id="rId12"/>
              </a:rPr>
              <a:t>https://chatgpt.com/g/g-6f5zceXCm-semantic-scholar-gpt</a:t>
            </a:r>
            <a:r>
              <a:rPr lang="fr-FR" sz="600" u="sng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927437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L’IA sémantique et générative dans les outils de recherche académique : 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d) Les autres familles d’outils :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ii. </a:t>
            </a:r>
            <a:r>
              <a:rPr lang="fr-FR" altLang="fr-FR" sz="1400" b="1" i="1" dirty="0">
                <a:latin typeface="Verdana" pitchFamily="34" charset="0"/>
                <a:ea typeface="Verdana" pitchFamily="34" charset="0"/>
                <a:cs typeface="Verdana" pitchFamily="34" charset="0"/>
                <a:hlinkClick r:id="rId3"/>
              </a:rPr>
              <a:t>Google Scholar PDF </a:t>
            </a:r>
            <a:r>
              <a:rPr lang="fr-FR" altLang="fr-FR" sz="1400" b="1" i="1" dirty="0" err="1">
                <a:latin typeface="Verdana" pitchFamily="34" charset="0"/>
                <a:ea typeface="Verdana" pitchFamily="34" charset="0"/>
                <a:cs typeface="Verdana" pitchFamily="34" charset="0"/>
                <a:hlinkClick r:id="rId3"/>
              </a:rPr>
              <a:t>reader</a:t>
            </a:r>
            <a:r>
              <a:rPr lang="fr-FR" altLang="fr-FR" sz="1400" b="1" i="1" dirty="0">
                <a:latin typeface="Verdana" pitchFamily="34" charset="0"/>
                <a:ea typeface="Verdana" pitchFamily="34" charset="0"/>
                <a:cs typeface="Verdana" pitchFamily="34" charset="0"/>
                <a:hlinkClick r:id="rId3"/>
              </a:rPr>
              <a:t> </a:t>
            </a:r>
            <a: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: </a:t>
            </a:r>
            <a:endParaRPr lang="fr-FR" altLang="fr-FR" sz="1400" b="1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38554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Recherche d’informations académiques et intelligence artificielle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3" name="Image 2">
            <a:hlinkClick r:id="rId3"/>
            <a:extLst>
              <a:ext uri="{FF2B5EF4-FFF2-40B4-BE49-F238E27FC236}">
                <a16:creationId xmlns:a16="http://schemas.microsoft.com/office/drawing/2014/main" id="{EEADB5C8-2747-485F-8B9F-5E5D871DAF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102" y="1110079"/>
            <a:ext cx="1094785" cy="10947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1859273-0BA5-4659-8EE7-205F70C90C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0324" y="2348880"/>
            <a:ext cx="8969612" cy="283400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3A93C52-636F-46C7-9A48-122D3AE235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5687014"/>
            <a:ext cx="1673839" cy="52594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6B884AA-678B-470B-939A-2B6A0BCBC4A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236" y="5632063"/>
            <a:ext cx="1224136" cy="762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1528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20688" y="836712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L’IA sémantique et générative dans les outils de recherche académique : 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d) Les autres familles d’outils :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iii. </a:t>
            </a:r>
            <a:r>
              <a:rPr lang="fr-FR" altLang="fr-FR" sz="1400" b="1" i="1" dirty="0" err="1">
                <a:latin typeface="Verdana" pitchFamily="34" charset="0"/>
                <a:ea typeface="Verdana" pitchFamily="34" charset="0"/>
                <a:cs typeface="Verdana" pitchFamily="34" charset="0"/>
                <a:hlinkClick r:id="rId3"/>
              </a:rPr>
              <a:t>Keenious</a:t>
            </a:r>
            <a:r>
              <a:rPr lang="fr-FR" altLang="fr-FR" sz="14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: </a:t>
            </a:r>
            <a:endParaRPr lang="fr-FR" altLang="fr-FR" sz="1400" b="1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38554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Recherche d’informations académiques et intelligence artificielle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4" name="Image 3">
            <a:hlinkClick r:id="rId5"/>
            <a:extLst>
              <a:ext uri="{FF2B5EF4-FFF2-40B4-BE49-F238E27FC236}">
                <a16:creationId xmlns:a16="http://schemas.microsoft.com/office/drawing/2014/main" id="{286389BD-D27D-48DF-AE2F-21B9641C0B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977786"/>
            <a:ext cx="1802955" cy="475550"/>
          </a:xfrm>
          <a:prstGeom prst="rect">
            <a:avLst/>
          </a:prstGeom>
        </p:spPr>
      </p:pic>
      <p:pic>
        <p:nvPicPr>
          <p:cNvPr id="8" name="Image 7">
            <a:hlinkClick r:id="rId3"/>
            <a:extLst>
              <a:ext uri="{FF2B5EF4-FFF2-40B4-BE49-F238E27FC236}">
                <a16:creationId xmlns:a16="http://schemas.microsoft.com/office/drawing/2014/main" id="{E4F2883E-7311-4793-A599-42312C8B2D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464" y="1202741"/>
            <a:ext cx="1912236" cy="107085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4494BF6-4363-471C-A74A-6BF8E02F9B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1560" y="2335527"/>
            <a:ext cx="6518035" cy="342714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9300255-299B-4704-B416-B48845FFA041}"/>
              </a:ext>
            </a:extLst>
          </p:cNvPr>
          <p:cNvSpPr/>
          <p:nvPr/>
        </p:nvSpPr>
        <p:spPr>
          <a:xfrm>
            <a:off x="5968584" y="2895160"/>
            <a:ext cx="1161011" cy="28675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08309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20688" y="836712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L’IA sémantique et générative dans les outils de recherche académique : 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d) Les autres familles d’outils :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iv : Les outils de cartographie : </a:t>
            </a:r>
            <a:r>
              <a:rPr lang="fr-FR" altLang="fr-FR" sz="1400" b="1" i="1" dirty="0" err="1">
                <a:latin typeface="Verdana" pitchFamily="34" charset="0"/>
                <a:ea typeface="Verdana" pitchFamily="34" charset="0"/>
                <a:cs typeface="Verdana" pitchFamily="34" charset="0"/>
                <a:hlinkClick r:id="rId3"/>
              </a:rPr>
              <a:t>Research</a:t>
            </a:r>
            <a:r>
              <a:rPr lang="fr-FR" altLang="fr-FR" sz="1400" b="1" i="1" dirty="0">
                <a:latin typeface="Verdana" pitchFamily="34" charset="0"/>
                <a:ea typeface="Verdana" pitchFamily="34" charset="0"/>
                <a:cs typeface="Verdana" pitchFamily="34" charset="0"/>
                <a:hlinkClick r:id="rId3"/>
              </a:rPr>
              <a:t> Rabbit</a:t>
            </a:r>
            <a:endParaRPr lang="fr-FR" altLang="fr-FR" sz="1400" b="1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38554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Recherche d’informations académiques et intelligence artificielle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8" name="Image 7">
            <a:hlinkClick r:id="rId3"/>
            <a:extLst>
              <a:ext uri="{FF2B5EF4-FFF2-40B4-BE49-F238E27FC236}">
                <a16:creationId xmlns:a16="http://schemas.microsoft.com/office/drawing/2014/main" id="{9C8E73B8-5392-4036-905E-C5CD1357B9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1505" y="1409125"/>
            <a:ext cx="3182495" cy="792088"/>
          </a:xfrm>
          <a:prstGeom prst="rect">
            <a:avLst/>
          </a:prstGeom>
        </p:spPr>
      </p:pic>
      <p:pic>
        <p:nvPicPr>
          <p:cNvPr id="10" name="Image 9">
            <a:hlinkClick r:id="rId6"/>
            <a:extLst>
              <a:ext uri="{FF2B5EF4-FFF2-40B4-BE49-F238E27FC236}">
                <a16:creationId xmlns:a16="http://schemas.microsoft.com/office/drawing/2014/main" id="{719C9294-0B48-4EC4-82F8-3CE24FE1F1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88" y="6080529"/>
            <a:ext cx="2279104" cy="408519"/>
          </a:xfrm>
          <a:prstGeom prst="rect">
            <a:avLst/>
          </a:prstGeom>
        </p:spPr>
      </p:pic>
      <p:pic>
        <p:nvPicPr>
          <p:cNvPr id="3" name="Image 2">
            <a:hlinkClick r:id="rId8"/>
            <a:extLst>
              <a:ext uri="{FF2B5EF4-FFF2-40B4-BE49-F238E27FC236}">
                <a16:creationId xmlns:a16="http://schemas.microsoft.com/office/drawing/2014/main" id="{9399D04E-85CD-407C-9B44-4A90315CA1B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0" r="2020" b="25090"/>
          <a:stretch/>
        </p:blipFill>
        <p:spPr>
          <a:xfrm>
            <a:off x="3203848" y="5998215"/>
            <a:ext cx="1800200" cy="60622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B4C2FD2-A98A-478F-A77A-03EDA5350D3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2317490"/>
            <a:ext cx="8599572" cy="358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7141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20688" y="836712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L’IA sémantique et générative dans les outils de recherche académique : 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d) Les autres familles d’outils :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v. </a:t>
            </a:r>
            <a:r>
              <a:rPr lang="fr-FR" altLang="fr-FR" sz="1400" b="1" i="1" dirty="0" err="1">
                <a:latin typeface="Verdana" pitchFamily="34" charset="0"/>
                <a:ea typeface="Verdana" pitchFamily="34" charset="0"/>
                <a:cs typeface="Verdana" pitchFamily="34" charset="0"/>
                <a:hlinkClick r:id="rId3"/>
              </a:rPr>
              <a:t>NotebookLM</a:t>
            </a:r>
            <a:r>
              <a:rPr lang="fr-FR" altLang="fr-FR" sz="14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(Google): </a:t>
            </a:r>
            <a:endParaRPr lang="fr-FR" altLang="fr-FR" sz="1400" b="1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38554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Recherche d’informations académiques et intelligence artificielle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7" name="Image 6">
            <a:hlinkClick r:id="rId3"/>
            <a:extLst>
              <a:ext uri="{FF2B5EF4-FFF2-40B4-BE49-F238E27FC236}">
                <a16:creationId xmlns:a16="http://schemas.microsoft.com/office/drawing/2014/main" id="{F26E9C00-6542-4D98-8086-57C4D93EBF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7744" y="1097156"/>
            <a:ext cx="1359595" cy="135959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3CD03C3-C38E-46B9-8F8C-60475B27B1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504" y="2449524"/>
            <a:ext cx="7260240" cy="3661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209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Kahoot.it</a:t>
            </a: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  <a:hlinkClick r:id="rId3"/>
              </a:rPr>
              <a:t>https://kahoot.it/</a:t>
            </a: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400">
                <a:latin typeface="Verdana" pitchFamily="34" charset="0"/>
                <a:ea typeface="Verdana" pitchFamily="34" charset="0"/>
                <a:cs typeface="Verdana" pitchFamily="34" charset="0"/>
              </a:rPr>
              <a:t>Login :</a:t>
            </a:r>
            <a:endParaRPr lang="fr-FR" alt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Petit quizz avec de démarrer ! 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3" name="Image 2">
            <a:hlinkClick r:id="rId3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224087"/>
            <a:ext cx="2409825" cy="1895475"/>
          </a:xfrm>
          <a:prstGeom prst="rect">
            <a:avLst/>
          </a:prstGeom>
        </p:spPr>
      </p:pic>
      <p:pic>
        <p:nvPicPr>
          <p:cNvPr id="5" name="Image 4">
            <a:hlinkClick r:id="rId3"/>
            <a:extLst>
              <a:ext uri="{FF2B5EF4-FFF2-40B4-BE49-F238E27FC236}">
                <a16:creationId xmlns:a16="http://schemas.microsoft.com/office/drawing/2014/main" id="{168596E7-AAA1-4DA5-BD97-AAA2BAF4DB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211704"/>
            <a:ext cx="3413760" cy="192024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692696"/>
            <a:ext cx="9036496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Les limites de ces outils dans la recherche de littérature scientifique 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a) Ce ne sont pas des outils magiques qui se prêtent à tous les cas de recherche :</a:t>
            </a:r>
          </a:p>
          <a:p>
            <a:pPr marL="400050" indent="-400050" eaLnBrk="1" hangingPunct="1">
              <a:lnSpc>
                <a:spcPct val="150000"/>
              </a:lnSpc>
              <a:spcBef>
                <a:spcPct val="0"/>
              </a:spcBef>
              <a:buAutoNum type="romanLcPeriod"/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Le cas des sujets quantitatifs </a:t>
            </a:r>
          </a:p>
          <a:p>
            <a:pPr marL="400050" indent="-400050" eaLnBrk="1" hangingPunct="1">
              <a:lnSpc>
                <a:spcPct val="150000"/>
              </a:lnSpc>
              <a:spcBef>
                <a:spcPct val="0"/>
              </a:spcBef>
              <a:buAutoNum type="romanLcPeriod"/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Le cas des sujets en sciences humaines et sociales</a:t>
            </a:r>
          </a:p>
          <a:p>
            <a:pPr marL="400050" indent="-400050" eaLnBrk="1" hangingPunct="1">
              <a:lnSpc>
                <a:spcPct val="150000"/>
              </a:lnSpc>
              <a:spcBef>
                <a:spcPct val="0"/>
              </a:spcBef>
              <a:buAutoNum type="romanLcPeriod"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b) Ces outils sont pensés pour les jeunes chercheurs ou pour les chercheurs qui commencent globalement à débroussailler un sujet, car vous n’êtes jamais totalement sûr d’avoir vu la globalité des réponses sur ce sujet !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00050" indent="-400050" eaLnBrk="1" hangingPunct="1">
              <a:lnSpc>
                <a:spcPct val="150000"/>
              </a:lnSpc>
              <a:spcBef>
                <a:spcPct val="0"/>
              </a:spcBef>
              <a:buAutoNum type="romanLcPeriod"/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C’est en soit impossible </a:t>
            </a: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  <a:sym typeface="Wingdings" panose="05000000000000000000" pitchFamily="2" charset="2"/>
              </a:rPr>
              <a:t>puisque </a:t>
            </a: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la « matière première » de ces outils provient pour l’essentiel d’un seul et même moteur de recherche académique… </a:t>
            </a:r>
            <a:r>
              <a:rPr lang="fr-FR" altLang="fr-FR" sz="14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Semantic Scholar</a:t>
            </a:r>
          </a:p>
          <a:p>
            <a:pPr marL="400050" indent="-400050" eaLnBrk="1" hangingPunct="1">
              <a:lnSpc>
                <a:spcPct val="150000"/>
              </a:lnSpc>
              <a:spcBef>
                <a:spcPct val="0"/>
              </a:spcBef>
              <a:buAutoNum type="romanLcPeriod"/>
            </a:pPr>
            <a:endParaRPr lang="fr-FR" altLang="fr-FR" sz="14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ii. Si votre thème de recherche implique d’entrée peu de littérature, l’outil sera mis en difficulté pour le traiter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iii. Pour fonctionner a minima, faut que l’IA atteigne des données suffisantes, au risque d’exclure les références trouvées à l’échelle desquelles ça n’est pas le cas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38554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Recherche d’informations académiques et intelligence artificielle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D3004C9-E59D-4CBE-8505-6469216CB9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753" y="6133091"/>
            <a:ext cx="1311364" cy="682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4584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240" y="836712"/>
            <a:ext cx="9036496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Les limites de ces outils dans la recherche de littérature scientifique 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c) Comment on évalue ?</a:t>
            </a:r>
          </a:p>
          <a:p>
            <a:pPr marL="400050" indent="-400050" eaLnBrk="1" hangingPunct="1">
              <a:lnSpc>
                <a:spcPct val="150000"/>
              </a:lnSpc>
              <a:spcBef>
                <a:spcPct val="0"/>
              </a:spcBef>
              <a:buAutoNum type="romanLcPeriod"/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On se pose plein de questions sur les données interrogées, sur les critères de classement, et donc sur la représentativité des résultats</a:t>
            </a:r>
          </a:p>
          <a:p>
            <a:pPr marL="400050" indent="-400050" eaLnBrk="1" hangingPunct="1">
              <a:lnSpc>
                <a:spcPct val="150000"/>
              </a:lnSpc>
              <a:spcBef>
                <a:spcPct val="0"/>
              </a:spcBef>
              <a:buAutoNum type="romanLcPeriod"/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Un des problèmes de l’IA générative, c’est que comme elle donne des réponses probabilistes, même si la probabilité est petite, elle peut engendrer des contenus</a:t>
            </a:r>
          </a:p>
          <a:p>
            <a:pPr marL="400050" indent="-400050" eaLnBrk="1" hangingPunct="1">
              <a:lnSpc>
                <a:spcPct val="150000"/>
              </a:lnSpc>
              <a:spcBef>
                <a:spcPct val="0"/>
              </a:spcBef>
              <a:buAutoNum type="romanLcPeriod"/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Les conséquences de la recherche par similarité sémantique</a:t>
            </a:r>
          </a:p>
          <a:p>
            <a:pPr marL="400050" indent="-400050" eaLnBrk="1" hangingPunct="1">
              <a:lnSpc>
                <a:spcPct val="150000"/>
              </a:lnSpc>
              <a:spcBef>
                <a:spcPct val="0"/>
              </a:spcBef>
              <a:buAutoNum type="romanLcPeriod"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d) On utilise des IA génératives entraînées sur des données grand public pour interroger des contenus académiques. Quelle conséquence ?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e) Les éditeurs et les chercheurs voient parfois d’un mauvais œil le développement des IA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38554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Recherche d’informations académiques et intelligence artificielle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D3004C9-E59D-4CBE-8505-6469216CB9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753" y="6133091"/>
            <a:ext cx="1311364" cy="682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3678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Les limites de ces outils dans la recherche de littérature scientifique 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Conclusion :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fr-FR" altLang="fr-FR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Les outils vus aujourd’hui sont plutôt des outils de découverte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fr-FR" altLang="fr-FR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Ce ne sont pas des outils qui permettent de faire un vraie recherche exhaustive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fr-FR" altLang="fr-FR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L’IA sémantique et l’IA générative sont devenues des fonctionnalités de base des outils de recherche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fr-FR" altLang="fr-FR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Avec leur intégration, il y a bien de nouvelles questions à se poser et une grande vigilance à avoir vis-à-vis des résultats !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En tant que bibliothécaire, il semble important d’informer sur ces questions les utilisateurs qui sont confrontés à des outils malgré tout extrêmement faciles à utiliser </a:t>
            </a: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38554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Recherche d’informations académiques et intelligence artificielle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1395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71704" y="842362"/>
            <a:ext cx="8229600" cy="4670425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sz="2000" b="1" dirty="0">
                <a:solidFill>
                  <a:srgbClr val="DD402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Des outils pour aller encore + loin : </a:t>
            </a:r>
            <a:endParaRPr lang="fr-FR" altLang="fr-FR" sz="2000" b="1" dirty="0">
              <a:solidFill>
                <a:srgbClr val="DD402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38554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Recherche d’informations académiques et IA : Conclusion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9E93AA3-AF4A-4945-B3FE-B5D226A440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591" y="6331602"/>
            <a:ext cx="965438" cy="502625"/>
          </a:xfrm>
          <a:prstGeom prst="rect">
            <a:avLst/>
          </a:prstGeom>
        </p:spPr>
      </p:pic>
      <p:pic>
        <p:nvPicPr>
          <p:cNvPr id="1028" name="Image 1">
            <a:hlinkClick r:id="rId4"/>
            <a:extLst>
              <a:ext uri="{FF2B5EF4-FFF2-40B4-BE49-F238E27FC236}">
                <a16:creationId xmlns:a16="http://schemas.microsoft.com/office/drawing/2014/main" id="{FEA45596-0EE8-4E90-A603-4FB86D4804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509" y="1693541"/>
            <a:ext cx="2047717" cy="627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Image 2">
            <a:hlinkClick r:id="rId6"/>
            <a:extLst>
              <a:ext uri="{FF2B5EF4-FFF2-40B4-BE49-F238E27FC236}">
                <a16:creationId xmlns:a16="http://schemas.microsoft.com/office/drawing/2014/main" id="{5926E37B-17E7-4F12-BE48-42498AD33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726" y="1538110"/>
            <a:ext cx="4114870" cy="627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Image 4">
            <a:hlinkClick r:id="rId8"/>
            <a:extLst>
              <a:ext uri="{FF2B5EF4-FFF2-40B4-BE49-F238E27FC236}">
                <a16:creationId xmlns:a16="http://schemas.microsoft.com/office/drawing/2014/main" id="{76A416D0-F9A3-4FB5-9D55-1FD441D73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62" y="4140086"/>
            <a:ext cx="1902409" cy="64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5">
            <a:extLst>
              <a:ext uri="{FF2B5EF4-FFF2-40B4-BE49-F238E27FC236}">
                <a16:creationId xmlns:a16="http://schemas.microsoft.com/office/drawing/2014/main" id="{92B01A29-FA7D-4089-A214-D27700CCA0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5A6D975-3582-408B-9E39-768A58566F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57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5794966C-2FB9-4E04-A95D-5A19F721E6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194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Image 5">
            <a:hlinkClick r:id="rId10"/>
            <a:extLst>
              <a:ext uri="{FF2B5EF4-FFF2-40B4-BE49-F238E27FC236}">
                <a16:creationId xmlns:a16="http://schemas.microsoft.com/office/drawing/2014/main" id="{5E883FBE-F4C8-4A20-A0E6-2AE7A218387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95285" y="2564459"/>
            <a:ext cx="2276766" cy="732293"/>
          </a:xfrm>
          <a:prstGeom prst="rect">
            <a:avLst/>
          </a:prstGeom>
        </p:spPr>
      </p:pic>
      <p:pic>
        <p:nvPicPr>
          <p:cNvPr id="16" name="Image 15">
            <a:hlinkClick r:id="rId12"/>
            <a:extLst>
              <a:ext uri="{FF2B5EF4-FFF2-40B4-BE49-F238E27FC236}">
                <a16:creationId xmlns:a16="http://schemas.microsoft.com/office/drawing/2014/main" id="{5A547D30-14F6-4B72-A44E-D139D9A63F9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36252" y="6098117"/>
            <a:ext cx="1743318" cy="676369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B8A600DE-AEF3-42C3-B729-D0D56C793CF9}"/>
              </a:ext>
            </a:extLst>
          </p:cNvPr>
          <p:cNvSpPr txBox="1"/>
          <p:nvPr/>
        </p:nvSpPr>
        <p:spPr>
          <a:xfrm>
            <a:off x="5936467" y="5634555"/>
            <a:ext cx="3054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Pour trouver des concepts en lien avec son sujet </a:t>
            </a:r>
          </a:p>
        </p:txBody>
      </p:sp>
      <p:pic>
        <p:nvPicPr>
          <p:cNvPr id="8" name="Image 7">
            <a:hlinkClick r:id="rId14"/>
            <a:extLst>
              <a:ext uri="{FF2B5EF4-FFF2-40B4-BE49-F238E27FC236}">
                <a16:creationId xmlns:a16="http://schemas.microsoft.com/office/drawing/2014/main" id="{98438A77-0104-424A-B848-47019069D89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95404" y="4333647"/>
            <a:ext cx="2591251" cy="816946"/>
          </a:xfrm>
          <a:prstGeom prst="rect">
            <a:avLst/>
          </a:prstGeom>
        </p:spPr>
      </p:pic>
      <p:pic>
        <p:nvPicPr>
          <p:cNvPr id="10" name="Image 9">
            <a:hlinkClick r:id="rId16"/>
            <a:extLst>
              <a:ext uri="{FF2B5EF4-FFF2-40B4-BE49-F238E27FC236}">
                <a16:creationId xmlns:a16="http://schemas.microsoft.com/office/drawing/2014/main" id="{432BC392-1674-4720-AE27-1E850ABE82A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936252" y="2529661"/>
            <a:ext cx="3207748" cy="963721"/>
          </a:xfrm>
          <a:prstGeom prst="rect">
            <a:avLst/>
          </a:prstGeom>
        </p:spPr>
      </p:pic>
      <p:pic>
        <p:nvPicPr>
          <p:cNvPr id="15" name="Image 14">
            <a:hlinkClick r:id="rId18"/>
            <a:extLst>
              <a:ext uri="{FF2B5EF4-FFF2-40B4-BE49-F238E27FC236}">
                <a16:creationId xmlns:a16="http://schemas.microsoft.com/office/drawing/2014/main" id="{4D5B00A9-C491-4E6D-90F6-D8F82E8E6F8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47053" y="2685092"/>
            <a:ext cx="1877927" cy="808290"/>
          </a:xfrm>
          <a:prstGeom prst="rect">
            <a:avLst/>
          </a:prstGeom>
        </p:spPr>
      </p:pic>
      <p:pic>
        <p:nvPicPr>
          <p:cNvPr id="18" name="Image 17">
            <a:hlinkClick r:id="rId20"/>
            <a:extLst>
              <a:ext uri="{FF2B5EF4-FFF2-40B4-BE49-F238E27FC236}">
                <a16:creationId xmlns:a16="http://schemas.microsoft.com/office/drawing/2014/main" id="{C8B22E6F-66F0-4E0D-AE4C-52A27A1491C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60787" y="5674119"/>
            <a:ext cx="1832208" cy="631796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DA45B838-4EE9-47FA-AFFD-EFE3CE4935AA}"/>
              </a:ext>
            </a:extLst>
          </p:cNvPr>
          <p:cNvSpPr txBox="1"/>
          <p:nvPr/>
        </p:nvSpPr>
        <p:spPr>
          <a:xfrm>
            <a:off x="0" y="5118868"/>
            <a:ext cx="3054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Pour construire des équations de recherche 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8C97C08-2B05-445F-BD54-685D6242F3F8}"/>
              </a:ext>
            </a:extLst>
          </p:cNvPr>
          <p:cNvSpPr txBox="1"/>
          <p:nvPr/>
        </p:nvSpPr>
        <p:spPr>
          <a:xfrm>
            <a:off x="3008084" y="3942941"/>
            <a:ext cx="3054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Pour vérifier l’exactitude des références bibliographiques: </a:t>
            </a:r>
          </a:p>
        </p:txBody>
      </p:sp>
      <p:pic>
        <p:nvPicPr>
          <p:cNvPr id="20" name="Image 19">
            <a:hlinkClick r:id="rId22"/>
            <a:extLst>
              <a:ext uri="{FF2B5EF4-FFF2-40B4-BE49-F238E27FC236}">
                <a16:creationId xmlns:a16="http://schemas.microsoft.com/office/drawing/2014/main" id="{809A5C42-9F18-4768-A864-6744FDFB32E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067218" y="5510864"/>
            <a:ext cx="2096494" cy="731563"/>
          </a:xfrm>
          <a:prstGeom prst="rect">
            <a:avLst/>
          </a:prstGeom>
        </p:spPr>
      </p:pic>
      <p:pic>
        <p:nvPicPr>
          <p:cNvPr id="22" name="Image 21">
            <a:hlinkClick r:id="rId24"/>
            <a:extLst>
              <a:ext uri="{FF2B5EF4-FFF2-40B4-BE49-F238E27FC236}">
                <a16:creationId xmlns:a16="http://schemas.microsoft.com/office/drawing/2014/main" id="{78530124-D33D-4602-8B0E-29D1019DDC9E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07" t="26949" r="681" b="21972"/>
          <a:stretch/>
        </p:blipFill>
        <p:spPr>
          <a:xfrm>
            <a:off x="6531866" y="4008723"/>
            <a:ext cx="2160488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2654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5400699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 Tuto des BU Lyon 1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600" b="1" dirty="0">
              <a:solidFill>
                <a:srgbClr val="DD402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600" b="1" dirty="0">
              <a:solidFill>
                <a:srgbClr val="DD402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600" b="1" dirty="0">
              <a:solidFill>
                <a:srgbClr val="DD402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600" b="1" dirty="0">
              <a:solidFill>
                <a:srgbClr val="DD402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sz="1600" dirty="0">
                <a:hlinkClick r:id="rId3"/>
              </a:rPr>
              <a:t>Démarrer le module sur l'IA : 20' </a:t>
            </a:r>
            <a:endParaRPr lang="fr-FR" altLang="fr-FR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 Tuto des BU _ Tout sur l’IA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EB331B8-A84F-4685-A292-2D5991D9E0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688" y="1251657"/>
            <a:ext cx="8229600" cy="127399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5983704-6329-45E0-954E-7F3F33B5B9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7623" y="3162418"/>
            <a:ext cx="3092055" cy="2282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0537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39712" y="652163"/>
            <a:ext cx="8229600" cy="6048771"/>
          </a:xfrm>
        </p:spPr>
        <p:txBody>
          <a:bodyPr/>
          <a:lstStyle/>
          <a:p>
            <a:pPr marL="0" indent="0">
              <a:buNone/>
            </a:pPr>
            <a:endParaRPr lang="fr-FR" sz="1000" dirty="0"/>
          </a:p>
          <a:p>
            <a:pPr marL="0" indent="0">
              <a:buNone/>
            </a:pPr>
            <a:r>
              <a:rPr lang="fr-FR" sz="1000" dirty="0">
                <a:effectLst/>
              </a:rPr>
              <a:t>Bouchard, A. (2024, novembre 18). </a:t>
            </a:r>
            <a:r>
              <a:rPr lang="fr-FR" sz="1000" i="1" dirty="0">
                <a:effectLst/>
              </a:rPr>
              <a:t>Assistance ou risque pour la science ? L’IA générative au </a:t>
            </a:r>
            <a:r>
              <a:rPr lang="fr-FR" sz="1000" i="1" dirty="0" err="1">
                <a:effectLst/>
              </a:rPr>
              <a:t>coeur</a:t>
            </a:r>
            <a:r>
              <a:rPr lang="fr-FR" sz="1000" i="1" dirty="0">
                <a:effectLst/>
              </a:rPr>
              <a:t> des outils de recherche de littérature académique</a:t>
            </a:r>
            <a:r>
              <a:rPr lang="fr-FR" sz="1000" dirty="0">
                <a:effectLst/>
              </a:rPr>
              <a:t>. Intervention dans le cadre de l’ARF </a:t>
            </a:r>
            <a:r>
              <a:rPr lang="fr-FR" sz="1000" dirty="0" err="1">
                <a:effectLst/>
              </a:rPr>
              <a:t>Doccitanist</a:t>
            </a:r>
            <a:r>
              <a:rPr lang="fr-FR" sz="1000" dirty="0">
                <a:effectLst/>
              </a:rPr>
              <a:t> De la Gestion de l’Information à la Publication : l’impact de l’IA (Délégation Régionale Occitanie Est CNRS, Montpellier, 18/11/2024). </a:t>
            </a:r>
            <a:r>
              <a:rPr lang="fr-FR" sz="1000" dirty="0">
                <a:effectLst/>
                <a:hlinkClick r:id="rId3"/>
              </a:rPr>
              <a:t>https://urfist.chartes.psl.eu/sites/urfist/files/public/media/document/2025-01/Bouchard_Presentation_ARF-Doccitanist_18112024_0.pdf</a:t>
            </a:r>
            <a:endParaRPr lang="fr-FR" sz="1000" dirty="0">
              <a:effectLst/>
            </a:endParaRPr>
          </a:p>
          <a:p>
            <a:pPr marL="0" indent="0">
              <a:buNone/>
            </a:pPr>
            <a:endParaRPr lang="fr-FR" sz="1000" dirty="0">
              <a:effectLst/>
            </a:endParaRPr>
          </a:p>
          <a:p>
            <a:pPr marL="0" indent="0">
              <a:buNone/>
            </a:pPr>
            <a:r>
              <a:rPr lang="fr-FR" sz="1000" dirty="0">
                <a:effectLst/>
              </a:rPr>
              <a:t>Bouchard, A. (2025a, février 20). #WorkInProgress : IA générative et outils de recherche de littérature académique [Billet]. </a:t>
            </a:r>
            <a:r>
              <a:rPr lang="fr-FR" sz="1000" i="1" dirty="0" err="1">
                <a:effectLst/>
              </a:rPr>
              <a:t>UrfistInfo</a:t>
            </a:r>
            <a:r>
              <a:rPr lang="fr-FR" sz="1000" dirty="0">
                <a:effectLst/>
              </a:rPr>
              <a:t>. </a:t>
            </a:r>
            <a:r>
              <a:rPr lang="fr-FR" sz="1000" dirty="0">
                <a:effectLst/>
                <a:hlinkClick r:id="rId4"/>
              </a:rPr>
              <a:t>https://doi.org/10.58079/13cls</a:t>
            </a:r>
            <a:endParaRPr lang="fr-FR" sz="1000" dirty="0">
              <a:effectLst/>
            </a:endParaRPr>
          </a:p>
          <a:p>
            <a:pPr marL="0" indent="0">
              <a:buNone/>
            </a:pPr>
            <a:endParaRPr lang="fr-FR" sz="1000" dirty="0">
              <a:effectLst/>
            </a:endParaRPr>
          </a:p>
          <a:p>
            <a:pPr marL="0" indent="0">
              <a:buNone/>
            </a:pPr>
            <a:r>
              <a:rPr lang="fr-FR" sz="1000" dirty="0">
                <a:effectLst/>
              </a:rPr>
              <a:t>Bouchard, A. (2025b, avril 11). </a:t>
            </a:r>
            <a:r>
              <a:rPr lang="fr-FR" sz="1000" i="1" dirty="0">
                <a:effectLst/>
              </a:rPr>
              <a:t>Savoir utiliser </a:t>
            </a:r>
            <a:r>
              <a:rPr lang="fr-FR" sz="1000" i="1" dirty="0" err="1">
                <a:effectLst/>
              </a:rPr>
              <a:t>ChatGPT</a:t>
            </a:r>
            <a:r>
              <a:rPr lang="fr-FR" sz="1000" i="1" dirty="0">
                <a:effectLst/>
              </a:rPr>
              <a:t> et d’autres IA génératives pour la recherche documentaire en Master</a:t>
            </a:r>
            <a:r>
              <a:rPr lang="fr-FR" sz="1000" dirty="0">
                <a:effectLst/>
              </a:rPr>
              <a:t>. </a:t>
            </a:r>
            <a:r>
              <a:rPr lang="fr-FR" sz="1000" dirty="0">
                <a:effectLst/>
                <a:hlinkClick r:id="rId5"/>
              </a:rPr>
              <a:t>https://urfist.chartes.psl.eu/sites/urfist/files/public/media/document/2025-04/Bouchard_URFIST-Paris_ChatGPT-et-recherche-doc_Masters_11042025_2.pdf</a:t>
            </a:r>
            <a:endParaRPr lang="fr-FR" sz="1000" dirty="0">
              <a:effectLst/>
            </a:endParaRPr>
          </a:p>
          <a:p>
            <a:pPr marL="0" indent="0">
              <a:buNone/>
            </a:pPr>
            <a:endParaRPr lang="fr-FR" sz="1000" dirty="0">
              <a:effectLst/>
            </a:endParaRPr>
          </a:p>
          <a:p>
            <a:pPr marL="0" indent="0">
              <a:buNone/>
            </a:pPr>
            <a:r>
              <a:rPr lang="fr-FR" sz="1000" dirty="0">
                <a:effectLst/>
              </a:rPr>
              <a:t>Bouchard, A. (2025c, décembre 12). </a:t>
            </a:r>
            <a:r>
              <a:rPr lang="fr-FR" sz="1000" i="1" dirty="0">
                <a:effectLst/>
              </a:rPr>
              <a:t>Au-delà de </a:t>
            </a:r>
            <a:r>
              <a:rPr lang="fr-FR" sz="1000" i="1" dirty="0" err="1">
                <a:effectLst/>
              </a:rPr>
              <a:t>ChatGPT</a:t>
            </a:r>
            <a:r>
              <a:rPr lang="fr-FR" sz="1000" i="1" dirty="0">
                <a:effectLst/>
              </a:rPr>
              <a:t> : recherche d’informations académiques et intelligence artificielle | </a:t>
            </a:r>
            <a:r>
              <a:rPr lang="fr-FR" sz="1000" i="1" dirty="0" err="1">
                <a:effectLst/>
              </a:rPr>
              <a:t>Urfist</a:t>
            </a:r>
            <a:r>
              <a:rPr lang="fr-FR" sz="1000" i="1" dirty="0">
                <a:effectLst/>
              </a:rPr>
              <a:t> de Paris</a:t>
            </a:r>
            <a:r>
              <a:rPr lang="fr-FR" sz="1000" dirty="0">
                <a:effectLst/>
              </a:rPr>
              <a:t>. </a:t>
            </a:r>
            <a:r>
              <a:rPr lang="fr-FR" sz="1000" dirty="0">
                <a:effectLst/>
                <a:hlinkClick r:id="rId6"/>
              </a:rPr>
              <a:t>https://urfist.chartes.psl.eu/ressources/au-dela-de-chatgpt-recherche-d-informations-academiques-et-intelligence-artificielle</a:t>
            </a:r>
            <a:endParaRPr lang="fr-FR" sz="1000" dirty="0">
              <a:effectLst/>
            </a:endParaRPr>
          </a:p>
          <a:p>
            <a:pPr marL="0" indent="0">
              <a:buNone/>
            </a:pPr>
            <a:endParaRPr lang="fr-FR" sz="1000" dirty="0">
              <a:effectLst/>
            </a:endParaRPr>
          </a:p>
          <a:p>
            <a:pPr marL="0" indent="0">
              <a:buNone/>
            </a:pPr>
            <a:r>
              <a:rPr lang="fr-FR" sz="1000" dirty="0">
                <a:effectLst/>
              </a:rPr>
              <a:t>Bouchard, A. (2026, février 8). </a:t>
            </a:r>
            <a:r>
              <a:rPr lang="fr-FR" sz="1000" i="1" dirty="0">
                <a:effectLst/>
              </a:rPr>
              <a:t>Former les usagers à l’heure de </a:t>
            </a:r>
            <a:r>
              <a:rPr lang="fr-FR" sz="1000" i="1" dirty="0" err="1">
                <a:effectLst/>
              </a:rPr>
              <a:t>ChatGPT</a:t>
            </a:r>
            <a:r>
              <a:rPr lang="fr-FR" sz="1000" i="1" dirty="0">
                <a:effectLst/>
              </a:rPr>
              <a:t> : IA et compétences informationnelles (formation de formateurs)</a:t>
            </a:r>
            <a:r>
              <a:rPr lang="fr-FR" sz="1000" dirty="0">
                <a:effectLst/>
              </a:rPr>
              <a:t>. </a:t>
            </a:r>
            <a:r>
              <a:rPr lang="fr-FR" sz="1000" dirty="0">
                <a:effectLst/>
                <a:hlinkClick r:id="rId7"/>
              </a:rPr>
              <a:t>https://urfist.chartes.psl.eu/ressources/former-les-usagers-l-heure-de-chatgpt-ia-et-competences-informationnelles-formation-de</a:t>
            </a:r>
            <a:endParaRPr lang="fr-FR" sz="1000" dirty="0">
              <a:effectLst/>
            </a:endParaRPr>
          </a:p>
          <a:p>
            <a:pPr marL="0" indent="0">
              <a:buNone/>
            </a:pPr>
            <a:endParaRPr lang="fr-FR" sz="1000" dirty="0">
              <a:effectLst/>
            </a:endParaRPr>
          </a:p>
          <a:p>
            <a:pPr marL="0" indent="0">
              <a:buNone/>
            </a:pPr>
            <a:r>
              <a:rPr lang="fr-FR" sz="1000" dirty="0" err="1">
                <a:effectLst/>
              </a:rPr>
              <a:t>ResearchRabbit</a:t>
            </a:r>
            <a:r>
              <a:rPr lang="fr-FR" sz="1000" dirty="0">
                <a:effectLst/>
              </a:rPr>
              <a:t> (Réalisateur). (2025, octobre 30). </a:t>
            </a:r>
            <a:r>
              <a:rPr lang="fr-FR" sz="1000" i="1" dirty="0" err="1">
                <a:effectLst/>
              </a:rPr>
              <a:t>Welcome</a:t>
            </a:r>
            <a:r>
              <a:rPr lang="fr-FR" sz="1000" i="1" dirty="0">
                <a:effectLst/>
              </a:rPr>
              <a:t> to the new </a:t>
            </a:r>
            <a:r>
              <a:rPr lang="fr-FR" sz="1000" i="1" dirty="0" err="1">
                <a:effectLst/>
              </a:rPr>
              <a:t>ResearchRabbit</a:t>
            </a:r>
            <a:r>
              <a:rPr lang="fr-FR" sz="1000" dirty="0">
                <a:effectLst/>
              </a:rPr>
              <a:t> [Enregistrement vidéo]. </a:t>
            </a:r>
            <a:r>
              <a:rPr lang="fr-FR" sz="1000" dirty="0">
                <a:effectLst/>
                <a:hlinkClick r:id="rId8"/>
              </a:rPr>
              <a:t>https://www.youtube.com/watch?v=St4C-QdU-Ro</a:t>
            </a:r>
            <a:endParaRPr lang="fr-FR" sz="1000" dirty="0">
              <a:effectLst/>
            </a:endParaRPr>
          </a:p>
          <a:p>
            <a:pPr marL="0" indent="0">
              <a:buNone/>
            </a:pPr>
            <a:endParaRPr lang="fr-FR" sz="1000" dirty="0">
              <a:effectLst/>
            </a:endParaRPr>
          </a:p>
          <a:p>
            <a:pPr marL="0" indent="0">
              <a:buNone/>
            </a:pPr>
            <a:r>
              <a:rPr lang="fr-FR" sz="1000" dirty="0" err="1">
                <a:effectLst/>
              </a:rPr>
              <a:t>Stapleton</a:t>
            </a:r>
            <a:r>
              <a:rPr lang="fr-FR" sz="1000" dirty="0">
                <a:effectLst/>
              </a:rPr>
              <a:t>, A. (Réalisateur). (2025, novembre 13). </a:t>
            </a:r>
            <a:r>
              <a:rPr lang="fr-FR" sz="1000" i="1" dirty="0">
                <a:effectLst/>
              </a:rPr>
              <a:t>Les 5 meilleurs outils d’IA gratuits pour transformer les revues de littérature</a:t>
            </a:r>
            <a:r>
              <a:rPr lang="fr-FR" sz="1000" dirty="0">
                <a:effectLst/>
              </a:rPr>
              <a:t> [Enregistrement vidéo]. </a:t>
            </a:r>
            <a:r>
              <a:rPr lang="fr-FR" sz="1000" dirty="0">
                <a:effectLst/>
                <a:hlinkClick r:id="rId9"/>
              </a:rPr>
              <a:t>https://www.youtube.com/watch?v=a11V1rI0_FY</a:t>
            </a:r>
            <a:endParaRPr lang="fr-FR" sz="1000" dirty="0">
              <a:effectLst/>
            </a:endParaRPr>
          </a:p>
          <a:p>
            <a:pPr marL="0" indent="0">
              <a:buNone/>
            </a:pPr>
            <a:endParaRPr lang="fr-FR" sz="1000" dirty="0">
              <a:effectLst/>
            </a:endParaRPr>
          </a:p>
          <a:p>
            <a:pPr marL="0" indent="0">
              <a:buNone/>
            </a:pPr>
            <a:r>
              <a:rPr lang="fr-FR" sz="1000" dirty="0" err="1">
                <a:effectLst/>
              </a:rPr>
              <a:t>Stapleton</a:t>
            </a:r>
            <a:r>
              <a:rPr lang="fr-FR" sz="1000" dirty="0">
                <a:effectLst/>
              </a:rPr>
              <a:t>, A. (Réalisateur). (2025, novembre 25). </a:t>
            </a:r>
            <a:r>
              <a:rPr lang="fr-FR" sz="1000" i="1" dirty="0">
                <a:effectLst/>
              </a:rPr>
              <a:t>Le NOUVEAU </a:t>
            </a:r>
            <a:r>
              <a:rPr lang="fr-FR" sz="1000" i="1" dirty="0" err="1">
                <a:effectLst/>
              </a:rPr>
              <a:t>Research</a:t>
            </a:r>
            <a:r>
              <a:rPr lang="fr-FR" sz="1000" i="1" dirty="0">
                <a:effectLst/>
              </a:rPr>
              <a:t> Rabbit accélère les revues de littérature de 5 fois.</a:t>
            </a:r>
            <a:r>
              <a:rPr lang="fr-FR" sz="1000" dirty="0">
                <a:effectLst/>
              </a:rPr>
              <a:t> [Enregistrement vidéo]. </a:t>
            </a:r>
            <a:r>
              <a:rPr lang="fr-FR" sz="1000" dirty="0">
                <a:effectLst/>
                <a:hlinkClick r:id="rId10"/>
              </a:rPr>
              <a:t>https://www.youtube.com/watch?v=YV05S65e7d8</a:t>
            </a:r>
            <a:endParaRPr lang="fr-FR" sz="1000" dirty="0">
              <a:effectLst/>
            </a:endParaRPr>
          </a:p>
          <a:p>
            <a:pPr marL="0" indent="0">
              <a:buNone/>
            </a:pPr>
            <a:endParaRPr lang="fr-FR" sz="1000" dirty="0"/>
          </a:p>
          <a:p>
            <a:pPr marL="0" indent="0">
              <a:buNone/>
            </a:pPr>
            <a:r>
              <a:rPr lang="fr-FR" sz="1000" dirty="0"/>
              <a:t>Tay, A. (2025). </a:t>
            </a:r>
            <a:r>
              <a:rPr lang="en-US" sz="1000" i="1" dirty="0"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Ai2 Paper Finder and </a:t>
            </a:r>
            <a:r>
              <a:rPr lang="en-US" sz="1000" i="1" dirty="0" err="1"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Futurehouse</a:t>
            </a:r>
            <a:r>
              <a:rPr lang="en-US" sz="1000" i="1" dirty="0"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PaperQA2: More transparent Deep Search for Scholars?</a:t>
            </a:r>
            <a:r>
              <a:rPr lang="en-US" sz="1000" i="1" dirty="0"/>
              <a:t> </a:t>
            </a:r>
          </a:p>
          <a:p>
            <a:pPr marL="0" indent="0">
              <a:buNone/>
            </a:pPr>
            <a:r>
              <a:rPr lang="fr-FR" sz="1000" dirty="0">
                <a:hlinkClick r:id="rId11"/>
              </a:rPr>
              <a:t>https://musingsaboutlibrarianship.blogspot.com/2025/05/ai2-paper-finder-and-futurehouse.html</a:t>
            </a:r>
            <a:r>
              <a:rPr lang="fr-FR" sz="1000" dirty="0"/>
              <a:t> </a:t>
            </a:r>
          </a:p>
          <a:p>
            <a:pPr marL="0" indent="0">
              <a:buNone/>
            </a:pPr>
            <a:endParaRPr lang="fr-FR" sz="1000" dirty="0">
              <a:effectLst/>
            </a:endParaRPr>
          </a:p>
          <a:p>
            <a:pPr marL="0" indent="0">
              <a:buNone/>
            </a:pPr>
            <a:r>
              <a:rPr lang="fr-FR" sz="1000" dirty="0">
                <a:effectLst/>
              </a:rPr>
              <a:t>URFIST de Paris. (2024, août). </a:t>
            </a:r>
            <a:r>
              <a:rPr lang="fr-FR" sz="1000" i="1" dirty="0">
                <a:effectLst/>
              </a:rPr>
              <a:t>Recherche d’informations académiques et intelligence artificielle : Exemples de prompts de recherche</a:t>
            </a:r>
            <a:r>
              <a:rPr lang="fr-FR" sz="1000" dirty="0">
                <a:effectLst/>
              </a:rPr>
              <a:t>. </a:t>
            </a:r>
            <a:r>
              <a:rPr lang="fr-FR" sz="1000" dirty="0">
                <a:effectLst/>
                <a:hlinkClick r:id="rId12"/>
              </a:rPr>
              <a:t>https://urfist.chartes.psl.eu/sites/urfist/files/public/media/document/2024-10/bouchard_urfistparis_ri_academique_et_ia_tp_082024.pdf</a:t>
            </a:r>
            <a:endParaRPr lang="fr-FR" sz="1000" dirty="0">
              <a:effectLst/>
            </a:endParaRPr>
          </a:p>
          <a:p>
            <a:pPr marL="0" indent="0">
              <a:buNone/>
            </a:pPr>
            <a:endParaRPr lang="fr-FR" sz="1800" u="sng" dirty="0">
              <a:solidFill>
                <a:srgbClr val="E35B5B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sz="1000" dirty="0">
              <a:effectLst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400110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Pour aller plus loin…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2A0B48F-AD7C-4FEE-BABF-3B3F785E99F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591" y="6331602"/>
            <a:ext cx="965438" cy="50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4879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CA70B4-95DC-4C13-A431-01315D0A0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88" y="726202"/>
            <a:ext cx="8229600" cy="338555"/>
          </a:xfrm>
        </p:spPr>
        <p:txBody>
          <a:bodyPr/>
          <a:lstStyle/>
          <a:p>
            <a:r>
              <a:rPr lang="fr-FR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Comparatif entre nos deux ateliers dédiés à l’IA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7AD5806-8F6A-4EB5-BB6D-0EACE8D2D2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58047" y="1268760"/>
            <a:ext cx="4038600" cy="4525963"/>
          </a:xfr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600" b="1" i="0" u="none" strike="noStrike" cap="none" normalizeH="0" baseline="0" dirty="0">
                <a:ln>
                  <a:noFill/>
                </a:ln>
                <a:solidFill>
                  <a:srgbClr val="FF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Atelier IA et recherche académique</a:t>
            </a:r>
          </a:p>
          <a:p>
            <a:pPr marL="0" indent="0">
              <a:buNone/>
            </a:pPr>
            <a:endParaRPr lang="fr-FR" sz="1600" dirty="0"/>
          </a:p>
          <a:p>
            <a:pPr marL="0" indent="0">
              <a:buNone/>
            </a:pPr>
            <a:r>
              <a:rPr lang="fr-FR" sz="1400" b="1" dirty="0">
                <a:latin typeface="Verdana" panose="020B0604030504040204" pitchFamily="34" charset="0"/>
                <a:ea typeface="Verdana" panose="020B0604030504040204" pitchFamily="34" charset="0"/>
              </a:rPr>
              <a:t>Objectif</a:t>
            </a: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 : Montrer que les IA génératives </a:t>
            </a:r>
            <a:r>
              <a:rPr lang="fr-FR" sz="1400" u="sng" dirty="0">
                <a:latin typeface="Verdana" panose="020B0604030504040204" pitchFamily="34" charset="0"/>
                <a:ea typeface="Verdana" panose="020B0604030504040204" pitchFamily="34" charset="0"/>
              </a:rPr>
              <a:t>académiques</a:t>
            </a: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 ne sont pas adaptées pour mener une recherche exhaustive de la littérature</a:t>
            </a:r>
          </a:p>
          <a:p>
            <a:pPr marL="0" indent="0">
              <a:buNone/>
            </a:pPr>
            <a:endParaRPr lang="fr-FR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fr-FR" sz="1400" b="1" kern="0" dirty="0">
                <a:latin typeface="Verdana" panose="020B0604030504040204" pitchFamily="34" charset="0"/>
                <a:ea typeface="Verdana" panose="020B0604030504040204" pitchFamily="34" charset="0"/>
              </a:rPr>
              <a:t>Outils présentés </a:t>
            </a:r>
            <a:r>
              <a:rPr lang="fr-FR" sz="1400" kern="0" dirty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  <a:p>
            <a:pPr marL="0" indent="0">
              <a:buNone/>
            </a:pPr>
            <a:endParaRPr lang="fr-FR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endParaRPr lang="fr-FR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38554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Recherche d’informations académiques et intelligence artificielle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21FE74B7-5538-4B2F-A751-11CFD3746BBB}"/>
              </a:ext>
            </a:extLst>
          </p:cNvPr>
          <p:cNvSpPr txBox="1">
            <a:spLocks/>
          </p:cNvSpPr>
          <p:nvPr/>
        </p:nvSpPr>
        <p:spPr bwMode="auto">
          <a:xfrm>
            <a:off x="609600" y="1268760"/>
            <a:ext cx="4038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600" b="1" i="0" u="none" strike="noStrike" cap="none" normalizeH="0" baseline="0" dirty="0">
                <a:ln>
                  <a:noFill/>
                </a:ln>
                <a:solidFill>
                  <a:srgbClr val="FF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Atelier : « Les dessous de l’IA »</a:t>
            </a:r>
          </a:p>
          <a:p>
            <a:pPr marL="0" indent="0">
              <a:buFontTx/>
              <a:buNone/>
            </a:pPr>
            <a:endParaRPr lang="fr-FR" sz="1600" kern="0" dirty="0"/>
          </a:p>
          <a:p>
            <a:pPr marL="0" indent="0">
              <a:buFontTx/>
              <a:buNone/>
            </a:pPr>
            <a:r>
              <a:rPr lang="fr-FR" sz="1400" b="1" kern="0" dirty="0">
                <a:latin typeface="Verdana" panose="020B0604030504040204" pitchFamily="34" charset="0"/>
                <a:ea typeface="Verdana" panose="020B0604030504040204" pitchFamily="34" charset="0"/>
              </a:rPr>
              <a:t>Objectif</a:t>
            </a:r>
            <a:r>
              <a:rPr lang="fr-FR" sz="1400" kern="0" dirty="0">
                <a:latin typeface="Verdana" panose="020B0604030504040204" pitchFamily="34" charset="0"/>
                <a:ea typeface="Verdana" panose="020B0604030504040204" pitchFamily="34" charset="0"/>
              </a:rPr>
              <a:t>  : Montrer comment les IA génératives </a:t>
            </a:r>
            <a:r>
              <a:rPr lang="fr-FR" sz="1400" u="sng" kern="0" dirty="0">
                <a:latin typeface="Verdana" panose="020B0604030504040204" pitchFamily="34" charset="0"/>
                <a:ea typeface="Verdana" panose="020B0604030504040204" pitchFamily="34" charset="0"/>
              </a:rPr>
              <a:t>généralistes</a:t>
            </a:r>
            <a:r>
              <a:rPr lang="fr-FR" sz="1400" kern="0" dirty="0">
                <a:latin typeface="Verdana" panose="020B0604030504040204" pitchFamily="34" charset="0"/>
                <a:ea typeface="Verdana" panose="020B0604030504040204" pitchFamily="34" charset="0"/>
              </a:rPr>
              <a:t> fonctionnent, leurs principales applications, mais aussi leurs limites !</a:t>
            </a:r>
          </a:p>
          <a:p>
            <a:pPr marL="0" indent="0">
              <a:buFontTx/>
              <a:buNone/>
            </a:pPr>
            <a:endParaRPr lang="fr-FR" sz="1400" kern="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FontTx/>
              <a:buNone/>
            </a:pPr>
            <a:r>
              <a:rPr lang="fr-FR" sz="1400" b="1" kern="0" dirty="0">
                <a:latin typeface="Verdana" panose="020B0604030504040204" pitchFamily="34" charset="0"/>
                <a:ea typeface="Verdana" panose="020B0604030504040204" pitchFamily="34" charset="0"/>
              </a:rPr>
              <a:t>Outils présentés </a:t>
            </a:r>
            <a:r>
              <a:rPr lang="fr-FR" sz="1400" kern="0" dirty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</p:txBody>
      </p:sp>
      <p:pic>
        <p:nvPicPr>
          <p:cNvPr id="11" name="Image 10">
            <a:hlinkClick r:id="rId4"/>
            <a:extLst>
              <a:ext uri="{FF2B5EF4-FFF2-40B4-BE49-F238E27FC236}">
                <a16:creationId xmlns:a16="http://schemas.microsoft.com/office/drawing/2014/main" id="{1B6AA891-F51D-4962-8BFF-0EA6A63FD0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550" y="3329522"/>
            <a:ext cx="805870" cy="651143"/>
          </a:xfrm>
          <a:prstGeom prst="rect">
            <a:avLst/>
          </a:prstGeom>
        </p:spPr>
      </p:pic>
      <p:pic>
        <p:nvPicPr>
          <p:cNvPr id="12" name="Image 11">
            <a:hlinkClick r:id="rId6"/>
            <a:extLst>
              <a:ext uri="{FF2B5EF4-FFF2-40B4-BE49-F238E27FC236}">
                <a16:creationId xmlns:a16="http://schemas.microsoft.com/office/drawing/2014/main" id="{792B2EDA-CC81-4674-9EBF-B8A114AEAE2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954" y="3440725"/>
            <a:ext cx="2176461" cy="390121"/>
          </a:xfrm>
          <a:prstGeom prst="rect">
            <a:avLst/>
          </a:prstGeom>
        </p:spPr>
      </p:pic>
      <p:pic>
        <p:nvPicPr>
          <p:cNvPr id="13" name="Image 12">
            <a:hlinkClick r:id="rId8"/>
            <a:extLst>
              <a:ext uri="{FF2B5EF4-FFF2-40B4-BE49-F238E27FC236}">
                <a16:creationId xmlns:a16="http://schemas.microsoft.com/office/drawing/2014/main" id="{44528DB2-2F44-404D-BCC2-646E7153C24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184" y="3363860"/>
            <a:ext cx="987149" cy="512558"/>
          </a:xfrm>
          <a:prstGeom prst="rect">
            <a:avLst/>
          </a:prstGeom>
        </p:spPr>
      </p:pic>
      <p:pic>
        <p:nvPicPr>
          <p:cNvPr id="14" name="Image 13">
            <a:hlinkClick r:id="rId10"/>
            <a:extLst>
              <a:ext uri="{FF2B5EF4-FFF2-40B4-BE49-F238E27FC236}">
                <a16:creationId xmlns:a16="http://schemas.microsoft.com/office/drawing/2014/main" id="{86AA9D0E-8E22-4CA3-AEFA-E76C76A738D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245" y="3901669"/>
            <a:ext cx="1097684" cy="548842"/>
          </a:xfrm>
          <a:prstGeom prst="rect">
            <a:avLst/>
          </a:prstGeom>
        </p:spPr>
      </p:pic>
      <p:pic>
        <p:nvPicPr>
          <p:cNvPr id="15" name="Image 14">
            <a:hlinkClick r:id="rId12"/>
            <a:extLst>
              <a:ext uri="{FF2B5EF4-FFF2-40B4-BE49-F238E27FC236}">
                <a16:creationId xmlns:a16="http://schemas.microsoft.com/office/drawing/2014/main" id="{3E28C565-3527-4995-A5C7-48ED90A2662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5547" y="3946994"/>
            <a:ext cx="1534018" cy="493216"/>
          </a:xfrm>
          <a:prstGeom prst="rect">
            <a:avLst/>
          </a:prstGeom>
        </p:spPr>
      </p:pic>
      <p:pic>
        <p:nvPicPr>
          <p:cNvPr id="17" name="Image 16">
            <a:hlinkClick r:id="rId14"/>
            <a:extLst>
              <a:ext uri="{FF2B5EF4-FFF2-40B4-BE49-F238E27FC236}">
                <a16:creationId xmlns:a16="http://schemas.microsoft.com/office/drawing/2014/main" id="{E67F16DA-03D8-4562-A721-83DD9318CB3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242" y="4476321"/>
            <a:ext cx="664512" cy="664512"/>
          </a:xfrm>
          <a:prstGeom prst="rect">
            <a:avLst/>
          </a:prstGeom>
        </p:spPr>
      </p:pic>
      <p:pic>
        <p:nvPicPr>
          <p:cNvPr id="18" name="Image 17">
            <a:hlinkClick r:id="rId16"/>
            <a:extLst>
              <a:ext uri="{FF2B5EF4-FFF2-40B4-BE49-F238E27FC236}">
                <a16:creationId xmlns:a16="http://schemas.microsoft.com/office/drawing/2014/main" id="{F8A78EA5-0E9F-4613-9EE4-5C7E9195902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4287" y="4416437"/>
            <a:ext cx="1205608" cy="675140"/>
          </a:xfrm>
          <a:prstGeom prst="rect">
            <a:avLst/>
          </a:prstGeom>
        </p:spPr>
      </p:pic>
      <p:pic>
        <p:nvPicPr>
          <p:cNvPr id="19" name="Image 18">
            <a:hlinkClick r:id="rId18"/>
            <a:extLst>
              <a:ext uri="{FF2B5EF4-FFF2-40B4-BE49-F238E27FC236}">
                <a16:creationId xmlns:a16="http://schemas.microsoft.com/office/drawing/2014/main" id="{0B82D3D7-CAFA-403E-9F01-4B3BF13D0327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9" r="18238" b="-3252"/>
          <a:stretch/>
        </p:blipFill>
        <p:spPr>
          <a:xfrm>
            <a:off x="5376346" y="5166643"/>
            <a:ext cx="1478838" cy="527072"/>
          </a:xfrm>
          <a:prstGeom prst="rect">
            <a:avLst/>
          </a:prstGeom>
        </p:spPr>
      </p:pic>
      <p:pic>
        <p:nvPicPr>
          <p:cNvPr id="20" name="Image 19">
            <a:hlinkClick r:id="rId20"/>
            <a:extLst>
              <a:ext uri="{FF2B5EF4-FFF2-40B4-BE49-F238E27FC236}">
                <a16:creationId xmlns:a16="http://schemas.microsoft.com/office/drawing/2014/main" id="{BAA9ECDC-9F22-4FF5-B32D-123E85F33839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322" y="4390464"/>
            <a:ext cx="711011" cy="71101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718C7B6-C68A-4781-BDC4-482A2ECA2CD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037924" y="3459548"/>
            <a:ext cx="876422" cy="352474"/>
          </a:xfrm>
          <a:prstGeom prst="rect">
            <a:avLst/>
          </a:prstGeom>
        </p:spPr>
      </p:pic>
      <p:pic>
        <p:nvPicPr>
          <p:cNvPr id="24" name="Image 23">
            <a:hlinkClick r:id="rId23"/>
            <a:extLst>
              <a:ext uri="{FF2B5EF4-FFF2-40B4-BE49-F238E27FC236}">
                <a16:creationId xmlns:a16="http://schemas.microsoft.com/office/drawing/2014/main" id="{4453FB26-4B3E-486B-9100-50667C9980A6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34040" y="4055686"/>
            <a:ext cx="1074084" cy="633885"/>
          </a:xfrm>
          <a:prstGeom prst="rect">
            <a:avLst/>
          </a:prstGeom>
        </p:spPr>
      </p:pic>
      <p:pic>
        <p:nvPicPr>
          <p:cNvPr id="25" name="Image 24">
            <a:hlinkClick r:id="rId25"/>
            <a:extLst>
              <a:ext uri="{FF2B5EF4-FFF2-40B4-BE49-F238E27FC236}">
                <a16:creationId xmlns:a16="http://schemas.microsoft.com/office/drawing/2014/main" id="{4B2A89BA-7626-426E-80D2-3C8D9A50F1CE}"/>
              </a:ext>
            </a:extLst>
          </p:cNvPr>
          <p:cNvPicPr>
            <a:picLocks noChangeAspect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04" r="27689" b="7594"/>
          <a:stretch/>
        </p:blipFill>
        <p:spPr>
          <a:xfrm>
            <a:off x="1698784" y="4052960"/>
            <a:ext cx="1360107" cy="774499"/>
          </a:xfrm>
          <a:prstGeom prst="rect">
            <a:avLst/>
          </a:prstGeom>
        </p:spPr>
      </p:pic>
      <p:pic>
        <p:nvPicPr>
          <p:cNvPr id="26" name="Image 25">
            <a:hlinkClick r:id="rId27"/>
            <a:extLst>
              <a:ext uri="{FF2B5EF4-FFF2-40B4-BE49-F238E27FC236}">
                <a16:creationId xmlns:a16="http://schemas.microsoft.com/office/drawing/2014/main" id="{42E9F699-028A-49A9-A8A9-7F0B6C691E95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817" y="4136769"/>
            <a:ext cx="537078" cy="537078"/>
          </a:xfrm>
          <a:prstGeom prst="rect">
            <a:avLst/>
          </a:prstGeom>
        </p:spPr>
      </p:pic>
      <p:pic>
        <p:nvPicPr>
          <p:cNvPr id="27" name="Image 26">
            <a:hlinkClick r:id="rId29"/>
            <a:extLst>
              <a:ext uri="{FF2B5EF4-FFF2-40B4-BE49-F238E27FC236}">
                <a16:creationId xmlns:a16="http://schemas.microsoft.com/office/drawing/2014/main" id="{7560319E-6E9D-49B1-9C8C-DF4E0F272B73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4720956"/>
            <a:ext cx="1415048" cy="564429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BCA62C50-9D04-46A1-83AF-0563F89A27B1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701" y="4837362"/>
            <a:ext cx="1611615" cy="36040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001B1D1C-0E9E-469B-8EA1-BC4529DE6025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12" y="3339369"/>
            <a:ext cx="633885" cy="633885"/>
          </a:xfrm>
          <a:prstGeom prst="rect">
            <a:avLst/>
          </a:prstGeom>
        </p:spPr>
      </p:pic>
      <p:pic>
        <p:nvPicPr>
          <p:cNvPr id="30" name="Image 29">
            <a:hlinkClick r:id="rId33"/>
            <a:extLst>
              <a:ext uri="{FF2B5EF4-FFF2-40B4-BE49-F238E27FC236}">
                <a16:creationId xmlns:a16="http://schemas.microsoft.com/office/drawing/2014/main" id="{4CA5C497-F828-4B10-A29C-D5BDD7EEA9B7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839736" y="5351767"/>
            <a:ext cx="1558294" cy="548945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760CB8E3-4AFF-42DD-AB9F-6C84F1FE09A7}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845" y="3322111"/>
            <a:ext cx="651143" cy="65114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B28D65A-AA26-419C-A8E1-F3424B7F1BEE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7626941" y="4028726"/>
            <a:ext cx="1050647" cy="335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1303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CA70B4-95DC-4C13-A431-01315D0A0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88" y="726202"/>
            <a:ext cx="8229600" cy="338555"/>
          </a:xfrm>
        </p:spPr>
        <p:txBody>
          <a:bodyPr/>
          <a:lstStyle/>
          <a:p>
            <a:r>
              <a:rPr lang="fr-FR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Comparatif entre nos deux ateliers dédiés à l’IA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7AD5806-8F6A-4EB5-BB6D-0EACE8D2D2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58047" y="1268760"/>
            <a:ext cx="4038600" cy="4525963"/>
          </a:xfr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600" b="1" i="0" u="none" strike="noStrike" cap="none" normalizeH="0" baseline="0" dirty="0">
                <a:ln>
                  <a:noFill/>
                </a:ln>
                <a:solidFill>
                  <a:srgbClr val="FF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Atelier IA et recherche académique</a:t>
            </a:r>
          </a:p>
          <a:p>
            <a:pPr marL="0" indent="0">
              <a:buNone/>
            </a:pPr>
            <a:endParaRPr lang="fr-FR" sz="1600" dirty="0"/>
          </a:p>
          <a:p>
            <a:pPr marL="0" indent="0">
              <a:buFontTx/>
              <a:buNone/>
            </a:pPr>
            <a:r>
              <a:rPr lang="fr-FR" sz="1400" b="1" kern="0" dirty="0">
                <a:latin typeface="Verdana" panose="020B0604030504040204" pitchFamily="34" charset="0"/>
                <a:ea typeface="Verdana" panose="020B0604030504040204" pitchFamily="34" charset="0"/>
              </a:rPr>
              <a:t>Ce qui est au programme de cet atelier sans l’être dans l’autre :</a:t>
            </a:r>
          </a:p>
          <a:p>
            <a:pPr marL="0" indent="0">
              <a:buFontTx/>
              <a:buNone/>
            </a:pPr>
            <a:endParaRPr lang="fr-FR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FontTx/>
              <a:buNone/>
            </a:pPr>
            <a:r>
              <a:rPr lang="fr-FR" sz="1400" kern="0" dirty="0">
                <a:latin typeface="Verdana" panose="020B0604030504040204" pitchFamily="34" charset="0"/>
                <a:ea typeface="Verdana" panose="020B0604030504040204" pitchFamily="34" charset="0"/>
              </a:rPr>
              <a:t>- </a:t>
            </a: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lang="fr-FR" sz="1400" kern="0" dirty="0">
                <a:latin typeface="Verdana" panose="020B0604030504040204" pitchFamily="34" charset="0"/>
                <a:ea typeface="Verdana" panose="020B0604030504040204" pitchFamily="34" charset="0"/>
              </a:rPr>
              <a:t>pécifique à la recherche de littérature scientifique</a:t>
            </a:r>
          </a:p>
          <a:p>
            <a:pPr marL="0" indent="0">
              <a:buNone/>
            </a:pPr>
            <a:endParaRPr lang="fr-FR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endParaRPr lang="fr-FR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38554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Recherche d’informations académiques et intelligence artificielle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21FE74B7-5538-4B2F-A751-11CFD3746BBB}"/>
              </a:ext>
            </a:extLst>
          </p:cNvPr>
          <p:cNvSpPr txBox="1">
            <a:spLocks/>
          </p:cNvSpPr>
          <p:nvPr/>
        </p:nvSpPr>
        <p:spPr bwMode="auto">
          <a:xfrm>
            <a:off x="609600" y="1268760"/>
            <a:ext cx="4038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600" b="1" i="0" u="none" strike="noStrike" cap="none" normalizeH="0" baseline="0" dirty="0">
                <a:ln>
                  <a:noFill/>
                </a:ln>
                <a:solidFill>
                  <a:srgbClr val="FF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Atelier : « Les dessous de l’IA »</a:t>
            </a:r>
          </a:p>
          <a:p>
            <a:pPr marL="0" indent="0">
              <a:buFontTx/>
              <a:buNone/>
            </a:pPr>
            <a:endParaRPr lang="fr-FR" sz="1600" kern="0" dirty="0"/>
          </a:p>
          <a:p>
            <a:pPr marL="0" indent="0">
              <a:buFontTx/>
              <a:buNone/>
            </a:pPr>
            <a:r>
              <a:rPr lang="fr-FR" sz="1400" b="1" kern="0" dirty="0">
                <a:latin typeface="Verdana" panose="020B0604030504040204" pitchFamily="34" charset="0"/>
                <a:ea typeface="Verdana" panose="020B0604030504040204" pitchFamily="34" charset="0"/>
              </a:rPr>
              <a:t>Ce qui est au programme de cet atelier sans l’être dans l’autre :</a:t>
            </a:r>
          </a:p>
          <a:p>
            <a:pPr marL="0" indent="0">
              <a:buFontTx/>
              <a:buNone/>
            </a:pPr>
            <a:endParaRPr lang="fr-FR" sz="1400" b="1" kern="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FontTx/>
              <a:buChar char="-"/>
            </a:pPr>
            <a:r>
              <a:rPr lang="fr-FR" sz="1400" kern="0" dirty="0">
                <a:latin typeface="Verdana" panose="020B0604030504040204" pitchFamily="34" charset="0"/>
                <a:ea typeface="Verdana" panose="020B0604030504040204" pitchFamily="34" charset="0"/>
              </a:rPr>
              <a:t>Éléments de connaissance générale sur l’IA (dont frise historique)</a:t>
            </a:r>
          </a:p>
          <a:p>
            <a:pPr>
              <a:buFontTx/>
              <a:buChar char="-"/>
            </a:pPr>
            <a:r>
              <a:rPr lang="fr-FR" sz="1400" kern="0" dirty="0">
                <a:latin typeface="Verdana" panose="020B0604030504040204" pitchFamily="34" charset="0"/>
                <a:ea typeface="Verdana" panose="020B0604030504040204" pitchFamily="34" charset="0"/>
              </a:rPr>
              <a:t>L’art du prompt</a:t>
            </a:r>
          </a:p>
          <a:p>
            <a:pPr>
              <a:buFontTx/>
              <a:buChar char="-"/>
            </a:pPr>
            <a:r>
              <a:rPr lang="fr-FR" sz="1400" kern="0" dirty="0">
                <a:latin typeface="Verdana" panose="020B0604030504040204" pitchFamily="34" charset="0"/>
                <a:ea typeface="Verdana" panose="020B0604030504040204" pitchFamily="34" charset="0"/>
              </a:rPr>
              <a:t>Génération d’images</a:t>
            </a:r>
          </a:p>
          <a:p>
            <a:pPr>
              <a:buFontTx/>
              <a:buChar char="-"/>
            </a:pPr>
            <a:r>
              <a:rPr lang="fr-FR" sz="1400" kern="0" dirty="0">
                <a:latin typeface="Verdana" panose="020B0604030504040204" pitchFamily="34" charset="0"/>
                <a:ea typeface="Verdana" panose="020B0604030504040204" pitchFamily="34" charset="0"/>
              </a:rPr>
              <a:t>Partie réflexive sur la désinformation et les coûts cachés de l’IA (impact écologique, social…)  </a:t>
            </a:r>
          </a:p>
          <a:p>
            <a:pPr>
              <a:buFontTx/>
              <a:buChar char="-"/>
            </a:pPr>
            <a:r>
              <a:rPr lang="fr-FR" sz="1400" kern="0" dirty="0">
                <a:latin typeface="Verdana" panose="020B0604030504040204" pitchFamily="34" charset="0"/>
                <a:ea typeface="Verdana" panose="020B0604030504040204" pitchFamily="34" charset="0"/>
              </a:rPr>
              <a:t>Plagiat des contenus fournis par une IA + détection</a:t>
            </a:r>
          </a:p>
          <a:p>
            <a:pPr>
              <a:buFontTx/>
              <a:buChar char="-"/>
            </a:pPr>
            <a:r>
              <a:rPr lang="fr-FR" sz="1400" kern="0" dirty="0">
                <a:latin typeface="Verdana" panose="020B0604030504040204" pitchFamily="34" charset="0"/>
                <a:ea typeface="Verdana" panose="020B0604030504040204" pitchFamily="34" charset="0"/>
              </a:rPr>
              <a:t>Citation des IA, notamment </a:t>
            </a:r>
            <a:r>
              <a:rPr lang="fr-FR" sz="1400" i="1" kern="0" dirty="0">
                <a:latin typeface="Verdana" panose="020B0604030504040204" pitchFamily="34" charset="0"/>
                <a:ea typeface="Verdana" panose="020B0604030504040204" pitchFamily="34" charset="0"/>
              </a:rPr>
              <a:t>via</a:t>
            </a:r>
            <a:r>
              <a:rPr lang="fr-FR" sz="1400" kern="0" dirty="0">
                <a:latin typeface="Verdana" panose="020B0604030504040204" pitchFamily="34" charset="0"/>
                <a:ea typeface="Verdana" panose="020B0604030504040204" pitchFamily="34" charset="0"/>
              </a:rPr>
              <a:t> Zotero</a:t>
            </a:r>
          </a:p>
          <a:p>
            <a:pPr>
              <a:buFontTx/>
              <a:buChar char="-"/>
            </a:pPr>
            <a:endParaRPr lang="fr-FR" sz="1400" kern="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3185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5400699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Certains peuvent vous aider à réussir une revue de la littérature :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600" b="1" dirty="0">
              <a:solidFill>
                <a:srgbClr val="DD402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600" b="1" dirty="0">
              <a:solidFill>
                <a:srgbClr val="DD402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600" b="1" dirty="0">
              <a:solidFill>
                <a:srgbClr val="DD402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69332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8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Les ateliers de la BU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3" name="Image 2">
            <a:hlinkClick r:id="rId4"/>
            <a:extLst>
              <a:ext uri="{FF2B5EF4-FFF2-40B4-BE49-F238E27FC236}">
                <a16:creationId xmlns:a16="http://schemas.microsoft.com/office/drawing/2014/main" id="{72BC7F46-6968-4F6D-86A5-DA68945F53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288" y="2132856"/>
            <a:ext cx="1728192" cy="1515048"/>
          </a:xfrm>
          <a:prstGeom prst="rect">
            <a:avLst/>
          </a:prstGeom>
        </p:spPr>
      </p:pic>
      <p:pic>
        <p:nvPicPr>
          <p:cNvPr id="10" name="Image 9">
            <a:hlinkClick r:id="rId6"/>
            <a:extLst>
              <a:ext uri="{FF2B5EF4-FFF2-40B4-BE49-F238E27FC236}">
                <a16:creationId xmlns:a16="http://schemas.microsoft.com/office/drawing/2014/main" id="{A9F83ED9-D5F8-4D41-AB1A-4AA06DEA94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59832" y="2708920"/>
            <a:ext cx="2414597" cy="2264179"/>
          </a:xfrm>
          <a:prstGeom prst="rect">
            <a:avLst/>
          </a:prstGeom>
        </p:spPr>
      </p:pic>
      <p:pic>
        <p:nvPicPr>
          <p:cNvPr id="12" name="Image 11">
            <a:hlinkClick r:id="rId4"/>
            <a:extLst>
              <a:ext uri="{FF2B5EF4-FFF2-40B4-BE49-F238E27FC236}">
                <a16:creationId xmlns:a16="http://schemas.microsoft.com/office/drawing/2014/main" id="{1C23EC97-E2BF-4B77-9DAE-45EF68E0739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512" y="1707029"/>
            <a:ext cx="4859306" cy="297805"/>
          </a:xfrm>
          <a:prstGeom prst="rect">
            <a:avLst/>
          </a:prstGeom>
        </p:spPr>
      </p:pic>
      <p:pic>
        <p:nvPicPr>
          <p:cNvPr id="14" name="Image 13">
            <a:hlinkClick r:id="rId9"/>
            <a:extLst>
              <a:ext uri="{FF2B5EF4-FFF2-40B4-BE49-F238E27FC236}">
                <a16:creationId xmlns:a16="http://schemas.microsoft.com/office/drawing/2014/main" id="{C32F4F0A-153E-49DD-B614-127A14EE646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74217" y="3370009"/>
            <a:ext cx="2800205" cy="391427"/>
          </a:xfrm>
          <a:prstGeom prst="rect">
            <a:avLst/>
          </a:prstGeom>
        </p:spPr>
      </p:pic>
      <p:pic>
        <p:nvPicPr>
          <p:cNvPr id="16" name="Image 15">
            <a:hlinkClick r:id="rId9"/>
            <a:extLst>
              <a:ext uri="{FF2B5EF4-FFF2-40B4-BE49-F238E27FC236}">
                <a16:creationId xmlns:a16="http://schemas.microsoft.com/office/drawing/2014/main" id="{FA1DE0C2-046C-49CA-837B-C3C55D35635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79219" y="3968367"/>
            <a:ext cx="1430538" cy="144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094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20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Plan de l’atelier :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b="1" dirty="0">
              <a:solidFill>
                <a:srgbClr val="DD402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4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Partie 1 : </a:t>
            </a:r>
            <a:r>
              <a:rPr lang="fr-FR" altLang="fr-FR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Éléments de </a:t>
            </a:r>
            <a:r>
              <a:rPr lang="fr-FR" altLang="fr-FR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contexte</a:t>
            </a:r>
          </a:p>
          <a:p>
            <a:pPr marL="400050" indent="-400050" eaLnBrk="1" hangingPunct="1">
              <a:lnSpc>
                <a:spcPct val="150000"/>
              </a:lnSpc>
              <a:spcBef>
                <a:spcPct val="0"/>
              </a:spcBef>
              <a:buAutoNum type="arabicPeriod"/>
            </a:pPr>
            <a:endParaRPr lang="fr-FR" altLang="fr-FR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b="1" dirty="0">
              <a:solidFill>
                <a:srgbClr val="DD4026"/>
              </a:solidFill>
              <a:latin typeface="Verdana" pitchFamily="34" charset="0"/>
              <a:ea typeface="Verdana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b="1" dirty="0">
              <a:solidFill>
                <a:srgbClr val="DD4026"/>
              </a:solidFill>
              <a:latin typeface="Verdana" pitchFamily="34" charset="0"/>
              <a:ea typeface="Verdana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4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</a:rPr>
              <a:t>Partie 2 :</a:t>
            </a:r>
            <a:r>
              <a:rPr lang="fr-FR" altLang="fr-FR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 L’IA sémantique et générative dans </a:t>
            </a:r>
            <a:r>
              <a:rPr lang="fr-FR" altLang="fr-FR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les outils de recherche académique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b="1" dirty="0">
              <a:solidFill>
                <a:srgbClr val="DD4026"/>
              </a:solidFill>
              <a:latin typeface="Verdana" pitchFamily="34" charset="0"/>
              <a:ea typeface="Verdana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b="1" dirty="0">
              <a:solidFill>
                <a:srgbClr val="DD4026"/>
              </a:solidFill>
              <a:latin typeface="Verdana" pitchFamily="34" charset="0"/>
              <a:ea typeface="Verdana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4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</a:rPr>
              <a:t>Partie 3 : </a:t>
            </a:r>
            <a:r>
              <a:rPr lang="fr-FR" altLang="fr-FR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Les </a:t>
            </a:r>
            <a:r>
              <a:rPr lang="fr-FR" altLang="fr-FR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limites</a:t>
            </a:r>
            <a:r>
              <a:rPr lang="fr-FR" altLang="fr-FR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 de ces outils dans la recherche de littérature scientifique</a:t>
            </a: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38554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Recherche d’informations académiques et IA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6437EB7-7F5B-44F5-A0CC-DBFB9EDBB2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591" y="6331602"/>
            <a:ext cx="965438" cy="50262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830298A-C200-4B2A-8A39-945B4C5623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698" y="1124744"/>
            <a:ext cx="1214604" cy="121460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7DA2C5A-7F58-4A84-9F9E-46B37E81B8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082" y="3464048"/>
            <a:ext cx="997935" cy="99793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36BA8C1-8BF8-41C2-8860-2B451955100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324" y="5126909"/>
            <a:ext cx="1204693" cy="120469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Éléments de contexte</a:t>
            </a:r>
            <a:endParaRPr lang="fr-FR" altLang="fr-FR" sz="1400" b="1" dirty="0">
              <a:solidFill>
                <a:srgbClr val="DD402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a) Les principes de fonctionnement des IA génératives :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Une IAG est une IA qui créé du contenu inédit, à la volée.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On reconnaît qu’un outil s’est doté d’IAG quand il propose l’une de ces 3 fonctionnalités :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Une fonctionnalité de résumé / synthèse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L’extraction d’information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Une touche conversationnelle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b) Pourquoi on a essayé de développer de l’IA générative dans les outils de recherche ?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Pour accélérer le processus de récupération de littérature académique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Pour permettre une recherche en langage naturel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Ces deux objectifs sont des objectifs pré-ChatGPT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38554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Recherche d’informations académiques et intelligence artificielle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393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38554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Recherche d’informations académiques et intelligence artificielle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5" name="Image 4">
            <a:hlinkClick r:id="rId4"/>
            <a:extLst>
              <a:ext uri="{FF2B5EF4-FFF2-40B4-BE49-F238E27FC236}">
                <a16:creationId xmlns:a16="http://schemas.microsoft.com/office/drawing/2014/main" id="{06C5F74A-983E-4659-913F-0483E77C28C7}"/>
              </a:ext>
            </a:extLst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69" y="861171"/>
            <a:ext cx="4175760" cy="2379345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7" name="Image 6">
            <a:hlinkClick r:id="rId6"/>
            <a:extLst>
              <a:ext uri="{FF2B5EF4-FFF2-40B4-BE49-F238E27FC236}">
                <a16:creationId xmlns:a16="http://schemas.microsoft.com/office/drawing/2014/main" id="{6ABE7555-9770-42DD-9C40-DEFB10A9C59E}"/>
              </a:ext>
            </a:extLst>
          </p:cNvPr>
          <p:cNvPicPr/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422" b="30219"/>
          <a:stretch/>
        </p:blipFill>
        <p:spPr bwMode="auto">
          <a:xfrm>
            <a:off x="4299794" y="1350962"/>
            <a:ext cx="3942715" cy="2385695"/>
          </a:xfrm>
          <a:prstGeom prst="rect">
            <a:avLst/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mage 7">
            <a:hlinkClick r:id="rId8"/>
            <a:extLst>
              <a:ext uri="{FF2B5EF4-FFF2-40B4-BE49-F238E27FC236}">
                <a16:creationId xmlns:a16="http://schemas.microsoft.com/office/drawing/2014/main" id="{033663EE-2FF2-4B44-8E28-1985D4EE62A6}"/>
              </a:ext>
            </a:extLst>
          </p:cNvPr>
          <p:cNvPicPr/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5"/>
          <a:stretch/>
        </p:blipFill>
        <p:spPr>
          <a:xfrm>
            <a:off x="449992" y="3754865"/>
            <a:ext cx="4582795" cy="245872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 8">
            <a:hlinkClick r:id="rId10"/>
            <a:extLst>
              <a:ext uri="{FF2B5EF4-FFF2-40B4-BE49-F238E27FC236}">
                <a16:creationId xmlns:a16="http://schemas.microsoft.com/office/drawing/2014/main" id="{C3B7F17C-A717-4DA3-BD95-93AC69777A2A}"/>
              </a:ext>
            </a:extLst>
          </p:cNvPr>
          <p:cNvPicPr/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256" r="-1406" b="29209"/>
          <a:stretch/>
        </p:blipFill>
        <p:spPr bwMode="auto">
          <a:xfrm>
            <a:off x="3779219" y="4401820"/>
            <a:ext cx="3796030" cy="2195830"/>
          </a:xfrm>
          <a:prstGeom prst="rect">
            <a:avLst/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43313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Éléments de contexte</a:t>
            </a:r>
          </a:p>
          <a:p>
            <a:pPr marL="57150" indent="-400050">
              <a:lnSpc>
                <a:spcPct val="150000"/>
              </a:lnSpc>
              <a:spcBef>
                <a:spcPct val="0"/>
              </a:spcBef>
              <a:buAutoNum type="romanUcParenR"/>
            </a:pPr>
            <a:endParaRPr lang="fr-FR" altLang="fr-FR" sz="1400" b="1" dirty="0">
              <a:solidFill>
                <a:srgbClr val="DD402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c) Illustration du développement de l’IA sémantique dans </a:t>
            </a:r>
            <a:r>
              <a:rPr lang="fr-FR" altLang="fr-FR" sz="1400" b="1" i="1" dirty="0">
                <a:latin typeface="Verdana" pitchFamily="34" charset="0"/>
                <a:ea typeface="Verdana" pitchFamily="34" charset="0"/>
                <a:cs typeface="Verdana" pitchFamily="34" charset="0"/>
                <a:hlinkClick r:id="rId3"/>
              </a:rPr>
              <a:t>Semantic Scholar</a:t>
            </a:r>
            <a:endParaRPr lang="fr-FR" altLang="fr-FR" sz="1400" b="1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Ont été associés aux références des mots-clés ajoutés de façon automatique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Offre de catégorisation de l’information, par exemple au niveau des citations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Découpage de l’article en différentes unités de sens (PDF, extraits, illustrations...)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Fonctionnalité </a:t>
            </a: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  <a:sym typeface="Wingdings" panose="05000000000000000000" pitchFamily="2" charset="2"/>
              </a:rPr>
              <a:t>TL.DR (</a:t>
            </a:r>
            <a:r>
              <a:rPr lang="fr-FR" altLang="fr-FR" sz="1400" i="1" dirty="0" err="1">
                <a:latin typeface="Verdana" pitchFamily="34" charset="0"/>
                <a:ea typeface="Verdana" pitchFamily="34" charset="0"/>
                <a:cs typeface="Verdana" pitchFamily="34" charset="0"/>
                <a:sym typeface="Wingdings" panose="05000000000000000000" pitchFamily="2" charset="2"/>
              </a:rPr>
              <a:t>Too</a:t>
            </a:r>
            <a:r>
              <a:rPr lang="fr-FR" altLang="fr-FR" sz="1400" i="1" dirty="0">
                <a:latin typeface="Verdana" pitchFamily="34" charset="0"/>
                <a:ea typeface="Verdana" pitchFamily="34" charset="0"/>
                <a:cs typeface="Verdana" pitchFamily="34" charset="0"/>
                <a:sym typeface="Wingdings" panose="05000000000000000000" pitchFamily="2" charset="2"/>
              </a:rPr>
              <a:t> long, </a:t>
            </a:r>
            <a:r>
              <a:rPr lang="fr-FR" altLang="fr-FR" sz="1400" i="1" dirty="0" err="1">
                <a:latin typeface="Verdana" pitchFamily="34" charset="0"/>
                <a:ea typeface="Verdana" pitchFamily="34" charset="0"/>
                <a:cs typeface="Verdana" pitchFamily="34" charset="0"/>
                <a:sym typeface="Wingdings" panose="05000000000000000000" pitchFamily="2" charset="2"/>
              </a:rPr>
              <a:t>Did’nt</a:t>
            </a:r>
            <a:r>
              <a:rPr lang="fr-FR" altLang="fr-FR" sz="1400" i="1" dirty="0">
                <a:latin typeface="Verdana" pitchFamily="34" charset="0"/>
                <a:ea typeface="Verdana" pitchFamily="34" charset="0"/>
                <a:cs typeface="Verdana" pitchFamily="34" charset="0"/>
                <a:sym typeface="Wingdings" panose="05000000000000000000" pitchFamily="2" charset="2"/>
              </a:rPr>
              <a:t> </a:t>
            </a:r>
            <a:r>
              <a:rPr lang="fr-FR" altLang="fr-FR" sz="1400" i="1" dirty="0" err="1">
                <a:latin typeface="Verdana" pitchFamily="34" charset="0"/>
                <a:ea typeface="Verdana" pitchFamily="34" charset="0"/>
                <a:cs typeface="Verdana" pitchFamily="34" charset="0"/>
                <a:sym typeface="Wingdings" panose="05000000000000000000" pitchFamily="2" charset="2"/>
              </a:rPr>
              <a:t>read</a:t>
            </a: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  <a:sym typeface="Wingdings" panose="05000000000000000000" pitchFamily="2" charset="2"/>
              </a:rPr>
              <a:t>)</a:t>
            </a: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38554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Recherche d’informations académiques et intelligence artificielle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5" name="Image 4">
            <a:hlinkClick r:id="rId3"/>
            <a:extLst>
              <a:ext uri="{FF2B5EF4-FFF2-40B4-BE49-F238E27FC236}">
                <a16:creationId xmlns:a16="http://schemas.microsoft.com/office/drawing/2014/main" id="{45F38EB3-0028-4B20-B1EE-0B358C0878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533" y="817447"/>
            <a:ext cx="3265155" cy="58526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1ED33CC-4550-4019-B729-6AFAEFD981C3}"/>
              </a:ext>
            </a:extLst>
          </p:cNvPr>
          <p:cNvPicPr/>
          <p:nvPr/>
        </p:nvPicPr>
        <p:blipFill rotWithShape="1">
          <a:blip r:embed="rId6"/>
          <a:srcRect l="20317" t="41764" r="48172" b="31356"/>
          <a:stretch/>
        </p:blipFill>
        <p:spPr bwMode="auto">
          <a:xfrm>
            <a:off x="5391410" y="2558788"/>
            <a:ext cx="3261995" cy="15652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8ADFC74-04F7-4A17-9011-CBA98876F37D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1187624" y="4916283"/>
            <a:ext cx="4631690" cy="171958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B60B6BE-A61D-4336-A53E-775557AB335A}"/>
              </a:ext>
            </a:extLst>
          </p:cNvPr>
          <p:cNvSpPr/>
          <p:nvPr/>
        </p:nvSpPr>
        <p:spPr>
          <a:xfrm>
            <a:off x="1331640" y="5878513"/>
            <a:ext cx="288032" cy="13970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5182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Éléments de contexte 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d) Retour sur les </a:t>
            </a:r>
            <a:r>
              <a:rPr lang="fr-FR" altLang="fr-FR" sz="1400" b="1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Chatbots</a:t>
            </a:r>
            <a: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de type ChatGPT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Les </a:t>
            </a:r>
            <a:r>
              <a:rPr lang="fr-FR" altLang="fr-FR" sz="1400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Chatbots</a:t>
            </a: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sont des outils purement linguistiques…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…Utiles pour </a:t>
            </a:r>
            <a:r>
              <a:rPr lang="fr-FR" altLang="fr-FR" sz="14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brainstormer</a:t>
            </a: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, lister des mots-clés, structurer / catégoriser les informations (plan, tableaux), corriger des fautes d’orthographe et de syntaxe, reformuler. </a:t>
            </a: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  <a:hlinkClick r:id="rId3"/>
              </a:rPr>
              <a:t>Illustration</a:t>
            </a: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En revanche, à aucun moment il ne faut se fier aux </a:t>
            </a:r>
            <a:r>
              <a:rPr lang="fr-FR" altLang="fr-FR" sz="1400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Chatbots</a:t>
            </a: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pour avoir des résultats corrects ou vérifiés. Ne pas les mettre au centre de la réflexion scientifique !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Rappels sur le phénomène global des hallucinations (réponses fausses, références bibliographiques erronées). </a:t>
            </a: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  <a:hlinkClick r:id="rId4"/>
              </a:rPr>
              <a:t>Illustration</a:t>
            </a: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38554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Recherche d’informations académiques et intelligence artificielle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7" name="Image 6">
            <a:hlinkClick r:id="rId6"/>
            <a:extLst>
              <a:ext uri="{FF2B5EF4-FFF2-40B4-BE49-F238E27FC236}">
                <a16:creationId xmlns:a16="http://schemas.microsoft.com/office/drawing/2014/main" id="{5FCF6500-4DE0-4A18-8B8E-3CAABBFF3D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92" y="2039810"/>
            <a:ext cx="1370774" cy="767633"/>
          </a:xfrm>
          <a:prstGeom prst="rect">
            <a:avLst/>
          </a:prstGeom>
        </p:spPr>
      </p:pic>
      <p:pic>
        <p:nvPicPr>
          <p:cNvPr id="8" name="Image 7">
            <a:hlinkClick r:id="rId8"/>
            <a:extLst>
              <a:ext uri="{FF2B5EF4-FFF2-40B4-BE49-F238E27FC236}">
                <a16:creationId xmlns:a16="http://schemas.microsoft.com/office/drawing/2014/main" id="{CFB06906-BD4B-4313-ADBA-7A39F4F7E4B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239" y="2039810"/>
            <a:ext cx="950040" cy="767633"/>
          </a:xfrm>
          <a:prstGeom prst="rect">
            <a:avLst/>
          </a:prstGeom>
        </p:spPr>
      </p:pic>
      <p:pic>
        <p:nvPicPr>
          <p:cNvPr id="9" name="Image 8">
            <a:hlinkClick r:id="rId10"/>
            <a:extLst>
              <a:ext uri="{FF2B5EF4-FFF2-40B4-BE49-F238E27FC236}">
                <a16:creationId xmlns:a16="http://schemas.microsoft.com/office/drawing/2014/main" id="{3FE520A3-4B86-4862-AB28-F4536B54760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9946" y="2135304"/>
            <a:ext cx="1338082" cy="493168"/>
          </a:xfrm>
          <a:prstGeom prst="rect">
            <a:avLst/>
          </a:prstGeom>
        </p:spPr>
      </p:pic>
      <p:pic>
        <p:nvPicPr>
          <p:cNvPr id="10" name="Image 9">
            <a:hlinkClick r:id="rId12"/>
            <a:extLst>
              <a:ext uri="{FF2B5EF4-FFF2-40B4-BE49-F238E27FC236}">
                <a16:creationId xmlns:a16="http://schemas.microsoft.com/office/drawing/2014/main" id="{091A1F73-2359-4F64-B408-1699233AD4D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894" y="2165799"/>
            <a:ext cx="1438683" cy="550900"/>
          </a:xfrm>
          <a:prstGeom prst="rect">
            <a:avLst/>
          </a:prstGeom>
        </p:spPr>
      </p:pic>
      <p:pic>
        <p:nvPicPr>
          <p:cNvPr id="12" name="Image 11">
            <a:hlinkClick r:id="rId14"/>
            <a:extLst>
              <a:ext uri="{FF2B5EF4-FFF2-40B4-BE49-F238E27FC236}">
                <a16:creationId xmlns:a16="http://schemas.microsoft.com/office/drawing/2014/main" id="{06C2A5C2-EA1D-4698-A328-AE770D790673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723" y="2057432"/>
            <a:ext cx="767633" cy="767633"/>
          </a:xfrm>
          <a:prstGeom prst="rect">
            <a:avLst/>
          </a:prstGeom>
        </p:spPr>
      </p:pic>
      <p:pic>
        <p:nvPicPr>
          <p:cNvPr id="3" name="Image 2">
            <a:hlinkClick r:id="rId16"/>
            <a:extLst>
              <a:ext uri="{FF2B5EF4-FFF2-40B4-BE49-F238E27FC236}">
                <a16:creationId xmlns:a16="http://schemas.microsoft.com/office/drawing/2014/main" id="{1BCC21E1-FD20-48DB-B4A1-4ED69AE818D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107" y="2039810"/>
            <a:ext cx="1207456" cy="804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116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L’IA sémantique et générative dans les outils de recherche académique : 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AutoNum type="alphaLcParenR"/>
            </a:pPr>
            <a: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Comment ça fonctionne et comment on évite les hallucinations ? Le principe du RAG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AutoNum type="alphaLcParenR"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AutoNum type="alphaLcParenR"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AutoNum type="alphaLcParenR"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AutoNum type="alphaLcParenR"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AutoNum type="alphaLcParenR"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AutoNum type="alphaLcParenR"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AutoNum type="alphaLcParenR"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AutoNum type="alphaLcParenR"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AutoNum type="alphaLcParenR"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050" dirty="0">
              <a:latin typeface="Verdana" pitchFamily="34" charset="0"/>
              <a:ea typeface="Verdana" pitchFamily="34" charset="0"/>
              <a:cs typeface="Verdana" pitchFamily="34" charset="0"/>
              <a:hlinkClick r:id="rId3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050" dirty="0">
              <a:latin typeface="Verdana" pitchFamily="34" charset="0"/>
              <a:ea typeface="Verdana" pitchFamily="34" charset="0"/>
              <a:cs typeface="Verdana" pitchFamily="34" charset="0"/>
              <a:hlinkClick r:id="rId3"/>
            </a:endParaRPr>
          </a:p>
          <a:p>
            <a:pPr marL="0" indent="0">
              <a:spcBef>
                <a:spcPct val="0"/>
              </a:spcBef>
              <a:buNone/>
            </a:pPr>
            <a:endParaRPr lang="fr-FR" altLang="fr-FR" sz="105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fr-FR" altLang="fr-FR" sz="1050" dirty="0">
                <a:latin typeface="Verdana" pitchFamily="34" charset="0"/>
                <a:ea typeface="Verdana" pitchFamily="34" charset="0"/>
                <a:cs typeface="Verdana" pitchFamily="34" charset="0"/>
              </a:rPr>
              <a:t>Schéma issu de </a:t>
            </a:r>
            <a:r>
              <a:rPr lang="fr-FR" sz="1050" dirty="0">
                <a:effectLst/>
              </a:rPr>
              <a:t>Bouchard, A. (2025d, septembre </a:t>
            </a:r>
            <a:r>
              <a:rPr lang="fr-FR" sz="1050" dirty="0"/>
              <a:t>24</a:t>
            </a:r>
            <a:r>
              <a:rPr lang="fr-FR" sz="1050" dirty="0">
                <a:effectLst/>
              </a:rPr>
              <a:t>). </a:t>
            </a:r>
            <a:r>
              <a:rPr lang="fr-FR" sz="1050" i="1" dirty="0">
                <a:effectLst/>
              </a:rPr>
              <a:t>Former les usagers à l’heure de </a:t>
            </a:r>
            <a:r>
              <a:rPr lang="fr-FR" sz="1050" i="1" dirty="0" err="1">
                <a:effectLst/>
              </a:rPr>
              <a:t>ChatGPT</a:t>
            </a:r>
            <a:r>
              <a:rPr lang="fr-FR" sz="1050" i="1" dirty="0">
                <a:effectLst/>
              </a:rPr>
              <a:t> : IA et compétences informationnelles (formation de formateurs)</a:t>
            </a:r>
            <a:r>
              <a:rPr lang="fr-FR" sz="1050" dirty="0">
                <a:effectLst/>
              </a:rPr>
              <a:t>. </a:t>
            </a:r>
            <a:r>
              <a:rPr lang="fr-FR" sz="1050" dirty="0">
                <a:effectLst/>
                <a:hlinkClick r:id="rId4"/>
              </a:rPr>
              <a:t>https://urfist.chartes.psl.eu/ressources/former-les-usagers-l-heure-de-chatgpt-ia-et-competences-informationnelles-formation-de</a:t>
            </a:r>
            <a:endParaRPr lang="fr-FR" sz="1050" dirty="0">
              <a:effectLst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050" dirty="0">
              <a:latin typeface="Verdana" pitchFamily="34" charset="0"/>
              <a:ea typeface="Verdana" pitchFamily="34" charset="0"/>
              <a:cs typeface="Verdana" pitchFamily="34" charset="0"/>
              <a:hlinkClick r:id="rId3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05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38554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Recherche d’informations académiques et intelligence artificielle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636" y="6093296"/>
            <a:ext cx="1311364" cy="68272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B315DFE-32D2-4D3B-8C66-73998B6A55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" y="2219903"/>
            <a:ext cx="9036496" cy="375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487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1600" b="1" dirty="0">
              <a:solidFill>
                <a:srgbClr val="DD402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b) Outils académiques de questions-réponses :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5847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Recherche d’informations académiques et IA (Partie 2 : panorama des IA académiques)</a:t>
            </a:r>
          </a:p>
        </p:txBody>
      </p:sp>
      <p:pic>
        <p:nvPicPr>
          <p:cNvPr id="7" name="Image 6">
            <a:hlinkClick r:id="rId3"/>
            <a:extLst>
              <a:ext uri="{FF2B5EF4-FFF2-40B4-BE49-F238E27FC236}">
                <a16:creationId xmlns:a16="http://schemas.microsoft.com/office/drawing/2014/main" id="{64E11B86-A14C-4C2A-8A3F-ABEE605FAB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14" y="3923740"/>
            <a:ext cx="3543300" cy="1771650"/>
          </a:xfrm>
          <a:prstGeom prst="rect">
            <a:avLst/>
          </a:prstGeom>
        </p:spPr>
      </p:pic>
      <p:pic>
        <p:nvPicPr>
          <p:cNvPr id="8" name="Image 7">
            <a:hlinkClick r:id="rId5"/>
            <a:extLst>
              <a:ext uri="{FF2B5EF4-FFF2-40B4-BE49-F238E27FC236}">
                <a16:creationId xmlns:a16="http://schemas.microsoft.com/office/drawing/2014/main" id="{797717D0-1862-4E8F-847B-A8085E4AEC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427" y="4201111"/>
            <a:ext cx="3762375" cy="1209675"/>
          </a:xfrm>
          <a:prstGeom prst="rect">
            <a:avLst/>
          </a:prstGeom>
        </p:spPr>
      </p:pic>
      <p:pic>
        <p:nvPicPr>
          <p:cNvPr id="9" name="Image 8">
            <a:hlinkClick r:id="rId7"/>
            <a:extLst>
              <a:ext uri="{FF2B5EF4-FFF2-40B4-BE49-F238E27FC236}">
                <a16:creationId xmlns:a16="http://schemas.microsoft.com/office/drawing/2014/main" id="{BE7569B2-5BD0-4088-B423-EFD3ED9740B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348880"/>
            <a:ext cx="2735535" cy="142037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B22A510-D49D-44E6-9969-F9DB2127D26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591" y="6331602"/>
            <a:ext cx="965438" cy="502625"/>
          </a:xfrm>
          <a:prstGeom prst="rect">
            <a:avLst/>
          </a:prstGeom>
        </p:spPr>
      </p:pic>
      <p:pic>
        <p:nvPicPr>
          <p:cNvPr id="4" name="Image 3">
            <a:hlinkClick r:id="rId10"/>
            <a:extLst>
              <a:ext uri="{FF2B5EF4-FFF2-40B4-BE49-F238E27FC236}">
                <a16:creationId xmlns:a16="http://schemas.microsoft.com/office/drawing/2014/main" id="{2E9FBEF1-63E8-4B14-B41C-CDD36074391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1600" y="2567558"/>
            <a:ext cx="2784340" cy="88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862311"/>
      </p:ext>
    </p:extLst>
  </p:cSld>
  <p:clrMapOvr>
    <a:masterClrMapping/>
  </p:clrMapOvr>
</p:sld>
</file>

<file path=ppt/theme/theme1.xml><?xml version="1.0" encoding="utf-8"?>
<a:theme xmlns:a="http://schemas.openxmlformats.org/drawingml/2006/main" name="Nouveau modèle diaporama 2017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Nouveau modèle diaporama 2017</Template>
  <TotalTime>0</TotalTime>
  <Words>2024</Words>
  <Application>Microsoft Office PowerPoint</Application>
  <PresentationFormat>Affichage à l'écran (4:3)</PresentationFormat>
  <Paragraphs>293</Paragraphs>
  <Slides>28</Slides>
  <Notes>28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33" baseType="lpstr">
      <vt:lpstr>Arial</vt:lpstr>
      <vt:lpstr>Calibri</vt:lpstr>
      <vt:lpstr>Times New Roman</vt:lpstr>
      <vt:lpstr>Verdana</vt:lpstr>
      <vt:lpstr>Nouveau modèle diaporama 2017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Comparatif entre nos deux ateliers dédiés à l’IA</vt:lpstr>
      <vt:lpstr>Comparatif entre nos deux ateliers dédiés à l’IA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2017-12-22T09:07:06Z</dcterms:created>
  <dcterms:modified xsi:type="dcterms:W3CDTF">2026-05-21T09:39:54Z</dcterms:modified>
</cp:coreProperties>
</file>